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367" r:id="rId2"/>
    <p:sldId id="368" r:id="rId3"/>
    <p:sldId id="369" r:id="rId4"/>
    <p:sldId id="370" r:id="rId5"/>
    <p:sldId id="371" r:id="rId6"/>
    <p:sldId id="372" r:id="rId7"/>
    <p:sldId id="338" r:id="rId8"/>
    <p:sldId id="348" r:id="rId9"/>
    <p:sldId id="342" r:id="rId10"/>
    <p:sldId id="343" r:id="rId11"/>
    <p:sldId id="344" r:id="rId12"/>
    <p:sldId id="346" r:id="rId13"/>
    <p:sldId id="347" r:id="rId14"/>
    <p:sldId id="366" r:id="rId15"/>
    <p:sldId id="258" r:id="rId16"/>
    <p:sldId id="329" r:id="rId17"/>
    <p:sldId id="262" r:id="rId18"/>
    <p:sldId id="364" r:id="rId19"/>
    <p:sldId id="365" r:id="rId20"/>
    <p:sldId id="266" r:id="rId21"/>
    <p:sldId id="263" r:id="rId22"/>
    <p:sldId id="302" r:id="rId23"/>
    <p:sldId id="289" r:id="rId24"/>
    <p:sldId id="290" r:id="rId25"/>
    <p:sldId id="291" r:id="rId26"/>
    <p:sldId id="277" r:id="rId27"/>
    <p:sldId id="306" r:id="rId28"/>
    <p:sldId id="297" r:id="rId29"/>
    <p:sldId id="351" r:id="rId30"/>
    <p:sldId id="352" r:id="rId31"/>
    <p:sldId id="355" r:id="rId32"/>
    <p:sldId id="353" r:id="rId33"/>
    <p:sldId id="354" r:id="rId34"/>
    <p:sldId id="357" r:id="rId35"/>
    <p:sldId id="358" r:id="rId36"/>
    <p:sldId id="362" r:id="rId37"/>
    <p:sldId id="359" r:id="rId38"/>
    <p:sldId id="361" r:id="rId39"/>
    <p:sldId id="300" r:id="rId40"/>
    <p:sldId id="301" r:id="rId41"/>
    <p:sldId id="303" r:id="rId42"/>
    <p:sldId id="333" r:id="rId43"/>
    <p:sldId id="363"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341">
          <p15:clr>
            <a:srgbClr val="A4A3A4"/>
          </p15:clr>
        </p15:guide>
        <p15:guide id="2" pos="27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B0F0"/>
    <a:srgbClr val="009999"/>
    <a:srgbClr val="FF3300"/>
    <a:srgbClr val="4AE60C"/>
    <a:srgbClr val="FFC000"/>
    <a:srgbClr val="FFD525"/>
    <a:srgbClr val="99FF99"/>
    <a:srgbClr val="FF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15619" autoAdjust="0"/>
    <p:restoredTop sz="98770" autoAdjust="0"/>
  </p:normalViewPr>
  <p:slideViewPr>
    <p:cSldViewPr showGuides="1">
      <p:cViewPr varScale="1">
        <p:scale>
          <a:sx n="106" d="100"/>
          <a:sy n="106" d="100"/>
        </p:scale>
        <p:origin x="-684" y="-96"/>
      </p:cViewPr>
      <p:guideLst>
        <p:guide orient="horz" pos="2341"/>
        <p:guide pos="2735"/>
      </p:guideLst>
    </p:cSldViewPr>
  </p:slideViewPr>
  <p:notesTextViewPr>
    <p:cViewPr>
      <p:scale>
        <a:sx n="1" d="1"/>
        <a:sy n="1" d="1"/>
      </p:scale>
      <p:origin x="0" y="0"/>
    </p:cViewPr>
  </p:notesTextViewPr>
  <p:sorterViewPr>
    <p:cViewPr varScale="1">
      <p:scale>
        <a:sx n="1" d="1"/>
        <a:sy n="1" d="1"/>
      </p:scale>
      <p:origin x="0" y="0"/>
    </p:cViewPr>
  </p:sorterViewPr>
  <p:gridSpacing cx="57607" cy="57607"/>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4"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91.wmf"/><Relationship Id="rId1" Type="http://schemas.openxmlformats.org/officeDocument/2006/relationships/image" Target="../media/image9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 Id="rId4" Type="http://schemas.openxmlformats.org/officeDocument/2006/relationships/image" Target="../media/image6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78.wmf"/><Relationship Id="rId13" Type="http://schemas.openxmlformats.org/officeDocument/2006/relationships/image" Target="../media/image83.wmf"/><Relationship Id="rId3" Type="http://schemas.openxmlformats.org/officeDocument/2006/relationships/image" Target="../media/image73.wmf"/><Relationship Id="rId7" Type="http://schemas.openxmlformats.org/officeDocument/2006/relationships/image" Target="../media/image77.wmf"/><Relationship Id="rId12" Type="http://schemas.openxmlformats.org/officeDocument/2006/relationships/image" Target="../media/image82.wmf"/><Relationship Id="rId2" Type="http://schemas.openxmlformats.org/officeDocument/2006/relationships/image" Target="../media/image72.wmf"/><Relationship Id="rId1" Type="http://schemas.openxmlformats.org/officeDocument/2006/relationships/image" Target="../media/image71.wmf"/><Relationship Id="rId6" Type="http://schemas.openxmlformats.org/officeDocument/2006/relationships/image" Target="../media/image76.wmf"/><Relationship Id="rId11" Type="http://schemas.openxmlformats.org/officeDocument/2006/relationships/image" Target="../media/image81.wmf"/><Relationship Id="rId5" Type="http://schemas.openxmlformats.org/officeDocument/2006/relationships/image" Target="../media/image75.wmf"/><Relationship Id="rId10" Type="http://schemas.openxmlformats.org/officeDocument/2006/relationships/image" Target="../media/image80.wmf"/><Relationship Id="rId4" Type="http://schemas.openxmlformats.org/officeDocument/2006/relationships/image" Target="../media/image74.wmf"/><Relationship Id="rId9" Type="http://schemas.openxmlformats.org/officeDocument/2006/relationships/image" Target="../media/image7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B9669A-73A3-405E-8305-4A6E7D87A9A6}" type="datetimeFigureOut">
              <a:rPr lang="en-US" smtClean="0"/>
              <a:t>2/26/2018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875322-4220-4C91-B847-B9A525FB6A45}" type="slidenum">
              <a:rPr lang="en-US" smtClean="0"/>
              <a:t>‹#›</a:t>
            </a:fld>
            <a:endParaRPr lang="en-US"/>
          </a:p>
        </p:txBody>
      </p:sp>
    </p:spTree>
    <p:extLst>
      <p:ext uri="{BB962C8B-B14F-4D97-AF65-F5344CB8AC3E}">
        <p14:creationId xmlns:p14="http://schemas.microsoft.com/office/powerpoint/2010/main" val="2790187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endParaRPr lang="en-US" altLang="en-US" smtClean="0"/>
          </a:p>
        </p:txBody>
      </p:sp>
      <p:sp>
        <p:nvSpPr>
          <p:cNvPr id="6349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EE0C883-B457-4C14-A25A-6C5938D15A4D}" type="slidenum">
              <a:rPr lang="he-IL" altLang="en-US" smtClean="0"/>
              <a:pPr eaLnBrk="1" hangingPunct="1">
                <a:spcBef>
                  <a:spcPct val="0"/>
                </a:spcBef>
              </a:pPr>
              <a:t>2</a:t>
            </a:fld>
            <a:endParaRPr lang="en-US" altLang="en-US" smtClean="0"/>
          </a:p>
        </p:txBody>
      </p:sp>
    </p:spTree>
    <p:extLst>
      <p:ext uri="{BB962C8B-B14F-4D97-AF65-F5344CB8AC3E}">
        <p14:creationId xmlns:p14="http://schemas.microsoft.com/office/powerpoint/2010/main" val="2099612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p:spPr>
        <p:txBody>
          <a:bodyPr/>
          <a:lstStyle/>
          <a:p>
            <a:pPr eaLnBrk="1" hangingPunct="1"/>
            <a:endParaRPr lang="en-US" altLang="en-US" smtClean="0"/>
          </a:p>
        </p:txBody>
      </p:sp>
      <p:sp>
        <p:nvSpPr>
          <p:cNvPr id="11469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DDFEE054-5C17-4E81-8239-A1AADF0F7329}" type="slidenum">
              <a:rPr lang="he-IL" altLang="en-US" smtClean="0"/>
              <a:pPr eaLnBrk="1" hangingPunct="1">
                <a:spcBef>
                  <a:spcPct val="0"/>
                </a:spcBef>
              </a:pPr>
              <a:t>12</a:t>
            </a:fld>
            <a:endParaRPr lang="en-US" altLang="en-US" smtClean="0"/>
          </a:p>
        </p:txBody>
      </p:sp>
    </p:spTree>
    <p:extLst>
      <p:ext uri="{BB962C8B-B14F-4D97-AF65-F5344CB8AC3E}">
        <p14:creationId xmlns:p14="http://schemas.microsoft.com/office/powerpoint/2010/main" val="1358231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13</a:t>
            </a:fld>
            <a:endParaRPr lang="en-US"/>
          </a:p>
        </p:txBody>
      </p:sp>
    </p:spTree>
    <p:extLst>
      <p:ext uri="{BB962C8B-B14F-4D97-AF65-F5344CB8AC3E}">
        <p14:creationId xmlns:p14="http://schemas.microsoft.com/office/powerpoint/2010/main" val="3669495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15</a:t>
            </a:fld>
            <a:endParaRPr lang="en-US"/>
          </a:p>
        </p:txBody>
      </p:sp>
    </p:spTree>
    <p:extLst>
      <p:ext uri="{BB962C8B-B14F-4D97-AF65-F5344CB8AC3E}">
        <p14:creationId xmlns:p14="http://schemas.microsoft.com/office/powerpoint/2010/main" val="2105802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17</a:t>
            </a:fld>
            <a:endParaRPr lang="en-US"/>
          </a:p>
        </p:txBody>
      </p:sp>
    </p:spTree>
    <p:extLst>
      <p:ext uri="{BB962C8B-B14F-4D97-AF65-F5344CB8AC3E}">
        <p14:creationId xmlns:p14="http://schemas.microsoft.com/office/powerpoint/2010/main" val="2560298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0A3D311-4B24-4317-9D48-812774297667}" type="slidenum">
              <a:rPr lang="he-IL" altLang="en-US" smtClean="0">
                <a:solidFill>
                  <a:prstClr val="black"/>
                </a:solidFill>
              </a:rPr>
              <a:pPr>
                <a:defRPr/>
              </a:pPr>
              <a:t>18</a:t>
            </a:fld>
            <a:endParaRPr lang="en-US" altLang="en-US">
              <a:solidFill>
                <a:prstClr val="black"/>
              </a:solidFill>
            </a:endParaRPr>
          </a:p>
        </p:txBody>
      </p:sp>
    </p:spTree>
    <p:extLst>
      <p:ext uri="{BB962C8B-B14F-4D97-AF65-F5344CB8AC3E}">
        <p14:creationId xmlns:p14="http://schemas.microsoft.com/office/powerpoint/2010/main" val="3784639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19</a:t>
            </a:fld>
            <a:endParaRPr lang="en-US"/>
          </a:p>
        </p:txBody>
      </p:sp>
    </p:spTree>
    <p:extLst>
      <p:ext uri="{BB962C8B-B14F-4D97-AF65-F5344CB8AC3E}">
        <p14:creationId xmlns:p14="http://schemas.microsoft.com/office/powerpoint/2010/main" val="2832265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20</a:t>
            </a:fld>
            <a:endParaRPr lang="en-US"/>
          </a:p>
        </p:txBody>
      </p:sp>
    </p:spTree>
    <p:extLst>
      <p:ext uri="{BB962C8B-B14F-4D97-AF65-F5344CB8AC3E}">
        <p14:creationId xmlns:p14="http://schemas.microsoft.com/office/powerpoint/2010/main" val="923963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21</a:t>
            </a:fld>
            <a:endParaRPr lang="en-US"/>
          </a:p>
        </p:txBody>
      </p:sp>
    </p:spTree>
    <p:extLst>
      <p:ext uri="{BB962C8B-B14F-4D97-AF65-F5344CB8AC3E}">
        <p14:creationId xmlns:p14="http://schemas.microsoft.com/office/powerpoint/2010/main" val="2463414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22</a:t>
            </a:fld>
            <a:endParaRPr lang="en-US"/>
          </a:p>
        </p:txBody>
      </p:sp>
    </p:spTree>
    <p:extLst>
      <p:ext uri="{BB962C8B-B14F-4D97-AF65-F5344CB8AC3E}">
        <p14:creationId xmlns:p14="http://schemas.microsoft.com/office/powerpoint/2010/main" val="2909190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95AAD0-CF44-4610-97BF-09F517D85DF7}" type="slidenum">
              <a:rPr lang="en-US" smtClean="0"/>
              <a:t>23</a:t>
            </a:fld>
            <a:endParaRPr lang="en-US"/>
          </a:p>
        </p:txBody>
      </p:sp>
    </p:spTree>
    <p:extLst>
      <p:ext uri="{BB962C8B-B14F-4D97-AF65-F5344CB8AC3E}">
        <p14:creationId xmlns:p14="http://schemas.microsoft.com/office/powerpoint/2010/main" val="4234201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624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32136C4-5B95-447A-AE28-38A9CF13566D}" type="slidenum">
              <a:rPr lang="en-US" altLang="en-US" smtClean="0"/>
              <a:pPr eaLnBrk="1" hangingPunct="1">
                <a:spcBef>
                  <a:spcPct val="0"/>
                </a:spcBef>
              </a:pPr>
              <a:t>3</a:t>
            </a:fld>
            <a:endParaRPr lang="en-US" altLang="en-US" smtClean="0"/>
          </a:p>
        </p:txBody>
      </p:sp>
    </p:spTree>
    <p:extLst>
      <p:ext uri="{BB962C8B-B14F-4D97-AF65-F5344CB8AC3E}">
        <p14:creationId xmlns:p14="http://schemas.microsoft.com/office/powerpoint/2010/main" val="37539378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24</a:t>
            </a:fld>
            <a:endParaRPr lang="en-US"/>
          </a:p>
        </p:txBody>
      </p:sp>
    </p:spTree>
    <p:extLst>
      <p:ext uri="{BB962C8B-B14F-4D97-AF65-F5344CB8AC3E}">
        <p14:creationId xmlns:p14="http://schemas.microsoft.com/office/powerpoint/2010/main" val="1096715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25</a:t>
            </a:fld>
            <a:endParaRPr lang="en-US"/>
          </a:p>
        </p:txBody>
      </p:sp>
    </p:spTree>
    <p:extLst>
      <p:ext uri="{BB962C8B-B14F-4D97-AF65-F5344CB8AC3E}">
        <p14:creationId xmlns:p14="http://schemas.microsoft.com/office/powerpoint/2010/main" val="3933754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26</a:t>
            </a:fld>
            <a:endParaRPr lang="en-US"/>
          </a:p>
        </p:txBody>
      </p:sp>
    </p:spTree>
    <p:extLst>
      <p:ext uri="{BB962C8B-B14F-4D97-AF65-F5344CB8AC3E}">
        <p14:creationId xmlns:p14="http://schemas.microsoft.com/office/powerpoint/2010/main" val="15383712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575923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28</a:t>
            </a:fld>
            <a:endParaRPr lang="en-US"/>
          </a:p>
        </p:txBody>
      </p:sp>
    </p:spTree>
    <p:extLst>
      <p:ext uri="{BB962C8B-B14F-4D97-AF65-F5344CB8AC3E}">
        <p14:creationId xmlns:p14="http://schemas.microsoft.com/office/powerpoint/2010/main" val="2177859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95AAD0-CF44-4610-97BF-09F517D85DF7}" type="slidenum">
              <a:rPr lang="en-US" smtClean="0"/>
              <a:t>39</a:t>
            </a:fld>
            <a:endParaRPr lang="en-US"/>
          </a:p>
        </p:txBody>
      </p:sp>
    </p:spTree>
    <p:extLst>
      <p:ext uri="{BB962C8B-B14F-4D97-AF65-F5344CB8AC3E}">
        <p14:creationId xmlns:p14="http://schemas.microsoft.com/office/powerpoint/2010/main" val="10058343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95AAD0-CF44-4610-97BF-09F517D85DF7}" type="slidenum">
              <a:rPr lang="en-US" smtClean="0"/>
              <a:t>40</a:t>
            </a:fld>
            <a:endParaRPr lang="en-US"/>
          </a:p>
        </p:txBody>
      </p:sp>
    </p:spTree>
    <p:extLst>
      <p:ext uri="{BB962C8B-B14F-4D97-AF65-F5344CB8AC3E}">
        <p14:creationId xmlns:p14="http://schemas.microsoft.com/office/powerpoint/2010/main" val="19947541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41</a:t>
            </a:fld>
            <a:endParaRPr lang="en-US"/>
          </a:p>
        </p:txBody>
      </p:sp>
    </p:spTree>
    <p:extLst>
      <p:ext uri="{BB962C8B-B14F-4D97-AF65-F5344CB8AC3E}">
        <p14:creationId xmlns:p14="http://schemas.microsoft.com/office/powerpoint/2010/main" val="39691932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42</a:t>
            </a:fld>
            <a:endParaRPr lang="en-US"/>
          </a:p>
        </p:txBody>
      </p:sp>
    </p:spTree>
    <p:extLst>
      <p:ext uri="{BB962C8B-B14F-4D97-AF65-F5344CB8AC3E}">
        <p14:creationId xmlns:p14="http://schemas.microsoft.com/office/powerpoint/2010/main" val="36597795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43</a:t>
            </a:fld>
            <a:endParaRPr lang="en-US"/>
          </a:p>
        </p:txBody>
      </p:sp>
    </p:spTree>
    <p:extLst>
      <p:ext uri="{BB962C8B-B14F-4D97-AF65-F5344CB8AC3E}">
        <p14:creationId xmlns:p14="http://schemas.microsoft.com/office/powerpoint/2010/main" val="1159051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686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FFFA7BAE-A14C-40F5-A602-137F28AFC208}" type="slidenum">
              <a:rPr lang="en-US" altLang="en-US" smtClean="0">
                <a:solidFill>
                  <a:srgbClr val="000000"/>
                </a:solidFill>
              </a:rPr>
              <a:pPr eaLnBrk="1" hangingPunct="1">
                <a:spcBef>
                  <a:spcPct val="0"/>
                </a:spcBef>
              </a:pPr>
              <a:t>4</a:t>
            </a:fld>
            <a:endParaRPr lang="en-US" altLang="en-US" smtClean="0">
              <a:solidFill>
                <a:srgbClr val="000000"/>
              </a:solidFill>
            </a:endParaRPr>
          </a:p>
        </p:txBody>
      </p:sp>
    </p:spTree>
    <p:extLst>
      <p:ext uri="{BB962C8B-B14F-4D97-AF65-F5344CB8AC3E}">
        <p14:creationId xmlns:p14="http://schemas.microsoft.com/office/powerpoint/2010/main" val="3067958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696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53185E3-CFB5-4BFB-95C1-0BF14A14735B}" type="slidenum">
              <a:rPr lang="en-US" altLang="en-US" smtClean="0">
                <a:solidFill>
                  <a:srgbClr val="000000"/>
                </a:solidFill>
              </a:rPr>
              <a:pPr eaLnBrk="1" hangingPunct="1">
                <a:spcBef>
                  <a:spcPct val="0"/>
                </a:spcBef>
              </a:pPr>
              <a:t>6</a:t>
            </a:fld>
            <a:endParaRPr lang="en-US" altLang="en-US" smtClean="0">
              <a:solidFill>
                <a:srgbClr val="000000"/>
              </a:solidFill>
            </a:endParaRPr>
          </a:p>
        </p:txBody>
      </p:sp>
    </p:spTree>
    <p:extLst>
      <p:ext uri="{BB962C8B-B14F-4D97-AF65-F5344CB8AC3E}">
        <p14:creationId xmlns:p14="http://schemas.microsoft.com/office/powerpoint/2010/main" val="415787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7</a:t>
            </a:fld>
            <a:endParaRPr lang="en-US"/>
          </a:p>
        </p:txBody>
      </p:sp>
    </p:spTree>
    <p:extLst>
      <p:ext uri="{BB962C8B-B14F-4D97-AF65-F5344CB8AC3E}">
        <p14:creationId xmlns:p14="http://schemas.microsoft.com/office/powerpoint/2010/main" val="3713401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8</a:t>
            </a:fld>
            <a:endParaRPr lang="en-US"/>
          </a:p>
        </p:txBody>
      </p:sp>
    </p:spTree>
    <p:extLst>
      <p:ext uri="{BB962C8B-B14F-4D97-AF65-F5344CB8AC3E}">
        <p14:creationId xmlns:p14="http://schemas.microsoft.com/office/powerpoint/2010/main" val="3150673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p:spPr>
        <p:txBody>
          <a:bodyPr/>
          <a:lstStyle/>
          <a:p>
            <a:pPr eaLnBrk="1" hangingPunct="1"/>
            <a:endParaRPr lang="en-US" altLang="en-US" smtClean="0"/>
          </a:p>
        </p:txBody>
      </p:sp>
      <p:sp>
        <p:nvSpPr>
          <p:cNvPr id="11059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01991F43-47D7-41C7-8FD5-333050D09824}" type="slidenum">
              <a:rPr lang="he-IL" altLang="en-US" smtClean="0"/>
              <a:pPr eaLnBrk="1" hangingPunct="1">
                <a:spcBef>
                  <a:spcPct val="0"/>
                </a:spcBef>
              </a:pPr>
              <a:t>9</a:t>
            </a:fld>
            <a:endParaRPr lang="en-US" altLang="en-US" smtClean="0"/>
          </a:p>
        </p:txBody>
      </p:sp>
    </p:spTree>
    <p:extLst>
      <p:ext uri="{BB962C8B-B14F-4D97-AF65-F5344CB8AC3E}">
        <p14:creationId xmlns:p14="http://schemas.microsoft.com/office/powerpoint/2010/main" val="1235190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p:spPr>
        <p:txBody>
          <a:bodyPr/>
          <a:lstStyle/>
          <a:p>
            <a:pPr eaLnBrk="1" hangingPunct="1"/>
            <a:endParaRPr lang="en-US" altLang="en-US" smtClean="0"/>
          </a:p>
        </p:txBody>
      </p:sp>
      <p:sp>
        <p:nvSpPr>
          <p:cNvPr id="11162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D801BDA0-941F-4E8C-A3C8-88DC3A06F1E3}" type="slidenum">
              <a:rPr lang="he-IL" altLang="en-US" smtClean="0"/>
              <a:pPr eaLnBrk="1" hangingPunct="1">
                <a:spcBef>
                  <a:spcPct val="0"/>
                </a:spcBef>
              </a:pPr>
              <a:t>10</a:t>
            </a:fld>
            <a:endParaRPr lang="en-US" altLang="en-US" smtClean="0"/>
          </a:p>
        </p:txBody>
      </p:sp>
    </p:spTree>
    <p:extLst>
      <p:ext uri="{BB962C8B-B14F-4D97-AF65-F5344CB8AC3E}">
        <p14:creationId xmlns:p14="http://schemas.microsoft.com/office/powerpoint/2010/main" val="1768453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p:spPr>
        <p:txBody>
          <a:bodyPr/>
          <a:lstStyle/>
          <a:p>
            <a:pPr eaLnBrk="1" hangingPunct="1"/>
            <a:endParaRPr lang="en-US" altLang="en-US" smtClean="0"/>
          </a:p>
        </p:txBody>
      </p:sp>
      <p:sp>
        <p:nvSpPr>
          <p:cNvPr id="11264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6B74A44-C90E-4099-BF9E-5627311C22E6}" type="slidenum">
              <a:rPr lang="he-IL" altLang="en-US" smtClean="0"/>
              <a:pPr eaLnBrk="1" hangingPunct="1">
                <a:spcBef>
                  <a:spcPct val="0"/>
                </a:spcBef>
              </a:pPr>
              <a:t>11</a:t>
            </a:fld>
            <a:endParaRPr lang="en-US" altLang="en-US" smtClean="0"/>
          </a:p>
        </p:txBody>
      </p:sp>
    </p:spTree>
    <p:extLst>
      <p:ext uri="{BB962C8B-B14F-4D97-AF65-F5344CB8AC3E}">
        <p14:creationId xmlns:p14="http://schemas.microsoft.com/office/powerpoint/2010/main" val="3387367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2530" name="Rectangle 2"/>
          <p:cNvSpPr>
            <a:spLocks noGrp="1" noChangeArrowheads="1"/>
          </p:cNvSpPr>
          <p:nvPr>
            <p:ph type="ctrTitle" sz="quarter"/>
          </p:nvPr>
        </p:nvSpPr>
        <p:spPr>
          <a:xfrm>
            <a:off x="685800" y="1676400"/>
            <a:ext cx="7772400" cy="1828800"/>
          </a:xfrm>
        </p:spPr>
        <p:txBody>
          <a:bodyPr/>
          <a:lstStyle>
            <a:lvl1pPr>
              <a:defRPr/>
            </a:lvl1pPr>
          </a:lstStyle>
          <a:p>
            <a:pPr lvl="0"/>
            <a:r>
              <a:rPr lang="he-IL" altLang="en-US" noProof="0" smtClean="0"/>
              <a:t>לחץ כדי לערוך סגנון כותרת של תבנית בסיס</a:t>
            </a:r>
          </a:p>
        </p:txBody>
      </p:sp>
      <p:sp>
        <p:nvSpPr>
          <p:cNvPr id="2253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he-IL" altLang="en-US" noProof="0" smtClean="0"/>
              <a:t>לחץ כדי לערוך סגנון כותרת משנה של תבנית בסיס</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513DBE-88A6-4AE9-9B85-563385FF76B4}" type="slidenum">
              <a:rPr lang="he-IL"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035033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4B3867-0615-4C2A-8AF9-BC18D990A25B}" type="slidenum">
              <a:rPr lang="he-IL"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120599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9BDFD2-E490-4FB1-AD0F-4C0DD26B66FC}" type="slidenum">
              <a:rPr lang="he-IL"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677411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AECC041-5138-4AE4-923A-306555996641}" type="slidenum">
              <a:rPr lang="he-IL"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247108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8C8C1377-9778-4CCF-9664-F346A598C18E}" type="slidenum">
              <a:rPr lang="he-IL"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629770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4114800"/>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74A6A334-9D3D-46BC-B13F-D20B777E7A5E}" type="slidenum">
              <a:rPr lang="he-IL" altLang="en-US"/>
              <a:pPr/>
              <a:t>‹#›</a:t>
            </a:fld>
            <a:endParaRPr lang="en-US" altLang="en-US"/>
          </a:p>
        </p:txBody>
      </p:sp>
    </p:spTree>
    <p:extLst>
      <p:ext uri="{BB962C8B-B14F-4D97-AF65-F5344CB8AC3E}">
        <p14:creationId xmlns:p14="http://schemas.microsoft.com/office/powerpoint/2010/main" val="4220667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57B474-9030-4235-9B72-E8370045ECBA}" type="slidenum">
              <a:rPr lang="he-IL"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358071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E13DC5-9F44-4CAD-9C35-F3195C234ECF}" type="slidenum">
              <a:rPr lang="he-IL"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842582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05BC01-AD2B-45D4-9EDA-58BDDD16A107}" type="slidenum">
              <a:rPr lang="he-IL"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483888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D82A86C-EC2F-4689-94EC-E44BC6AC2B4F}" type="slidenum">
              <a:rPr lang="he-IL"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463884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6A78A41-468A-4DB6-9292-CADADA61F867}" type="slidenum">
              <a:rPr lang="he-IL"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59529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B313FC9-621A-4E74-B621-6E46F1091A4A}" type="slidenum">
              <a:rPr lang="he-IL"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375936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CDC2C0-7700-4D10-AF88-1B3A13DA9CCE}" type="slidenum">
              <a:rPr lang="he-IL"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161204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A89B3BF-87F0-43E6-92AD-CDBBE53A2728}" type="slidenum">
              <a:rPr lang="he-IL"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585529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e-IL" altLang="en-US" smtClean="0"/>
              <a:t>לחץ כדי לערוך סגנון כותרת של תבנית בסיס</a:t>
            </a:r>
          </a:p>
        </p:txBody>
      </p:sp>
      <p:sp>
        <p:nvSpPr>
          <p:cNvPr id="21507"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e-IL" altLang="en-US" smtClean="0"/>
              <a:t>לחץ כדי לערוך סגנונות טקסט של תבנית בסיס</a:t>
            </a:r>
          </a:p>
          <a:p>
            <a:pPr lvl="1"/>
            <a:r>
              <a:rPr lang="he-IL" altLang="en-US" smtClean="0"/>
              <a:t>רמה שנייה</a:t>
            </a:r>
          </a:p>
          <a:p>
            <a:pPr lvl="2"/>
            <a:r>
              <a:rPr lang="he-IL" altLang="en-US" smtClean="0"/>
              <a:t>רמה שלישית</a:t>
            </a:r>
          </a:p>
          <a:p>
            <a:pPr lvl="3"/>
            <a:r>
              <a:rPr lang="he-IL" altLang="en-US" smtClean="0"/>
              <a:t>רמה רביעית</a:t>
            </a:r>
          </a:p>
          <a:p>
            <a:pPr lvl="4"/>
            <a:r>
              <a:rPr lang="he-IL" altLang="en-US" smtClean="0"/>
              <a:t>רמה חמישית</a:t>
            </a:r>
          </a:p>
        </p:txBody>
      </p:sp>
      <p:sp>
        <p:nvSpPr>
          <p:cNvPr id="215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ltLang="en-US">
              <a:solidFill>
                <a:srgbClr val="FFFFFF"/>
              </a:solidFill>
            </a:endParaRPr>
          </a:p>
        </p:txBody>
      </p:sp>
      <p:sp>
        <p:nvSpPr>
          <p:cNvPr id="215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ltLang="en-US">
              <a:solidFill>
                <a:srgbClr val="FFFFFF"/>
              </a:solidFill>
            </a:endParaRPr>
          </a:p>
        </p:txBody>
      </p:sp>
      <p:sp>
        <p:nvSpPr>
          <p:cNvPr id="215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0">
              <a:defRPr sz="1400">
                <a:effectLst>
                  <a:outerShdw blurRad="38100" dist="38100" dir="2700000" algn="tl">
                    <a:srgbClr val="000000"/>
                  </a:outerShdw>
                </a:effectLst>
                <a:latin typeface="Arial" charset="0"/>
              </a:defRPr>
            </a:lvl1pPr>
          </a:lstStyle>
          <a:p>
            <a:pPr algn="r" fontAlgn="base">
              <a:spcBef>
                <a:spcPct val="0"/>
              </a:spcBef>
              <a:spcAft>
                <a:spcPct val="0"/>
              </a:spcAft>
              <a:defRPr/>
            </a:pPr>
            <a:fld id="{C48191B7-074C-4E1C-9576-07B6A5894135}" type="slidenum">
              <a:rPr lang="he-IL" altLang="en-US">
                <a:solidFill>
                  <a:srgbClr val="FFFFFF"/>
                </a:solidFill>
              </a:rPr>
              <a:pPr algn="r"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212203886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r" rtl="1"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gif"/><Relationship Id="rId13" Type="http://schemas.openxmlformats.org/officeDocument/2006/relationships/image" Target="../media/image8.wmf"/><Relationship Id="rId3" Type="http://schemas.openxmlformats.org/officeDocument/2006/relationships/notesSlide" Target="../notesSlides/notesSlide8.xml"/><Relationship Id="rId7" Type="http://schemas.openxmlformats.org/officeDocument/2006/relationships/image" Target="../media/image6.wmf"/><Relationship Id="rId12"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7.wmf"/><Relationship Id="rId5" Type="http://schemas.openxmlformats.org/officeDocument/2006/relationships/image" Target="../media/image5.wmf"/><Relationship Id="rId10" Type="http://schemas.openxmlformats.org/officeDocument/2006/relationships/oleObject" Target="../embeddings/oleObject3.bin"/><Relationship Id="rId4" Type="http://schemas.openxmlformats.org/officeDocument/2006/relationships/oleObject" Target="../embeddings/oleObject1.bin"/><Relationship Id="rId9" Type="http://schemas.openxmlformats.org/officeDocument/2006/relationships/hyperlink" Target="http://physics.bu.edu/~duffy/classroom.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6.wmf"/><Relationship Id="rId3" Type="http://schemas.openxmlformats.org/officeDocument/2006/relationships/notesSlide" Target="../notesSlides/notesSlide11.xml"/><Relationship Id="rId7" Type="http://schemas.openxmlformats.org/officeDocument/2006/relationships/image" Target="../media/image15.wmf"/><Relationship Id="rId12"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image" Target="../media/image21.png"/><Relationship Id="rId5" Type="http://schemas.openxmlformats.org/officeDocument/2006/relationships/image" Target="../media/image14.wmf"/><Relationship Id="rId15" Type="http://schemas.openxmlformats.org/officeDocument/2006/relationships/image" Target="../media/image17.wmf"/><Relationship Id="rId10" Type="http://schemas.openxmlformats.org/officeDocument/2006/relationships/image" Target="../media/image20.png"/><Relationship Id="rId4" Type="http://schemas.openxmlformats.org/officeDocument/2006/relationships/oleObject" Target="../embeddings/oleObject5.bin"/><Relationship Id="rId9" Type="http://schemas.openxmlformats.org/officeDocument/2006/relationships/image" Target="../media/image19.png"/><Relationship Id="rId14" Type="http://schemas.openxmlformats.org/officeDocument/2006/relationships/oleObject" Target="../embeddings/oleObject8.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oleObject" Target="../embeddings/oleObject9.bin"/><Relationship Id="rId3" Type="http://schemas.openxmlformats.org/officeDocument/2006/relationships/notesSlide" Target="../notesSlides/notesSlide12.xml"/><Relationship Id="rId7" Type="http://schemas.openxmlformats.org/officeDocument/2006/relationships/image" Target="../media/image291.png"/><Relationship Id="rId12" Type="http://schemas.openxmlformats.org/officeDocument/2006/relationships/image" Target="../media/image180.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20.png"/><Relationship Id="rId5" Type="http://schemas.openxmlformats.org/officeDocument/2006/relationships/image" Target="../media/image110.png"/><Relationship Id="rId10" Type="http://schemas.openxmlformats.org/officeDocument/2006/relationships/image" Target="../media/image39.png"/><Relationship Id="rId4" Type="http://schemas.openxmlformats.org/officeDocument/2006/relationships/image" Target="../media/image100.png"/><Relationship Id="rId9" Type="http://schemas.openxmlformats.org/officeDocument/2006/relationships/image" Target="../media/image150.png"/><Relationship Id="rId14" Type="http://schemas.openxmlformats.org/officeDocument/2006/relationships/image" Target="../media/image22.wmf"/><Relationship Id="rId22" Type="http://schemas.openxmlformats.org/officeDocument/2006/relationships/image" Target="../media/image641.png"/></Relationships>
</file>

<file path=ppt/slides/_rels/slide1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1.png"/><Relationship Id="rId1" Type="http://schemas.openxmlformats.org/officeDocument/2006/relationships/slideLayout" Target="../slideLayouts/slideLayout1.xml"/><Relationship Id="rId5" Type="http://schemas.openxmlformats.org/officeDocument/2006/relationships/image" Target="../media/image68.png"/><Relationship Id="rId4" Type="http://schemas.openxmlformats.org/officeDocument/2006/relationships/image" Target="../media/image67.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81.png"/><Relationship Id="rId5" Type="http://schemas.openxmlformats.org/officeDocument/2006/relationships/image" Target="../media/image670.png"/><Relationship Id="rId4" Type="http://schemas.openxmlformats.org/officeDocument/2006/relationships/image" Target="../media/image660.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3" Type="http://schemas.openxmlformats.org/officeDocument/2006/relationships/image" Target="../media/image680.pn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26.gif"/><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4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hyperlink" Target="http://he.wikipedia.org/wiki/%D7%A7%D7%95%D7%91%D7%A5:Resistor_cropped.jpg" TargetMode="External"/><Relationship Id="rId7"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hyperlink" Target="http://he.wikipedia.org/wiki/%D7%A7%D7%95%D7%91%D7%A5:65-ohm_resistor.jpg" TargetMode="Externa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http://he.wikipedia.org/wiki/%D7%A7%D7%95%D7%91%D7%A5:Real_current_source.png" TargetMode="Externa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19.xml"/><Relationship Id="rId7" Type="http://schemas.openxmlformats.org/officeDocument/2006/relationships/image" Target="../media/image35.wmf"/><Relationship Id="rId12" Type="http://schemas.openxmlformats.org/officeDocument/2006/relationships/image" Target="../media/image38.jpg"/><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oleObject" Target="../embeddings/oleObject10.bin"/><Relationship Id="rId11" Type="http://schemas.openxmlformats.org/officeDocument/2006/relationships/image" Target="../media/image881.png"/><Relationship Id="rId5" Type="http://schemas.openxmlformats.org/officeDocument/2006/relationships/image" Target="../media/image32.png"/><Relationship Id="rId10" Type="http://schemas.openxmlformats.org/officeDocument/2006/relationships/image" Target="../media/image37.jpeg"/><Relationship Id="rId4" Type="http://schemas.openxmlformats.org/officeDocument/2006/relationships/hyperlink" Target="http://he.wikipedia.org/wiki/%D7%A7%D7%95%D7%91%D7%A5:Real_current_source.png" TargetMode="External"/><Relationship Id="rId9" Type="http://schemas.openxmlformats.org/officeDocument/2006/relationships/image" Target="../media/image36.wmf"/></Relationships>
</file>

<file path=ppt/slides/_rels/slide24.xml.rels><?xml version="1.0" encoding="UTF-8" standalone="yes"?>
<Relationships xmlns="http://schemas.openxmlformats.org/package/2006/relationships"><Relationship Id="rId3" Type="http://schemas.openxmlformats.org/officeDocument/2006/relationships/hyperlink" Target="http://he.wikipedia.org/wiki/%D7%A7%D7%95%D7%91%D7%A5:Real_current_source.pn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mada.org.il/education/activities/water.aspx" TargetMode="External"/><Relationship Id="rId5" Type="http://schemas.openxmlformats.org/officeDocument/2006/relationships/hyperlink" Target="http://circuit.cet.ac.il/act1.aspx" TargetMode="Externa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hyperlink" Target="http://he.wikipedia.org/wiki/%D7%A7%D7%95%D7%91%D7%A5:Real_current_source.png" TargetMode="External"/><Relationship Id="rId7"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hyperlink" Target="http://www.mada.org.il/education/activities/water.aspx" TargetMode="Externa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8" Type="http://schemas.openxmlformats.org/officeDocument/2006/relationships/image" Target="../media/image990.png"/><Relationship Id="rId13" Type="http://schemas.openxmlformats.org/officeDocument/2006/relationships/image" Target="../media/image106.png"/><Relationship Id="rId18" Type="http://schemas.openxmlformats.org/officeDocument/2006/relationships/hyperlink" Target="http://physics.bu.edu/~duffy/classroom.html" TargetMode="External"/><Relationship Id="rId3" Type="http://schemas.openxmlformats.org/officeDocument/2006/relationships/image" Target="../media/image940.png"/><Relationship Id="rId7" Type="http://schemas.openxmlformats.org/officeDocument/2006/relationships/image" Target="../media/image980.png"/><Relationship Id="rId12" Type="http://schemas.openxmlformats.org/officeDocument/2006/relationships/image" Target="../media/image105.png"/><Relationship Id="rId17" Type="http://schemas.openxmlformats.org/officeDocument/2006/relationships/image" Target="../media/image112.png"/><Relationship Id="rId2" Type="http://schemas.openxmlformats.org/officeDocument/2006/relationships/notesSlide" Target="../notesSlides/notesSlide22.xml"/><Relationship Id="rId16" Type="http://schemas.openxmlformats.org/officeDocument/2006/relationships/image" Target="../media/image109.png"/><Relationship Id="rId1" Type="http://schemas.openxmlformats.org/officeDocument/2006/relationships/slideLayout" Target="../slideLayouts/slideLayout7.xml"/><Relationship Id="rId6" Type="http://schemas.openxmlformats.org/officeDocument/2006/relationships/image" Target="../media/image970.png"/><Relationship Id="rId11" Type="http://schemas.openxmlformats.org/officeDocument/2006/relationships/image" Target="../media/image1040.png"/><Relationship Id="rId5" Type="http://schemas.openxmlformats.org/officeDocument/2006/relationships/image" Target="../media/image960.png"/><Relationship Id="rId15" Type="http://schemas.openxmlformats.org/officeDocument/2006/relationships/image" Target="../media/image108.png"/><Relationship Id="rId10" Type="http://schemas.openxmlformats.org/officeDocument/2006/relationships/image" Target="../media/image1030.png"/><Relationship Id="rId4" Type="http://schemas.openxmlformats.org/officeDocument/2006/relationships/image" Target="../media/image950.png"/><Relationship Id="rId9" Type="http://schemas.openxmlformats.org/officeDocument/2006/relationships/image" Target="../media/image1020.png"/><Relationship Id="rId14" Type="http://schemas.openxmlformats.org/officeDocument/2006/relationships/image" Target="../media/image107.png"/></Relationships>
</file>

<file path=ppt/slides/_rels/slide27.xml.rels><?xml version="1.0" encoding="UTF-8" standalone="yes"?>
<Relationships xmlns="http://schemas.openxmlformats.org/package/2006/relationships"><Relationship Id="rId3" Type="http://schemas.openxmlformats.org/officeDocument/2006/relationships/hyperlink" Target="http://physics.bu.edu/~duffy/classroom.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pbs.org/wgbh/amex/edison/sfeature/acdc.html"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oleObject" Target="../embeddings/oleObject12.bin"/><Relationship Id="rId3" Type="http://schemas.openxmlformats.org/officeDocument/2006/relationships/notesSlide" Target="../notesSlides/notesSlide24.xml"/><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42.wmf"/></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hyperlink" Target="https://he.wikipedia.org/wiki/%D7%97%D7%95%D7%A7%D7%99_%D7%A7%D7%99%D7%A8%D7%9B%D7%94%D7%95%D7%A3" TargetMode="External"/><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58.jpg"/><Relationship Id="rId4" Type="http://schemas.openxmlformats.org/officeDocument/2006/relationships/image" Target="../media/image57.wmf"/></Relationships>
</file>

<file path=ppt/slides/_rels/slide32.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60.wmf"/><Relationship Id="rId5" Type="http://schemas.openxmlformats.org/officeDocument/2006/relationships/oleObject" Target="../embeddings/oleObject15.bin"/><Relationship Id="rId10" Type="http://schemas.openxmlformats.org/officeDocument/2006/relationships/image" Target="../media/image62.wmf"/><Relationship Id="rId4" Type="http://schemas.openxmlformats.org/officeDocument/2006/relationships/image" Target="../media/image59.wmf"/><Relationship Id="rId9" Type="http://schemas.openxmlformats.org/officeDocument/2006/relationships/oleObject" Target="../embeddings/oleObject17.bin"/></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3.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8.bin"/><Relationship Id="rId5" Type="http://schemas.openxmlformats.org/officeDocument/2006/relationships/image" Target="../media/image69.png"/><Relationship Id="rId4" Type="http://schemas.openxmlformats.org/officeDocument/2006/relationships/image" Target="../media/image6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1.xml"/><Relationship Id="rId1" Type="http://schemas.openxmlformats.org/officeDocument/2006/relationships/video" Target="file:///E:\_matzagot\02_hashmal_matzagot\teina_prika\prika.avi" TargetMode="External"/><Relationship Id="rId4" Type="http://schemas.openxmlformats.org/officeDocument/2006/relationships/hyperlink" Target="http://micro.magnet.fsu.edu/electromag/java/capacitor/"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152.png"/><Relationship Id="rId3" Type="http://schemas.openxmlformats.org/officeDocument/2006/relationships/image" Target="../media/image144.png"/><Relationship Id="rId7" Type="http://schemas.openxmlformats.org/officeDocument/2006/relationships/image" Target="../media/image149.png"/><Relationship Id="rId2" Type="http://schemas.openxmlformats.org/officeDocument/2006/relationships/image" Target="../media/image143.png"/><Relationship Id="rId1" Type="http://schemas.openxmlformats.org/officeDocument/2006/relationships/slideLayout" Target="../slideLayouts/slideLayout7.xml"/><Relationship Id="rId6" Type="http://schemas.openxmlformats.org/officeDocument/2006/relationships/image" Target="../media/image148.png"/><Relationship Id="rId5" Type="http://schemas.openxmlformats.org/officeDocument/2006/relationships/image" Target="../media/image147.png"/><Relationship Id="rId4" Type="http://schemas.openxmlformats.org/officeDocument/2006/relationships/image" Target="../media/image146.png"/><Relationship Id="rId9" Type="http://schemas.openxmlformats.org/officeDocument/2006/relationships/image" Target="../media/image153.png"/></Relationships>
</file>

<file path=ppt/slides/_rels/slide37.xml.rels><?xml version="1.0" encoding="UTF-8" standalone="yes"?>
<Relationships xmlns="http://schemas.openxmlformats.org/package/2006/relationships"><Relationship Id="rId8" Type="http://schemas.openxmlformats.org/officeDocument/2006/relationships/image" Target="../media/image73.wmf"/><Relationship Id="rId13" Type="http://schemas.openxmlformats.org/officeDocument/2006/relationships/oleObject" Target="../embeddings/oleObject24.bin"/><Relationship Id="rId18" Type="http://schemas.openxmlformats.org/officeDocument/2006/relationships/image" Target="../media/image78.wmf"/><Relationship Id="rId26" Type="http://schemas.openxmlformats.org/officeDocument/2006/relationships/image" Target="../media/image82.wmf"/><Relationship Id="rId3" Type="http://schemas.openxmlformats.org/officeDocument/2006/relationships/oleObject" Target="../embeddings/oleObject19.bin"/><Relationship Id="rId21" Type="http://schemas.openxmlformats.org/officeDocument/2006/relationships/oleObject" Target="../embeddings/oleObject28.bin"/><Relationship Id="rId7" Type="http://schemas.openxmlformats.org/officeDocument/2006/relationships/oleObject" Target="../embeddings/oleObject21.bin"/><Relationship Id="rId12" Type="http://schemas.openxmlformats.org/officeDocument/2006/relationships/image" Target="../media/image75.wmf"/><Relationship Id="rId17" Type="http://schemas.openxmlformats.org/officeDocument/2006/relationships/oleObject" Target="../embeddings/oleObject26.bin"/><Relationship Id="rId25" Type="http://schemas.openxmlformats.org/officeDocument/2006/relationships/oleObject" Target="../embeddings/oleObject30.bin"/><Relationship Id="rId2" Type="http://schemas.openxmlformats.org/officeDocument/2006/relationships/slideLayout" Target="../slideLayouts/slideLayout1.xml"/><Relationship Id="rId16" Type="http://schemas.openxmlformats.org/officeDocument/2006/relationships/image" Target="../media/image77.wmf"/><Relationship Id="rId20" Type="http://schemas.openxmlformats.org/officeDocument/2006/relationships/image" Target="../media/image79.wmf"/><Relationship Id="rId1" Type="http://schemas.openxmlformats.org/officeDocument/2006/relationships/vmlDrawing" Target="../drawings/vmlDrawing9.vml"/><Relationship Id="rId6" Type="http://schemas.openxmlformats.org/officeDocument/2006/relationships/image" Target="../media/image72.wmf"/><Relationship Id="rId11" Type="http://schemas.openxmlformats.org/officeDocument/2006/relationships/oleObject" Target="../embeddings/oleObject23.bin"/><Relationship Id="rId24" Type="http://schemas.openxmlformats.org/officeDocument/2006/relationships/image" Target="../media/image81.wmf"/><Relationship Id="rId5" Type="http://schemas.openxmlformats.org/officeDocument/2006/relationships/oleObject" Target="../embeddings/oleObject20.bin"/><Relationship Id="rId15" Type="http://schemas.openxmlformats.org/officeDocument/2006/relationships/oleObject" Target="../embeddings/oleObject25.bin"/><Relationship Id="rId23" Type="http://schemas.openxmlformats.org/officeDocument/2006/relationships/oleObject" Target="../embeddings/oleObject29.bin"/><Relationship Id="rId28" Type="http://schemas.openxmlformats.org/officeDocument/2006/relationships/image" Target="../media/image83.wmf"/><Relationship Id="rId10" Type="http://schemas.openxmlformats.org/officeDocument/2006/relationships/image" Target="../media/image74.wmf"/><Relationship Id="rId19" Type="http://schemas.openxmlformats.org/officeDocument/2006/relationships/oleObject" Target="../embeddings/oleObject27.bin"/><Relationship Id="rId4" Type="http://schemas.openxmlformats.org/officeDocument/2006/relationships/image" Target="../media/image71.wmf"/><Relationship Id="rId9" Type="http://schemas.openxmlformats.org/officeDocument/2006/relationships/oleObject" Target="../embeddings/oleObject22.bin"/><Relationship Id="rId14" Type="http://schemas.openxmlformats.org/officeDocument/2006/relationships/image" Target="../media/image76.wmf"/><Relationship Id="rId22" Type="http://schemas.openxmlformats.org/officeDocument/2006/relationships/image" Target="../media/image80.wmf"/><Relationship Id="rId27" Type="http://schemas.openxmlformats.org/officeDocument/2006/relationships/oleObject" Target="../embeddings/oleObject31.bin"/></Relationships>
</file>

<file path=ppt/slides/_rels/slide3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87.gif"/><Relationship Id="rId4" Type="http://schemas.openxmlformats.org/officeDocument/2006/relationships/image" Target="../media/image8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hyperlink" Target="http://he.wikipedia.org/wiki/%D7%9E%D7%93%D7%99%D7%93%D7%94" TargetMode="External"/><Relationship Id="rId13" Type="http://schemas.openxmlformats.org/officeDocument/2006/relationships/image" Target="../media/image88.jpeg"/><Relationship Id="rId3" Type="http://schemas.openxmlformats.org/officeDocument/2006/relationships/hyperlink" Target="http://he.wikipedia.org/wiki/%D7%9E%D7%9B%D7%A9%D7%99%D7%A8_%D7%9E%D7%93%D7%99%D7%93%D7%94" TargetMode="External"/><Relationship Id="rId7" Type="http://schemas.openxmlformats.org/officeDocument/2006/relationships/hyperlink" Target="http://he.wikipedia.org/wiki/%D7%94%D7%AA%D7%A0%D7%92%D7%93%D7%95%D7%AA_%D7%97%D7%A9%D7%9E%D7%9C%D7%99%D7%AA" TargetMode="External"/><Relationship Id="rId12" Type="http://schemas.openxmlformats.org/officeDocument/2006/relationships/hyperlink" Target="http://he.wikipedia.org/wiki/%D7%97%D7%95%D7%A7_%D7%90%D7%95%D7%9D"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he.wikipedia.org/wiki/%D7%96%D7%A8%D7%9D_%D7%97%D7%A9%D7%9E%D7%9C%D7%99" TargetMode="External"/><Relationship Id="rId11" Type="http://schemas.openxmlformats.org/officeDocument/2006/relationships/hyperlink" Target="http://he.wikipedia.org/wiki/%D7%9E%D7%95%D7%9C%D7%99%D7%9B%D7%95%D7%AA_%D7%97%D7%A9%D7%9E%D7%9C%D7%99%D7%AA" TargetMode="External"/><Relationship Id="rId5" Type="http://schemas.openxmlformats.org/officeDocument/2006/relationships/hyperlink" Target="http://he.wikipedia.org/wiki/%D7%9E%D7%A2%D7%92%D7%9C_(%D7%97%D7%A9%D7%9E%D7%9C)" TargetMode="External"/><Relationship Id="rId10" Type="http://schemas.openxmlformats.org/officeDocument/2006/relationships/hyperlink" Target="http://he.wikipedia.org/wiki/%D7%90%D7%9E%D7%A4%D7%A8" TargetMode="External"/><Relationship Id="rId4" Type="http://schemas.openxmlformats.org/officeDocument/2006/relationships/hyperlink" Target="http://he.wikipedia.org/wiki/%D7%9E%D7%AA%D7%97_%D7%97%D7%A9%D7%9E%D7%9C%D7%99" TargetMode="External"/><Relationship Id="rId9" Type="http://schemas.openxmlformats.org/officeDocument/2006/relationships/hyperlink" Target="http://he.wikipedia.org/wiki/%D7%99%D7%97%D7%99%D7%93%D7%AA_%D7%9E%D7%99%D7%93%D7%94"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87.gif"/><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89.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91.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33.bin"/><Relationship Id="rId5" Type="http://schemas.openxmlformats.org/officeDocument/2006/relationships/image" Target="../media/image90.wmf"/><Relationship Id="rId4" Type="http://schemas.openxmlformats.org/officeDocument/2006/relationships/oleObject" Target="../embeddings/oleObject32.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6.png"/><Relationship Id="rId5" Type="http://schemas.openxmlformats.org/officeDocument/2006/relationships/image" Target="../media/image155.png"/><Relationship Id="rId4" Type="http://schemas.openxmlformats.org/officeDocument/2006/relationships/image" Target="../media/image154.png"/></Relationships>
</file>

<file path=ppt/slides/_rels/slide8.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2438400"/>
            <a:ext cx="7772400" cy="1752600"/>
          </a:xfrm>
        </p:spPr>
        <p:txBody>
          <a:bodyPr/>
          <a:lstStyle/>
          <a:p>
            <a:r>
              <a:rPr lang="he-IL" dirty="0" smtClean="0"/>
              <a:t>המצגת הוכנה על ידי מוטי דויטש מהמחלקה לפיזיקה, אוניברסיטת בר-אילן והיא חלק בלתי נפרד מההרצאה בקורס פיזיקה 2 למדעי המוח (חשמ).  </a:t>
            </a:r>
            <a:br>
              <a:rPr lang="he-IL" dirty="0" smtClean="0"/>
            </a:br>
            <a:r>
              <a:rPr lang="he-IL" dirty="0" smtClean="0"/>
              <a:t/>
            </a:r>
            <a:br>
              <a:rPr lang="he-IL" dirty="0" smtClean="0"/>
            </a:br>
            <a:r>
              <a:rPr lang="he-IL" dirty="0" smtClean="0"/>
              <a:t>המצגת איננה מהווה סיכום ההרצאה אלא חומר עזר לה ולכן איננה בהכרח ברורה מאליה.</a:t>
            </a:r>
            <a:endParaRPr lang="he-IL" dirty="0"/>
          </a:p>
        </p:txBody>
      </p:sp>
      <p:sp>
        <p:nvSpPr>
          <p:cNvPr id="4" name="Slide Number Placeholder 3"/>
          <p:cNvSpPr>
            <a:spLocks noGrp="1"/>
          </p:cNvSpPr>
          <p:nvPr>
            <p:ph type="sldNum" sz="quarter" idx="12"/>
          </p:nvPr>
        </p:nvSpPr>
        <p:spPr/>
        <p:txBody>
          <a:bodyPr/>
          <a:lstStyle/>
          <a:p>
            <a:pPr>
              <a:defRPr/>
            </a:pPr>
            <a:fld id="{3C513DBE-88A6-4AE9-9B85-563385FF76B4}" type="slidenum">
              <a:rPr lang="he-IL" altLang="en-US" smtClean="0"/>
              <a:pPr>
                <a:defRPr/>
              </a:pPr>
              <a:t>1</a:t>
            </a:fld>
            <a:endParaRPr lang="en-US" altLang="en-US"/>
          </a:p>
        </p:txBody>
      </p:sp>
    </p:spTree>
    <p:extLst>
      <p:ext uri="{BB962C8B-B14F-4D97-AF65-F5344CB8AC3E}">
        <p14:creationId xmlns:p14="http://schemas.microsoft.com/office/powerpoint/2010/main" val="12226015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sz="quarter"/>
          </p:nvPr>
        </p:nvSpPr>
        <p:spPr>
          <a:xfrm>
            <a:off x="457200" y="-381000"/>
            <a:ext cx="8229600" cy="1371600"/>
          </a:xfrm>
        </p:spPr>
        <p:txBody>
          <a:bodyPr/>
          <a:lstStyle/>
          <a:p>
            <a:pPr eaLnBrk="1" hangingPunct="1">
              <a:defRPr/>
            </a:pPr>
            <a:r>
              <a:rPr lang="he-IL" altLang="en-US" dirty="0" smtClean="0"/>
              <a:t>קיבול חשמלי (2)</a:t>
            </a:r>
            <a:endParaRPr lang="en-US" altLang="en-US" dirty="0" smtClean="0"/>
          </a:p>
        </p:txBody>
      </p:sp>
      <p:graphicFrame>
        <p:nvGraphicFramePr>
          <p:cNvPr id="30735" name="Object 15"/>
          <p:cNvGraphicFramePr>
            <a:graphicFrameLocks noGrp="1" noChangeAspect="1"/>
          </p:cNvGraphicFramePr>
          <p:nvPr>
            <p:ph sz="quarter" idx="1"/>
          </p:nvPr>
        </p:nvGraphicFramePr>
        <p:xfrm>
          <a:off x="6329363" y="3857625"/>
          <a:ext cx="1555750" cy="679450"/>
        </p:xfrm>
        <a:graphic>
          <a:graphicData uri="http://schemas.openxmlformats.org/presentationml/2006/ole">
            <mc:AlternateContent xmlns:mc="http://schemas.openxmlformats.org/markup-compatibility/2006">
              <mc:Choice xmlns:v="urn:schemas-microsoft-com:vml" Requires="v">
                <p:oleObj spid="_x0000_s72862" name="Equation" r:id="rId4" imgW="901309" imgH="393529" progId="Equation.3">
                  <p:embed/>
                </p:oleObj>
              </mc:Choice>
              <mc:Fallback>
                <p:oleObj name="Equation" r:id="rId4" imgW="901309" imgH="39352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9363" y="3857625"/>
                        <a:ext cx="1555750" cy="679450"/>
                      </a:xfrm>
                      <a:prstGeom prst="rect">
                        <a:avLst/>
                      </a:prstGeom>
                      <a:solidFill>
                        <a:srgbClr val="00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37" name="Object 17"/>
          <p:cNvGraphicFramePr>
            <a:graphicFrameLocks noGrp="1" noChangeAspect="1"/>
          </p:cNvGraphicFramePr>
          <p:nvPr>
            <p:ph sz="quarter" idx="2"/>
          </p:nvPr>
        </p:nvGraphicFramePr>
        <p:xfrm>
          <a:off x="4876800" y="4700588"/>
          <a:ext cx="1371600" cy="709612"/>
        </p:xfrm>
        <a:graphic>
          <a:graphicData uri="http://schemas.openxmlformats.org/presentationml/2006/ole">
            <mc:AlternateContent xmlns:mc="http://schemas.openxmlformats.org/markup-compatibility/2006">
              <mc:Choice xmlns:v="urn:schemas-microsoft-com:vml" Requires="v">
                <p:oleObj spid="_x0000_s72863" name="Equation" r:id="rId6" imgW="761669" imgH="393529" progId="Equation.3">
                  <p:embed/>
                </p:oleObj>
              </mc:Choice>
              <mc:Fallback>
                <p:oleObj name="Equation" r:id="rId6" imgW="761669" imgH="393529"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4700588"/>
                        <a:ext cx="1371600" cy="709612"/>
                      </a:xfrm>
                      <a:prstGeom prst="rect">
                        <a:avLst/>
                      </a:prstGeom>
                      <a:solidFill>
                        <a:srgbClr val="00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5301" name="Picture 4" descr="191rb_of_energy"/>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52400" y="6019800"/>
            <a:ext cx="6858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5"/>
          <p:cNvSpPr>
            <a:spLocks noChangeArrowheads="1"/>
          </p:cNvSpPr>
          <p:nvPr/>
        </p:nvSpPr>
        <p:spPr bwMode="auto">
          <a:xfrm>
            <a:off x="0" y="682701"/>
            <a:ext cx="91440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marL="342900" indent="-342900" algn="r" rtl="1" eaLnBrk="1" hangingPunct="1">
              <a:spcBef>
                <a:spcPct val="0"/>
              </a:spcBef>
              <a:buClrTx/>
              <a:buSzTx/>
            </a:pPr>
            <a:r>
              <a:rPr lang="he-IL" altLang="en-US" sz="2000" dirty="0"/>
              <a:t>תיאורטית, כל זוג מוליכים (ואפילו מוליך יחיד) </a:t>
            </a:r>
            <a:r>
              <a:rPr lang="he-IL" altLang="en-US" sz="2000" dirty="0" smtClean="0"/>
              <a:t>מתפקד כקבל. הסוגים </a:t>
            </a:r>
            <a:r>
              <a:rPr lang="he-IL" altLang="en-US" sz="2000" dirty="0"/>
              <a:t>הנפוצים ביותר הם קבל לוחות וקבל קואקסיאלי. </a:t>
            </a:r>
          </a:p>
          <a:p>
            <a:pPr algn="r" rtl="1" eaLnBrk="1" hangingPunct="1">
              <a:spcBef>
                <a:spcPct val="0"/>
              </a:spcBef>
              <a:buClrTx/>
              <a:buSzTx/>
              <a:buFontTx/>
              <a:buNone/>
            </a:pPr>
            <a:endParaRPr lang="he-IL" altLang="en-US" sz="2000" dirty="0"/>
          </a:p>
          <a:p>
            <a:pPr marL="342900" indent="-342900" algn="r" rtl="1" eaLnBrk="1" hangingPunct="1">
              <a:spcBef>
                <a:spcPct val="0"/>
              </a:spcBef>
              <a:buClrTx/>
              <a:buSzTx/>
            </a:pPr>
            <a:r>
              <a:rPr lang="he-IL" altLang="en-US" sz="2000" dirty="0"/>
              <a:t>הקבל בנוי משני מוליכים (הקרויים "</a:t>
            </a:r>
            <a:r>
              <a:rPr lang="he-IL" altLang="en-US" sz="2000" b="1" dirty="0" smtClean="0"/>
              <a:t>הדקי/מישורי הקבל</a:t>
            </a:r>
            <a:r>
              <a:rPr lang="he-IL" altLang="en-US" sz="2000" dirty="0"/>
              <a:t>") </a:t>
            </a:r>
            <a:r>
              <a:rPr lang="he-IL" altLang="en-US" sz="2000" dirty="0" smtClean="0"/>
              <a:t>ובניהם ריק או חומר </a:t>
            </a:r>
            <a:r>
              <a:rPr lang="he-IL" altLang="en-US" sz="2000" dirty="0"/>
              <a:t>דיאלקטרי.</a:t>
            </a:r>
          </a:p>
          <a:p>
            <a:pPr algn="r" rtl="1" eaLnBrk="1" hangingPunct="1">
              <a:spcBef>
                <a:spcPct val="0"/>
              </a:spcBef>
              <a:buClrTx/>
              <a:buSzTx/>
              <a:buFontTx/>
              <a:buNone/>
            </a:pPr>
            <a:endParaRPr lang="he-IL" altLang="en-US" sz="2000" dirty="0"/>
          </a:p>
          <a:p>
            <a:pPr marL="342900" indent="-342900" algn="r" rtl="1" eaLnBrk="1" hangingPunct="1">
              <a:spcBef>
                <a:spcPct val="0"/>
              </a:spcBef>
              <a:buClrTx/>
              <a:buSzTx/>
            </a:pPr>
            <a:r>
              <a:rPr lang="he-IL" altLang="en-US" sz="2000" dirty="0"/>
              <a:t>כאשר הקבל "טעון", על שני </a:t>
            </a:r>
            <a:r>
              <a:rPr lang="he-IL" altLang="en-US" sz="2000" dirty="0" smtClean="0"/>
              <a:t>מישוריו מטען משטחי השווה </a:t>
            </a:r>
            <a:r>
              <a:rPr lang="he-IL" altLang="en-US" sz="2000" dirty="0"/>
              <a:t>בגודלו והפוך בסימנו, כך שבין ההדקים נוצר שדה חשמלי.</a:t>
            </a:r>
          </a:p>
        </p:txBody>
      </p:sp>
      <p:sp>
        <p:nvSpPr>
          <p:cNvPr id="30726" name="Rectangle 6"/>
          <p:cNvSpPr>
            <a:spLocks noChangeArrowheads="1"/>
          </p:cNvSpPr>
          <p:nvPr/>
        </p:nvSpPr>
        <p:spPr bwMode="auto">
          <a:xfrm>
            <a:off x="4038600" y="2667000"/>
            <a:ext cx="11795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he-IL" altLang="en-US" sz="1800">
                <a:hlinkClick r:id="rId9"/>
              </a:rPr>
              <a:t>קבל לוחות</a:t>
            </a:r>
            <a:r>
              <a:rPr lang="en-US" altLang="en-US" sz="1800"/>
              <a:t> </a:t>
            </a:r>
          </a:p>
        </p:txBody>
      </p:sp>
      <p:sp>
        <p:nvSpPr>
          <p:cNvPr id="30727" name="Text Box 7"/>
          <p:cNvSpPr txBox="1">
            <a:spLocks noChangeArrowheads="1"/>
          </p:cNvSpPr>
          <p:nvPr/>
        </p:nvSpPr>
        <p:spPr bwMode="auto">
          <a:xfrm>
            <a:off x="7010400" y="3429000"/>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he-IL" altLang="en-US" sz="1800"/>
              <a:t>סוגי קבלים – </a:t>
            </a:r>
            <a:endParaRPr lang="en-US" altLang="en-US" sz="1800"/>
          </a:p>
        </p:txBody>
      </p:sp>
      <p:sp>
        <p:nvSpPr>
          <p:cNvPr id="30729" name="Text Box 9"/>
          <p:cNvSpPr txBox="1">
            <a:spLocks noChangeArrowheads="1"/>
          </p:cNvSpPr>
          <p:nvPr/>
        </p:nvSpPr>
        <p:spPr bwMode="auto">
          <a:xfrm>
            <a:off x="7772400" y="4005263"/>
            <a:ext cx="1828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he-IL" altLang="en-US" sz="1800" dirty="0"/>
              <a:t>כדורי : </a:t>
            </a:r>
            <a:endParaRPr lang="en-US" altLang="en-US" sz="1800" dirty="0"/>
          </a:p>
        </p:txBody>
      </p:sp>
      <p:sp>
        <p:nvSpPr>
          <p:cNvPr id="30730" name="Text Box 10"/>
          <p:cNvSpPr txBox="1">
            <a:spLocks noChangeArrowheads="1"/>
          </p:cNvSpPr>
          <p:nvPr/>
        </p:nvSpPr>
        <p:spPr bwMode="auto">
          <a:xfrm>
            <a:off x="6192838" y="4876801"/>
            <a:ext cx="1828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he-IL" altLang="en-US" sz="1800" dirty="0"/>
              <a:t>לוחות : </a:t>
            </a:r>
            <a:endParaRPr lang="en-US" altLang="en-US" sz="1800" dirty="0"/>
          </a:p>
        </p:txBody>
      </p:sp>
      <p:sp>
        <p:nvSpPr>
          <p:cNvPr id="30731" name="Rectangle 11"/>
          <p:cNvSpPr>
            <a:spLocks noChangeArrowheads="1"/>
          </p:cNvSpPr>
          <p:nvPr/>
        </p:nvSpPr>
        <p:spPr bwMode="auto">
          <a:xfrm>
            <a:off x="7623175" y="6034088"/>
            <a:ext cx="12922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he-IL" altLang="en-US" sz="1800"/>
              <a:t>קואקסיאלי : </a:t>
            </a:r>
            <a:endParaRPr lang="en-US" altLang="en-US" sz="1800"/>
          </a:p>
        </p:txBody>
      </p:sp>
      <p:grpSp>
        <p:nvGrpSpPr>
          <p:cNvPr id="30747" name="Group 27"/>
          <p:cNvGrpSpPr>
            <a:grpSpLocks/>
          </p:cNvGrpSpPr>
          <p:nvPr/>
        </p:nvGrpSpPr>
        <p:grpSpPr bwMode="auto">
          <a:xfrm>
            <a:off x="2971800" y="3505200"/>
            <a:ext cx="1295400" cy="1219200"/>
            <a:chOff x="1296" y="2400"/>
            <a:chExt cx="816" cy="768"/>
          </a:xfrm>
        </p:grpSpPr>
        <p:sp>
          <p:nvSpPr>
            <p:cNvPr id="55330" name="Oval 24"/>
            <p:cNvSpPr>
              <a:spLocks noChangeArrowheads="1"/>
            </p:cNvSpPr>
            <p:nvPr/>
          </p:nvSpPr>
          <p:spPr bwMode="auto">
            <a:xfrm>
              <a:off x="1296" y="2400"/>
              <a:ext cx="816" cy="76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5331" name="Line 25"/>
            <p:cNvSpPr>
              <a:spLocks noChangeShapeType="1"/>
            </p:cNvSpPr>
            <p:nvPr/>
          </p:nvSpPr>
          <p:spPr bwMode="auto">
            <a:xfrm flipV="1">
              <a:off x="1728" y="2496"/>
              <a:ext cx="240"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32" name="Text Box 26"/>
            <p:cNvSpPr txBox="1">
              <a:spLocks noChangeArrowheads="1"/>
            </p:cNvSpPr>
            <p:nvPr/>
          </p:nvSpPr>
          <p:spPr bwMode="auto">
            <a:xfrm>
              <a:off x="1624" y="2456"/>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R</a:t>
              </a:r>
            </a:p>
          </p:txBody>
        </p:sp>
      </p:grpSp>
      <p:sp>
        <p:nvSpPr>
          <p:cNvPr id="30748" name="Line 28"/>
          <p:cNvSpPr>
            <a:spLocks noChangeShapeType="1"/>
          </p:cNvSpPr>
          <p:nvPr/>
        </p:nvSpPr>
        <p:spPr bwMode="auto">
          <a:xfrm flipH="1">
            <a:off x="4419600" y="4191000"/>
            <a:ext cx="1600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0757" name="Group 37"/>
          <p:cNvGrpSpPr>
            <a:grpSpLocks/>
          </p:cNvGrpSpPr>
          <p:nvPr/>
        </p:nvGrpSpPr>
        <p:grpSpPr bwMode="auto">
          <a:xfrm>
            <a:off x="1219200" y="4648200"/>
            <a:ext cx="838200" cy="1295400"/>
            <a:chOff x="1248" y="3216"/>
            <a:chExt cx="528" cy="816"/>
          </a:xfrm>
        </p:grpSpPr>
        <p:sp>
          <p:nvSpPr>
            <p:cNvPr id="55324" name="Line 31"/>
            <p:cNvSpPr>
              <a:spLocks noChangeShapeType="1"/>
            </p:cNvSpPr>
            <p:nvPr/>
          </p:nvSpPr>
          <p:spPr bwMode="auto">
            <a:xfrm>
              <a:off x="1392" y="3216"/>
              <a:ext cx="0" cy="624"/>
            </a:xfrm>
            <a:prstGeom prst="line">
              <a:avLst/>
            </a:prstGeom>
            <a:noFill/>
            <a:ln w="9525">
              <a:solidFill>
                <a:schemeClr val="tx1"/>
              </a:solidFill>
              <a:round/>
              <a:headEnd/>
              <a:tailEnd/>
            </a:ln>
            <a:effectLst/>
            <a:scene3d>
              <a:camera prst="legacyObliqueTopLeft"/>
              <a:lightRig rig="legacyFlat3" dir="t"/>
            </a:scene3d>
            <a:sp3d extrusionH="430200" prstMaterial="legacyMatte">
              <a:bevelT w="13500" h="13500" prst="angle"/>
              <a:bevelB w="13500" h="13500" prst="angle"/>
              <a:extrusionClr>
                <a:schemeClr val="tx1"/>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55325" name="Line 32"/>
            <p:cNvSpPr>
              <a:spLocks noChangeShapeType="1"/>
            </p:cNvSpPr>
            <p:nvPr/>
          </p:nvSpPr>
          <p:spPr bwMode="auto">
            <a:xfrm>
              <a:off x="1728" y="3216"/>
              <a:ext cx="0" cy="624"/>
            </a:xfrm>
            <a:prstGeom prst="line">
              <a:avLst/>
            </a:prstGeom>
            <a:noFill/>
            <a:ln w="9525">
              <a:solidFill>
                <a:schemeClr val="tx1"/>
              </a:solidFill>
              <a:round/>
              <a:headEnd/>
              <a:tailEnd/>
            </a:ln>
            <a:effectLst/>
            <a:scene3d>
              <a:camera prst="legacyObliqueTopLeft"/>
              <a:lightRig rig="legacyFlat3" dir="t"/>
            </a:scene3d>
            <a:sp3d extrusionH="430200" prstMaterial="legacyMatte">
              <a:bevelT w="13500" h="13500" prst="angle"/>
              <a:bevelB w="13500" h="13500" prst="angle"/>
              <a:extrusionClr>
                <a:schemeClr val="tx1"/>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55326" name="Text Box 33"/>
            <p:cNvSpPr txBox="1">
              <a:spLocks noChangeArrowheads="1"/>
            </p:cNvSpPr>
            <p:nvPr/>
          </p:nvSpPr>
          <p:spPr bwMode="auto">
            <a:xfrm>
              <a:off x="1584" y="3360"/>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solidFill>
                    <a:srgbClr val="0000FF"/>
                  </a:solidFill>
                </a:rPr>
                <a:t>A</a:t>
              </a:r>
            </a:p>
          </p:txBody>
        </p:sp>
        <p:sp>
          <p:nvSpPr>
            <p:cNvPr id="55327" name="Text Box 34"/>
            <p:cNvSpPr txBox="1">
              <a:spLocks noChangeArrowheads="1"/>
            </p:cNvSpPr>
            <p:nvPr/>
          </p:nvSpPr>
          <p:spPr bwMode="auto">
            <a:xfrm>
              <a:off x="1248" y="3360"/>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solidFill>
                    <a:srgbClr val="0000FF"/>
                  </a:solidFill>
                </a:rPr>
                <a:t>A</a:t>
              </a:r>
            </a:p>
          </p:txBody>
        </p:sp>
        <p:sp>
          <p:nvSpPr>
            <p:cNvPr id="55328" name="Line 35"/>
            <p:cNvSpPr>
              <a:spLocks noChangeShapeType="1"/>
            </p:cNvSpPr>
            <p:nvPr/>
          </p:nvSpPr>
          <p:spPr bwMode="auto">
            <a:xfrm>
              <a:off x="1392" y="3792"/>
              <a:ext cx="288"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29" name="Text Box 36"/>
            <p:cNvSpPr txBox="1">
              <a:spLocks noChangeArrowheads="1"/>
            </p:cNvSpPr>
            <p:nvPr/>
          </p:nvSpPr>
          <p:spPr bwMode="auto">
            <a:xfrm>
              <a:off x="1440" y="3801"/>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solidFill>
                    <a:srgbClr val="0000FF"/>
                  </a:solidFill>
                </a:rPr>
                <a:t>d</a:t>
              </a:r>
            </a:p>
          </p:txBody>
        </p:sp>
      </p:grpSp>
      <p:sp>
        <p:nvSpPr>
          <p:cNvPr id="30758" name="Line 38"/>
          <p:cNvSpPr>
            <a:spLocks noChangeShapeType="1"/>
          </p:cNvSpPr>
          <p:nvPr/>
        </p:nvSpPr>
        <p:spPr bwMode="auto">
          <a:xfrm flipH="1">
            <a:off x="2590800" y="5067300"/>
            <a:ext cx="1600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55312" name="Object 40"/>
          <p:cNvGraphicFramePr>
            <a:graphicFrameLocks noGrp="1" noChangeAspect="1"/>
          </p:cNvGraphicFramePr>
          <p:nvPr>
            <p:ph sz="quarter" idx="3"/>
          </p:nvPr>
        </p:nvGraphicFramePr>
        <p:xfrm>
          <a:off x="2565400" y="3740150"/>
          <a:ext cx="25400" cy="11113"/>
        </p:xfrm>
        <a:graphic>
          <a:graphicData uri="http://schemas.openxmlformats.org/presentationml/2006/ole">
            <mc:AlternateContent xmlns:mc="http://schemas.openxmlformats.org/markup-compatibility/2006">
              <mc:Choice xmlns:v="urn:schemas-microsoft-com:vml" Requires="v">
                <p:oleObj spid="_x0000_s72864" name="Equation" r:id="rId10" imgW="126835" imgH="139518" progId="Equation.3">
                  <p:embed/>
                </p:oleObj>
              </mc:Choice>
              <mc:Fallback>
                <p:oleObj name="Equation" r:id="rId10" imgW="126835" imgH="139518"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65400" y="3740150"/>
                        <a:ext cx="25400" cy="1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0771" name="Group 51"/>
          <p:cNvGrpSpPr>
            <a:grpSpLocks/>
          </p:cNvGrpSpPr>
          <p:nvPr/>
        </p:nvGrpSpPr>
        <p:grpSpPr bwMode="auto">
          <a:xfrm>
            <a:off x="2362200" y="5419725"/>
            <a:ext cx="2286000" cy="1362075"/>
            <a:chOff x="1728" y="3396"/>
            <a:chExt cx="1440" cy="858"/>
          </a:xfrm>
        </p:grpSpPr>
        <p:sp>
          <p:nvSpPr>
            <p:cNvPr id="55316" name="AutoShape 43"/>
            <p:cNvSpPr>
              <a:spLocks noChangeArrowheads="1"/>
            </p:cNvSpPr>
            <p:nvPr/>
          </p:nvSpPr>
          <p:spPr bwMode="auto">
            <a:xfrm rot="-5400000">
              <a:off x="2160" y="3216"/>
              <a:ext cx="576" cy="1440"/>
            </a:xfrm>
            <a:prstGeom prst="can">
              <a:avLst>
                <a:gd name="adj" fmla="val 625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5317" name="AutoShape 44"/>
            <p:cNvSpPr>
              <a:spLocks noChangeArrowheads="1"/>
            </p:cNvSpPr>
            <p:nvPr/>
          </p:nvSpPr>
          <p:spPr bwMode="auto">
            <a:xfrm rot="-5400000">
              <a:off x="2269" y="3287"/>
              <a:ext cx="309" cy="1296"/>
            </a:xfrm>
            <a:prstGeom prst="can">
              <a:avLst>
                <a:gd name="adj" fmla="val 76447"/>
              </a:avLst>
            </a:prstGeom>
            <a:solidFill>
              <a:schemeClr val="accent1">
                <a:alpha val="25882"/>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pPr>
              <a:endParaRPr lang="en-US" altLang="en-US" sz="1800"/>
            </a:p>
          </p:txBody>
        </p:sp>
        <p:sp>
          <p:nvSpPr>
            <p:cNvPr id="55318" name="Line 45"/>
            <p:cNvSpPr>
              <a:spLocks noChangeShapeType="1"/>
            </p:cNvSpPr>
            <p:nvPr/>
          </p:nvSpPr>
          <p:spPr bwMode="auto">
            <a:xfrm flipV="1">
              <a:off x="1872" y="3792"/>
              <a:ext cx="4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9" name="Line 46"/>
            <p:cNvSpPr>
              <a:spLocks noChangeShapeType="1"/>
            </p:cNvSpPr>
            <p:nvPr/>
          </p:nvSpPr>
          <p:spPr bwMode="auto">
            <a:xfrm>
              <a:off x="1872" y="3936"/>
              <a:ext cx="96"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20" name="Line 47"/>
            <p:cNvSpPr>
              <a:spLocks noChangeShapeType="1"/>
            </p:cNvSpPr>
            <p:nvPr/>
          </p:nvSpPr>
          <p:spPr bwMode="auto">
            <a:xfrm>
              <a:off x="1920" y="3600"/>
              <a:ext cx="1104"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21" name="Rectangle 48"/>
            <p:cNvSpPr>
              <a:spLocks noChangeArrowheads="1"/>
            </p:cNvSpPr>
            <p:nvPr/>
          </p:nvSpPr>
          <p:spPr bwMode="auto">
            <a:xfrm>
              <a:off x="2331" y="3396"/>
              <a:ext cx="14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1800">
                  <a:solidFill>
                    <a:srgbClr val="0000FF"/>
                  </a:solidFill>
                </a:rPr>
                <a:t>l</a:t>
              </a:r>
            </a:p>
          </p:txBody>
        </p:sp>
        <p:sp>
          <p:nvSpPr>
            <p:cNvPr id="55322" name="Rectangle 49"/>
            <p:cNvSpPr>
              <a:spLocks noChangeArrowheads="1"/>
            </p:cNvSpPr>
            <p:nvPr/>
          </p:nvSpPr>
          <p:spPr bwMode="auto">
            <a:xfrm>
              <a:off x="1737" y="3735"/>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1800">
                  <a:solidFill>
                    <a:srgbClr val="0000FF"/>
                  </a:solidFill>
                </a:rPr>
                <a:t>a</a:t>
              </a:r>
            </a:p>
          </p:txBody>
        </p:sp>
        <p:sp>
          <p:nvSpPr>
            <p:cNvPr id="55323" name="Rectangle 50"/>
            <p:cNvSpPr>
              <a:spLocks noChangeArrowheads="1"/>
            </p:cNvSpPr>
            <p:nvPr/>
          </p:nvSpPr>
          <p:spPr bwMode="auto">
            <a:xfrm>
              <a:off x="1772" y="4023"/>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1800">
                  <a:solidFill>
                    <a:srgbClr val="0000FF"/>
                  </a:solidFill>
                </a:rPr>
                <a:t>b</a:t>
              </a:r>
            </a:p>
          </p:txBody>
        </p:sp>
      </p:grpSp>
      <p:sp>
        <p:nvSpPr>
          <p:cNvPr id="30772" name="Line 52"/>
          <p:cNvSpPr>
            <a:spLocks noChangeShapeType="1"/>
          </p:cNvSpPr>
          <p:nvPr/>
        </p:nvSpPr>
        <p:spPr bwMode="auto">
          <a:xfrm flipH="1">
            <a:off x="4800600" y="6248400"/>
            <a:ext cx="1600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30775" name="Object 55"/>
          <p:cNvGraphicFramePr>
            <a:graphicFrameLocks noGrp="1" noChangeAspect="1"/>
          </p:cNvGraphicFramePr>
          <p:nvPr>
            <p:ph sz="quarter" idx="4"/>
          </p:nvPr>
        </p:nvGraphicFramePr>
        <p:xfrm>
          <a:off x="6477000" y="5746750"/>
          <a:ext cx="1182688" cy="1035050"/>
        </p:xfrm>
        <a:graphic>
          <a:graphicData uri="http://schemas.openxmlformats.org/presentationml/2006/ole">
            <mc:AlternateContent xmlns:mc="http://schemas.openxmlformats.org/markup-compatibility/2006">
              <mc:Choice xmlns:v="urn:schemas-microsoft-com:vml" Requires="v">
                <p:oleObj spid="_x0000_s72865" name="Equation" r:id="rId12" imgW="710891" imgH="622030" progId="Equation.3">
                  <p:embed/>
                </p:oleObj>
              </mc:Choice>
              <mc:Fallback>
                <p:oleObj name="Equation" r:id="rId12" imgW="710891" imgH="62203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77000" y="5746750"/>
                        <a:ext cx="1182688" cy="1035050"/>
                      </a:xfrm>
                      <a:prstGeom prst="rect">
                        <a:avLst/>
                      </a:prstGeom>
                      <a:solidFill>
                        <a:srgbClr val="00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a:xfrm>
            <a:off x="8534400" y="6338456"/>
            <a:ext cx="609600" cy="476250"/>
          </a:xfrm>
        </p:spPr>
        <p:txBody>
          <a:bodyPr/>
          <a:lstStyle/>
          <a:p>
            <a:pPr>
              <a:defRPr/>
            </a:pPr>
            <a:fld id="{1AECC041-5138-4AE4-923A-306555996641}" type="slidenum">
              <a:rPr lang="he-IL" altLang="en-US" smtClean="0"/>
              <a:pPr>
                <a:defRPr/>
              </a:pPr>
              <a:t>10</a:t>
            </a:fld>
            <a:endParaRPr lang="en-US" altLang="en-US" dirty="0"/>
          </a:p>
        </p:txBody>
      </p:sp>
    </p:spTree>
    <p:extLst>
      <p:ext uri="{BB962C8B-B14F-4D97-AF65-F5344CB8AC3E}">
        <p14:creationId xmlns:p14="http://schemas.microsoft.com/office/powerpoint/2010/main" val="93649298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7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4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4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7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7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75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75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7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77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77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07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P spid="30726" grpId="0"/>
      <p:bldP spid="30727" grpId="0"/>
      <p:bldP spid="30729" grpId="0"/>
      <p:bldP spid="30730" grpId="0"/>
      <p:bldP spid="30731" grpId="0"/>
      <p:bldP spid="30748" grpId="0" animBg="1"/>
      <p:bldP spid="30758" grpId="0" animBg="1"/>
      <p:bldP spid="3077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2438400" y="-121395"/>
            <a:ext cx="8229600" cy="762000"/>
          </a:xfrm>
        </p:spPr>
        <p:txBody>
          <a:bodyPr/>
          <a:lstStyle/>
          <a:p>
            <a:pPr eaLnBrk="1" hangingPunct="1">
              <a:defRPr/>
            </a:pPr>
            <a:r>
              <a:rPr lang="he-IL" altLang="en-US" dirty="0" smtClean="0"/>
              <a:t>דוגמאות לקבל חשמלי</a:t>
            </a:r>
            <a:endParaRPr lang="en-US" altLang="en-US" dirty="0" smtClean="0"/>
          </a:p>
        </p:txBody>
      </p:sp>
      <p:pic>
        <p:nvPicPr>
          <p:cNvPr id="56323" name="Picture 3" descr="191rb_of_energ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19800"/>
            <a:ext cx="6858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9" descr="קבל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628650"/>
            <a:ext cx="4587875"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10" descr="קבל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4191000"/>
            <a:ext cx="3783013" cy="257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11" descr="קבל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304800"/>
            <a:ext cx="3554412"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0757B474-9030-4235-9B72-E8370045ECBA}" type="slidenum">
              <a:rPr lang="he-IL" altLang="en-US" smtClean="0"/>
              <a:pPr>
                <a:defRPr/>
              </a:pPr>
              <a:t>11</a:t>
            </a:fld>
            <a:endParaRPr lang="en-US" altLang="en-US"/>
          </a:p>
        </p:txBody>
      </p:sp>
    </p:spTree>
    <p:extLst>
      <p:ext uri="{BB962C8B-B14F-4D97-AF65-F5344CB8AC3E}">
        <p14:creationId xmlns:p14="http://schemas.microsoft.com/office/powerpoint/2010/main" val="3626385378"/>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381000" y="-152400"/>
            <a:ext cx="8229600" cy="762000"/>
          </a:xfrm>
        </p:spPr>
        <p:txBody>
          <a:bodyPr/>
          <a:lstStyle/>
          <a:p>
            <a:pPr eaLnBrk="1" hangingPunct="1">
              <a:defRPr/>
            </a:pPr>
            <a:r>
              <a:rPr lang="he-IL" altLang="en-US" sz="3600" dirty="0" smtClean="0"/>
              <a:t>השפעת מקדם דיאלקטרי על הקיבול</a:t>
            </a:r>
            <a:endParaRPr lang="en-US" altLang="en-US" sz="3600" dirty="0" smtClean="0"/>
          </a:p>
        </p:txBody>
      </p:sp>
      <p:pic>
        <p:nvPicPr>
          <p:cNvPr id="58371" name="Picture 3" descr="191rb_of_energ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19800"/>
            <a:ext cx="6858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Rectangle 4"/>
          <p:cNvSpPr>
            <a:spLocks noChangeArrowheads="1"/>
          </p:cNvSpPr>
          <p:nvPr/>
        </p:nvSpPr>
        <p:spPr bwMode="auto">
          <a:xfrm>
            <a:off x="0" y="406311"/>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algn="just" rtl="1" eaLnBrk="1" hangingPunct="1">
              <a:spcBef>
                <a:spcPct val="0"/>
              </a:spcBef>
              <a:buClrTx/>
              <a:buSzTx/>
              <a:buFontTx/>
              <a:buNone/>
            </a:pPr>
            <a:r>
              <a:rPr lang="he-IL" altLang="en-US" sz="2400" dirty="0"/>
              <a:t>הכנסת מטען חשמלי לחומר דיאלקטרי, </a:t>
            </a:r>
            <a:r>
              <a:rPr lang="he-IL" altLang="en-US" sz="2400" dirty="0" smtClean="0"/>
              <a:t>מקטינה את השדה השקול בתווך.  אנו אומרים כי המטען בתווך ממוסך.  התוצאה האחרת היא הגדלת הקיבול החשמלי בו מצוי המטען.  לכן בד"כ קבלים מכילים תווך דיאלקטרי.</a:t>
            </a:r>
            <a:endParaRPr lang="he-IL" altLang="en-US" sz="2400" dirty="0"/>
          </a:p>
        </p:txBody>
      </p:sp>
      <p:grpSp>
        <p:nvGrpSpPr>
          <p:cNvPr id="87219" name="Group 179"/>
          <p:cNvGrpSpPr>
            <a:grpSpLocks/>
          </p:cNvGrpSpPr>
          <p:nvPr/>
        </p:nvGrpSpPr>
        <p:grpSpPr bwMode="auto">
          <a:xfrm>
            <a:off x="1447800" y="1619250"/>
            <a:ext cx="2209800" cy="2481263"/>
            <a:chOff x="1008" y="1260"/>
            <a:chExt cx="1392" cy="1563"/>
          </a:xfrm>
        </p:grpSpPr>
        <p:grpSp>
          <p:nvGrpSpPr>
            <p:cNvPr id="58494" name="Group 177"/>
            <p:cNvGrpSpPr>
              <a:grpSpLocks/>
            </p:cNvGrpSpPr>
            <p:nvPr/>
          </p:nvGrpSpPr>
          <p:grpSpPr bwMode="auto">
            <a:xfrm>
              <a:off x="1008" y="1260"/>
              <a:ext cx="1392" cy="1332"/>
              <a:chOff x="3888" y="1404"/>
              <a:chExt cx="1392" cy="1332"/>
            </a:xfrm>
          </p:grpSpPr>
          <p:grpSp>
            <p:nvGrpSpPr>
              <p:cNvPr id="58496" name="Group 20"/>
              <p:cNvGrpSpPr>
                <a:grpSpLocks/>
              </p:cNvGrpSpPr>
              <p:nvPr/>
            </p:nvGrpSpPr>
            <p:grpSpPr bwMode="auto">
              <a:xfrm>
                <a:off x="4254" y="1410"/>
                <a:ext cx="324" cy="234"/>
                <a:chOff x="3918" y="1554"/>
                <a:chExt cx="324" cy="234"/>
              </a:xfrm>
            </p:grpSpPr>
            <p:sp>
              <p:nvSpPr>
                <p:cNvPr id="58573" name="Oval 17"/>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574" name="Text Box 18"/>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575" name="Text Box 19"/>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497" name="Group 21"/>
              <p:cNvGrpSpPr>
                <a:grpSpLocks/>
              </p:cNvGrpSpPr>
              <p:nvPr/>
            </p:nvGrpSpPr>
            <p:grpSpPr bwMode="auto">
              <a:xfrm rot="-3030329">
                <a:off x="4350" y="1734"/>
                <a:ext cx="324" cy="234"/>
                <a:chOff x="3918" y="1554"/>
                <a:chExt cx="324" cy="234"/>
              </a:xfrm>
            </p:grpSpPr>
            <p:sp>
              <p:nvSpPr>
                <p:cNvPr id="58570" name="Oval 22"/>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571" name="Text Box 23"/>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572" name="Text Box 24"/>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498" name="Group 25"/>
              <p:cNvGrpSpPr>
                <a:grpSpLocks/>
              </p:cNvGrpSpPr>
              <p:nvPr/>
            </p:nvGrpSpPr>
            <p:grpSpPr bwMode="auto">
              <a:xfrm rot="958594">
                <a:off x="3987" y="1833"/>
                <a:ext cx="324" cy="234"/>
                <a:chOff x="3918" y="1554"/>
                <a:chExt cx="324" cy="234"/>
              </a:xfrm>
            </p:grpSpPr>
            <p:sp>
              <p:nvSpPr>
                <p:cNvPr id="58567" name="Oval 26"/>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568" name="Text Box 27"/>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569" name="Text Box 28"/>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499" name="Group 29"/>
              <p:cNvGrpSpPr>
                <a:grpSpLocks/>
              </p:cNvGrpSpPr>
              <p:nvPr/>
            </p:nvGrpSpPr>
            <p:grpSpPr bwMode="auto">
              <a:xfrm rot="-4676712">
                <a:off x="3939" y="1449"/>
                <a:ext cx="324" cy="234"/>
                <a:chOff x="3918" y="1554"/>
                <a:chExt cx="324" cy="234"/>
              </a:xfrm>
            </p:grpSpPr>
            <p:sp>
              <p:nvSpPr>
                <p:cNvPr id="58564" name="Oval 30"/>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565" name="Text Box 31"/>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566" name="Text Box 32"/>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500" name="Group 33"/>
              <p:cNvGrpSpPr>
                <a:grpSpLocks/>
              </p:cNvGrpSpPr>
              <p:nvPr/>
            </p:nvGrpSpPr>
            <p:grpSpPr bwMode="auto">
              <a:xfrm rot="-1488706">
                <a:off x="4128" y="1632"/>
                <a:ext cx="324" cy="234"/>
                <a:chOff x="3918" y="1554"/>
                <a:chExt cx="324" cy="234"/>
              </a:xfrm>
            </p:grpSpPr>
            <p:sp>
              <p:nvSpPr>
                <p:cNvPr id="58561" name="Oval 34"/>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562" name="Text Box 35"/>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563" name="Text Box 36"/>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501" name="Group 37"/>
              <p:cNvGrpSpPr>
                <a:grpSpLocks/>
              </p:cNvGrpSpPr>
              <p:nvPr/>
            </p:nvGrpSpPr>
            <p:grpSpPr bwMode="auto">
              <a:xfrm>
                <a:off x="4905" y="1542"/>
                <a:ext cx="324" cy="234"/>
                <a:chOff x="3918" y="1554"/>
                <a:chExt cx="324" cy="234"/>
              </a:xfrm>
            </p:grpSpPr>
            <p:sp>
              <p:nvSpPr>
                <p:cNvPr id="58558" name="Oval 38"/>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559" name="Text Box 39"/>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560" name="Text Box 40"/>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502" name="Group 41"/>
              <p:cNvGrpSpPr>
                <a:grpSpLocks/>
              </p:cNvGrpSpPr>
              <p:nvPr/>
            </p:nvGrpSpPr>
            <p:grpSpPr bwMode="auto">
              <a:xfrm rot="-3030329">
                <a:off x="5001" y="1818"/>
                <a:ext cx="324" cy="234"/>
                <a:chOff x="3918" y="1554"/>
                <a:chExt cx="324" cy="234"/>
              </a:xfrm>
            </p:grpSpPr>
            <p:sp>
              <p:nvSpPr>
                <p:cNvPr id="58555" name="Oval 42"/>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556" name="Text Box 43"/>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557" name="Text Box 44"/>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503" name="Group 45"/>
              <p:cNvGrpSpPr>
                <a:grpSpLocks/>
              </p:cNvGrpSpPr>
              <p:nvPr/>
            </p:nvGrpSpPr>
            <p:grpSpPr bwMode="auto">
              <a:xfrm rot="958594">
                <a:off x="4638" y="1917"/>
                <a:ext cx="324" cy="234"/>
                <a:chOff x="3918" y="1554"/>
                <a:chExt cx="324" cy="234"/>
              </a:xfrm>
            </p:grpSpPr>
            <p:sp>
              <p:nvSpPr>
                <p:cNvPr id="58552" name="Oval 46"/>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553" name="Text Box 47"/>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554" name="Text Box 48"/>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504" name="Group 49"/>
              <p:cNvGrpSpPr>
                <a:grpSpLocks/>
              </p:cNvGrpSpPr>
              <p:nvPr/>
            </p:nvGrpSpPr>
            <p:grpSpPr bwMode="auto">
              <a:xfrm rot="-4676712">
                <a:off x="4590" y="1581"/>
                <a:ext cx="324" cy="234"/>
                <a:chOff x="3918" y="1554"/>
                <a:chExt cx="324" cy="234"/>
              </a:xfrm>
            </p:grpSpPr>
            <p:sp>
              <p:nvSpPr>
                <p:cNvPr id="58549" name="Oval 50"/>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550" name="Text Box 51"/>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551" name="Text Box 52"/>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505" name="Group 53"/>
              <p:cNvGrpSpPr>
                <a:grpSpLocks/>
              </p:cNvGrpSpPr>
              <p:nvPr/>
            </p:nvGrpSpPr>
            <p:grpSpPr bwMode="auto">
              <a:xfrm rot="-1488706">
                <a:off x="4779" y="1716"/>
                <a:ext cx="324" cy="234"/>
                <a:chOff x="3918" y="1554"/>
                <a:chExt cx="324" cy="234"/>
              </a:xfrm>
            </p:grpSpPr>
            <p:sp>
              <p:nvSpPr>
                <p:cNvPr id="58546" name="Oval 54"/>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547" name="Text Box 55"/>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548" name="Text Box 56"/>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506" name="Group 57"/>
              <p:cNvGrpSpPr>
                <a:grpSpLocks/>
              </p:cNvGrpSpPr>
              <p:nvPr/>
            </p:nvGrpSpPr>
            <p:grpSpPr bwMode="auto">
              <a:xfrm>
                <a:off x="4158" y="2079"/>
                <a:ext cx="324" cy="404"/>
                <a:chOff x="3918" y="1554"/>
                <a:chExt cx="324" cy="404"/>
              </a:xfrm>
            </p:grpSpPr>
            <p:sp>
              <p:nvSpPr>
                <p:cNvPr id="58543" name="Oval 58"/>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544" name="Text Box 59"/>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545" name="Text Box 60"/>
                <p:cNvSpPr txBox="1">
                  <a:spLocks noChangeArrowheads="1"/>
                </p:cNvSpPr>
                <p:nvPr/>
              </p:nvSpPr>
              <p:spPr bwMode="auto">
                <a:xfrm>
                  <a:off x="3918" y="1554"/>
                  <a:ext cx="19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507" name="Group 61"/>
              <p:cNvGrpSpPr>
                <a:grpSpLocks/>
              </p:cNvGrpSpPr>
              <p:nvPr/>
            </p:nvGrpSpPr>
            <p:grpSpPr bwMode="auto">
              <a:xfrm rot="-3030329">
                <a:off x="4254" y="2355"/>
                <a:ext cx="324" cy="234"/>
                <a:chOff x="3918" y="1554"/>
                <a:chExt cx="324" cy="234"/>
              </a:xfrm>
            </p:grpSpPr>
            <p:sp>
              <p:nvSpPr>
                <p:cNvPr id="58540" name="Oval 62"/>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541" name="Text Box 63"/>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542" name="Text Box 64"/>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508" name="Group 65"/>
              <p:cNvGrpSpPr>
                <a:grpSpLocks/>
              </p:cNvGrpSpPr>
              <p:nvPr/>
            </p:nvGrpSpPr>
            <p:grpSpPr bwMode="auto">
              <a:xfrm rot="958594">
                <a:off x="3891" y="2454"/>
                <a:ext cx="324" cy="234"/>
                <a:chOff x="3918" y="1554"/>
                <a:chExt cx="324" cy="234"/>
              </a:xfrm>
            </p:grpSpPr>
            <p:sp>
              <p:nvSpPr>
                <p:cNvPr id="58537" name="Oval 66"/>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538" name="Text Box 67"/>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539" name="Text Box 68"/>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509" name="Group 69"/>
              <p:cNvGrpSpPr>
                <a:grpSpLocks/>
              </p:cNvGrpSpPr>
              <p:nvPr/>
            </p:nvGrpSpPr>
            <p:grpSpPr bwMode="auto">
              <a:xfrm rot="-4676712">
                <a:off x="3843" y="2118"/>
                <a:ext cx="324" cy="234"/>
                <a:chOff x="3918" y="1554"/>
                <a:chExt cx="324" cy="234"/>
              </a:xfrm>
            </p:grpSpPr>
            <p:sp>
              <p:nvSpPr>
                <p:cNvPr id="58534" name="Oval 70"/>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535" name="Text Box 71"/>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536" name="Text Box 72"/>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510" name="Group 73"/>
              <p:cNvGrpSpPr>
                <a:grpSpLocks/>
              </p:cNvGrpSpPr>
              <p:nvPr/>
            </p:nvGrpSpPr>
            <p:grpSpPr bwMode="auto">
              <a:xfrm rot="-1488706">
                <a:off x="4032" y="2253"/>
                <a:ext cx="324" cy="234"/>
                <a:chOff x="3918" y="1554"/>
                <a:chExt cx="324" cy="234"/>
              </a:xfrm>
            </p:grpSpPr>
            <p:sp>
              <p:nvSpPr>
                <p:cNvPr id="58531" name="Oval 74"/>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532" name="Text Box 75"/>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533" name="Text Box 76"/>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511" name="Group 77"/>
              <p:cNvGrpSpPr>
                <a:grpSpLocks/>
              </p:cNvGrpSpPr>
              <p:nvPr/>
            </p:nvGrpSpPr>
            <p:grpSpPr bwMode="auto">
              <a:xfrm>
                <a:off x="4809" y="2127"/>
                <a:ext cx="324" cy="234"/>
                <a:chOff x="3918" y="1554"/>
                <a:chExt cx="324" cy="234"/>
              </a:xfrm>
            </p:grpSpPr>
            <p:sp>
              <p:nvSpPr>
                <p:cNvPr id="58528" name="Oval 78"/>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529" name="Text Box 79"/>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530" name="Text Box 80"/>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512" name="Group 81"/>
              <p:cNvGrpSpPr>
                <a:grpSpLocks/>
              </p:cNvGrpSpPr>
              <p:nvPr/>
            </p:nvGrpSpPr>
            <p:grpSpPr bwMode="auto">
              <a:xfrm rot="-3030329">
                <a:off x="4905" y="2403"/>
                <a:ext cx="324" cy="234"/>
                <a:chOff x="3918" y="1554"/>
                <a:chExt cx="324" cy="234"/>
              </a:xfrm>
            </p:grpSpPr>
            <p:sp>
              <p:nvSpPr>
                <p:cNvPr id="58525" name="Oval 82"/>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526" name="Text Box 83"/>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527" name="Text Box 84"/>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513" name="Group 85"/>
              <p:cNvGrpSpPr>
                <a:grpSpLocks/>
              </p:cNvGrpSpPr>
              <p:nvPr/>
            </p:nvGrpSpPr>
            <p:grpSpPr bwMode="auto">
              <a:xfrm rot="958594">
                <a:off x="4542" y="2502"/>
                <a:ext cx="324" cy="234"/>
                <a:chOff x="3918" y="1554"/>
                <a:chExt cx="324" cy="234"/>
              </a:xfrm>
            </p:grpSpPr>
            <p:sp>
              <p:nvSpPr>
                <p:cNvPr id="58522" name="Oval 86"/>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523" name="Text Box 87"/>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524" name="Text Box 88"/>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514" name="Group 89"/>
              <p:cNvGrpSpPr>
                <a:grpSpLocks/>
              </p:cNvGrpSpPr>
              <p:nvPr/>
            </p:nvGrpSpPr>
            <p:grpSpPr bwMode="auto">
              <a:xfrm rot="-4676712">
                <a:off x="4494" y="2166"/>
                <a:ext cx="324" cy="234"/>
                <a:chOff x="3918" y="1554"/>
                <a:chExt cx="324" cy="234"/>
              </a:xfrm>
            </p:grpSpPr>
            <p:sp>
              <p:nvSpPr>
                <p:cNvPr id="58519" name="Oval 90"/>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520" name="Text Box 91"/>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521" name="Text Box 92"/>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515" name="Group 93"/>
              <p:cNvGrpSpPr>
                <a:grpSpLocks/>
              </p:cNvGrpSpPr>
              <p:nvPr/>
            </p:nvGrpSpPr>
            <p:grpSpPr bwMode="auto">
              <a:xfrm rot="-1488706">
                <a:off x="4683" y="2301"/>
                <a:ext cx="324" cy="234"/>
                <a:chOff x="3918" y="1554"/>
                <a:chExt cx="324" cy="234"/>
              </a:xfrm>
            </p:grpSpPr>
            <p:sp>
              <p:nvSpPr>
                <p:cNvPr id="58516" name="Oval 94"/>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517" name="Text Box 95"/>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518" name="Text Box 96"/>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sp>
          <p:nvSpPr>
            <p:cNvPr id="58495" name="Text Box 178"/>
            <p:cNvSpPr txBox="1">
              <a:spLocks noChangeArrowheads="1"/>
            </p:cNvSpPr>
            <p:nvPr/>
          </p:nvSpPr>
          <p:spPr bwMode="auto">
            <a:xfrm>
              <a:off x="1104" y="2592"/>
              <a:ext cx="10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he-IL" altLang="en-US" sz="1800"/>
                <a:t>חומר דיאלקטרי</a:t>
              </a:r>
              <a:endParaRPr lang="en-US" altLang="en-US" sz="1800"/>
            </a:p>
          </p:txBody>
        </p:sp>
      </p:grpSp>
      <p:sp>
        <p:nvSpPr>
          <p:cNvPr id="87220" name="Line 180"/>
          <p:cNvSpPr>
            <a:spLocks noChangeShapeType="1"/>
          </p:cNvSpPr>
          <p:nvPr/>
        </p:nvSpPr>
        <p:spPr bwMode="auto">
          <a:xfrm>
            <a:off x="4038600" y="2805113"/>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7315" name="Group 275"/>
          <p:cNvGrpSpPr>
            <a:grpSpLocks/>
          </p:cNvGrpSpPr>
          <p:nvPr/>
        </p:nvGrpSpPr>
        <p:grpSpPr bwMode="auto">
          <a:xfrm>
            <a:off x="304800" y="2295525"/>
            <a:ext cx="533400" cy="723900"/>
            <a:chOff x="192" y="1695"/>
            <a:chExt cx="336" cy="456"/>
          </a:xfrm>
        </p:grpSpPr>
        <p:grpSp>
          <p:nvGrpSpPr>
            <p:cNvPr id="58488" name="Group 183"/>
            <p:cNvGrpSpPr>
              <a:grpSpLocks/>
            </p:cNvGrpSpPr>
            <p:nvPr/>
          </p:nvGrpSpPr>
          <p:grpSpPr bwMode="auto">
            <a:xfrm>
              <a:off x="192" y="1695"/>
              <a:ext cx="336" cy="456"/>
              <a:chOff x="192" y="1695"/>
              <a:chExt cx="336" cy="456"/>
            </a:xfrm>
          </p:grpSpPr>
          <p:sp>
            <p:nvSpPr>
              <p:cNvPr id="58491" name="Oval 7"/>
              <p:cNvSpPr>
                <a:spLocks noChangeArrowheads="1"/>
              </p:cNvSpPr>
              <p:nvPr/>
            </p:nvSpPr>
            <p:spPr bwMode="auto">
              <a:xfrm>
                <a:off x="297" y="1728"/>
                <a:ext cx="144"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492" name="Text Box 8"/>
              <p:cNvSpPr txBox="1">
                <a:spLocks noChangeArrowheads="1"/>
              </p:cNvSpPr>
              <p:nvPr/>
            </p:nvSpPr>
            <p:spPr bwMode="auto">
              <a:xfrm>
                <a:off x="276" y="1695"/>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Q</a:t>
                </a:r>
              </a:p>
            </p:txBody>
          </p:sp>
          <p:sp>
            <p:nvSpPr>
              <p:cNvPr id="58493" name="Text Box 10"/>
              <p:cNvSpPr txBox="1">
                <a:spLocks noChangeArrowheads="1"/>
              </p:cNvSpPr>
              <p:nvPr/>
            </p:nvSpPr>
            <p:spPr bwMode="auto">
              <a:xfrm>
                <a:off x="192" y="1920"/>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he-IL" altLang="en-US" sz="1800"/>
                  <a:t>ריק</a:t>
                </a:r>
                <a:endParaRPr lang="en-US" altLang="en-US" sz="1800"/>
              </a:p>
            </p:txBody>
          </p:sp>
        </p:grpSp>
        <p:sp>
          <p:nvSpPr>
            <p:cNvPr id="58489" name="Oval 185"/>
            <p:cNvSpPr>
              <a:spLocks noChangeArrowheads="1"/>
            </p:cNvSpPr>
            <p:nvPr/>
          </p:nvSpPr>
          <p:spPr bwMode="auto">
            <a:xfrm>
              <a:off x="297" y="1728"/>
              <a:ext cx="144"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490" name="Text Box 186"/>
            <p:cNvSpPr txBox="1">
              <a:spLocks noChangeArrowheads="1"/>
            </p:cNvSpPr>
            <p:nvPr/>
          </p:nvSpPr>
          <p:spPr bwMode="auto">
            <a:xfrm>
              <a:off x="276" y="1695"/>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Q</a:t>
              </a:r>
            </a:p>
          </p:txBody>
        </p:sp>
      </p:grpSp>
      <p:grpSp>
        <p:nvGrpSpPr>
          <p:cNvPr id="87331" name="Group 291"/>
          <p:cNvGrpSpPr>
            <a:grpSpLocks/>
          </p:cNvGrpSpPr>
          <p:nvPr/>
        </p:nvGrpSpPr>
        <p:grpSpPr bwMode="auto">
          <a:xfrm>
            <a:off x="4953000" y="1738313"/>
            <a:ext cx="2209800" cy="2774950"/>
            <a:chOff x="3120" y="1344"/>
            <a:chExt cx="1392" cy="1748"/>
          </a:xfrm>
        </p:grpSpPr>
        <p:grpSp>
          <p:nvGrpSpPr>
            <p:cNvPr id="58404" name="Group 184"/>
            <p:cNvGrpSpPr>
              <a:grpSpLocks/>
            </p:cNvGrpSpPr>
            <p:nvPr/>
          </p:nvGrpSpPr>
          <p:grpSpPr bwMode="auto">
            <a:xfrm>
              <a:off x="3696" y="1920"/>
              <a:ext cx="192" cy="231"/>
              <a:chOff x="372" y="2745"/>
              <a:chExt cx="192" cy="231"/>
            </a:xfrm>
          </p:grpSpPr>
          <p:sp>
            <p:nvSpPr>
              <p:cNvPr id="58486" name="Oval 181"/>
              <p:cNvSpPr>
                <a:spLocks noChangeArrowheads="1"/>
              </p:cNvSpPr>
              <p:nvPr/>
            </p:nvSpPr>
            <p:spPr bwMode="auto">
              <a:xfrm>
                <a:off x="393" y="2778"/>
                <a:ext cx="144"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487" name="Text Box 182"/>
              <p:cNvSpPr txBox="1">
                <a:spLocks noChangeArrowheads="1"/>
              </p:cNvSpPr>
              <p:nvPr/>
            </p:nvSpPr>
            <p:spPr bwMode="auto">
              <a:xfrm>
                <a:off x="372" y="2745"/>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Q</a:t>
                </a:r>
              </a:p>
            </p:txBody>
          </p:sp>
        </p:grpSp>
        <p:grpSp>
          <p:nvGrpSpPr>
            <p:cNvPr id="58405" name="Group 189"/>
            <p:cNvGrpSpPr>
              <a:grpSpLocks/>
            </p:cNvGrpSpPr>
            <p:nvPr/>
          </p:nvGrpSpPr>
          <p:grpSpPr bwMode="auto">
            <a:xfrm>
              <a:off x="3486" y="1350"/>
              <a:ext cx="324" cy="234"/>
              <a:chOff x="3918" y="1554"/>
              <a:chExt cx="324" cy="234"/>
            </a:xfrm>
          </p:grpSpPr>
          <p:sp>
            <p:nvSpPr>
              <p:cNvPr id="58483" name="Oval 190"/>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484" name="Text Box 191"/>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485" name="Text Box 192"/>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406" name="Group 193"/>
            <p:cNvGrpSpPr>
              <a:grpSpLocks/>
            </p:cNvGrpSpPr>
            <p:nvPr/>
          </p:nvGrpSpPr>
          <p:grpSpPr bwMode="auto">
            <a:xfrm rot="-3030329">
              <a:off x="3609" y="1629"/>
              <a:ext cx="324" cy="234"/>
              <a:chOff x="3918" y="1554"/>
              <a:chExt cx="324" cy="234"/>
            </a:xfrm>
          </p:grpSpPr>
          <p:sp>
            <p:nvSpPr>
              <p:cNvPr id="58480" name="Oval 194"/>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481" name="Text Box 195"/>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482" name="Text Box 196"/>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407" name="Group 197"/>
            <p:cNvGrpSpPr>
              <a:grpSpLocks/>
            </p:cNvGrpSpPr>
            <p:nvPr/>
          </p:nvGrpSpPr>
          <p:grpSpPr bwMode="auto">
            <a:xfrm rot="958594">
              <a:off x="3219" y="1773"/>
              <a:ext cx="324" cy="234"/>
              <a:chOff x="3918" y="1554"/>
              <a:chExt cx="324" cy="234"/>
            </a:xfrm>
          </p:grpSpPr>
          <p:sp>
            <p:nvSpPr>
              <p:cNvPr id="58477" name="Oval 198"/>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478" name="Text Box 199"/>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479" name="Text Box 200"/>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408" name="Group 201"/>
            <p:cNvGrpSpPr>
              <a:grpSpLocks/>
            </p:cNvGrpSpPr>
            <p:nvPr/>
          </p:nvGrpSpPr>
          <p:grpSpPr bwMode="auto">
            <a:xfrm rot="-4676712">
              <a:off x="3171" y="1389"/>
              <a:ext cx="324" cy="234"/>
              <a:chOff x="3918" y="1554"/>
              <a:chExt cx="324" cy="234"/>
            </a:xfrm>
          </p:grpSpPr>
          <p:sp>
            <p:nvSpPr>
              <p:cNvPr id="58474" name="Oval 202"/>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475" name="Text Box 203"/>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476" name="Text Box 204"/>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409" name="Group 205"/>
            <p:cNvGrpSpPr>
              <a:grpSpLocks/>
            </p:cNvGrpSpPr>
            <p:nvPr/>
          </p:nvGrpSpPr>
          <p:grpSpPr bwMode="auto">
            <a:xfrm rot="-1488706">
              <a:off x="3360" y="1572"/>
              <a:ext cx="324" cy="234"/>
              <a:chOff x="3918" y="1554"/>
              <a:chExt cx="324" cy="234"/>
            </a:xfrm>
          </p:grpSpPr>
          <p:sp>
            <p:nvSpPr>
              <p:cNvPr id="58471" name="Oval 206"/>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472" name="Text Box 207"/>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473" name="Text Box 208"/>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410" name="Group 209"/>
            <p:cNvGrpSpPr>
              <a:grpSpLocks/>
            </p:cNvGrpSpPr>
            <p:nvPr/>
          </p:nvGrpSpPr>
          <p:grpSpPr bwMode="auto">
            <a:xfrm>
              <a:off x="4137" y="1482"/>
              <a:ext cx="324" cy="234"/>
              <a:chOff x="3918" y="1554"/>
              <a:chExt cx="324" cy="234"/>
            </a:xfrm>
          </p:grpSpPr>
          <p:sp>
            <p:nvSpPr>
              <p:cNvPr id="58468" name="Oval 210"/>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469" name="Text Box 211"/>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470" name="Text Box 212"/>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411" name="Group 213"/>
            <p:cNvGrpSpPr>
              <a:grpSpLocks/>
            </p:cNvGrpSpPr>
            <p:nvPr/>
          </p:nvGrpSpPr>
          <p:grpSpPr bwMode="auto">
            <a:xfrm rot="-3030329">
              <a:off x="4233" y="1758"/>
              <a:ext cx="324" cy="234"/>
              <a:chOff x="3918" y="1554"/>
              <a:chExt cx="324" cy="234"/>
            </a:xfrm>
          </p:grpSpPr>
          <p:sp>
            <p:nvSpPr>
              <p:cNvPr id="58465" name="Oval 214"/>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466" name="Text Box 215"/>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467" name="Text Box 216"/>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412" name="Group 217"/>
            <p:cNvGrpSpPr>
              <a:grpSpLocks/>
            </p:cNvGrpSpPr>
            <p:nvPr/>
          </p:nvGrpSpPr>
          <p:grpSpPr bwMode="auto">
            <a:xfrm rot="958594">
              <a:off x="3888" y="1872"/>
              <a:ext cx="324" cy="234"/>
              <a:chOff x="3918" y="1554"/>
              <a:chExt cx="324" cy="234"/>
            </a:xfrm>
          </p:grpSpPr>
          <p:sp>
            <p:nvSpPr>
              <p:cNvPr id="58462" name="Oval 218"/>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463" name="Text Box 219"/>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464" name="Text Box 220"/>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413" name="Group 221"/>
            <p:cNvGrpSpPr>
              <a:grpSpLocks/>
            </p:cNvGrpSpPr>
            <p:nvPr/>
          </p:nvGrpSpPr>
          <p:grpSpPr bwMode="auto">
            <a:xfrm rot="-4676712">
              <a:off x="3822" y="1521"/>
              <a:ext cx="324" cy="234"/>
              <a:chOff x="3918" y="1554"/>
              <a:chExt cx="324" cy="234"/>
            </a:xfrm>
          </p:grpSpPr>
          <p:sp>
            <p:nvSpPr>
              <p:cNvPr id="58459" name="Oval 222"/>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460" name="Text Box 223"/>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461" name="Text Box 224"/>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414" name="Group 225"/>
            <p:cNvGrpSpPr>
              <a:grpSpLocks/>
            </p:cNvGrpSpPr>
            <p:nvPr/>
          </p:nvGrpSpPr>
          <p:grpSpPr bwMode="auto">
            <a:xfrm rot="-1488706">
              <a:off x="4011" y="1656"/>
              <a:ext cx="324" cy="234"/>
              <a:chOff x="3918" y="1554"/>
              <a:chExt cx="324" cy="234"/>
            </a:xfrm>
          </p:grpSpPr>
          <p:sp>
            <p:nvSpPr>
              <p:cNvPr id="58456" name="Oval 226"/>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457" name="Text Box 227"/>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458" name="Text Box 228"/>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415" name="Group 229"/>
            <p:cNvGrpSpPr>
              <a:grpSpLocks/>
            </p:cNvGrpSpPr>
            <p:nvPr/>
          </p:nvGrpSpPr>
          <p:grpSpPr bwMode="auto">
            <a:xfrm>
              <a:off x="3390" y="2019"/>
              <a:ext cx="324" cy="234"/>
              <a:chOff x="3918" y="1554"/>
              <a:chExt cx="324" cy="234"/>
            </a:xfrm>
          </p:grpSpPr>
          <p:sp>
            <p:nvSpPr>
              <p:cNvPr id="58453" name="Oval 230"/>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454" name="Text Box 231"/>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455" name="Text Box 232"/>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416" name="Group 233"/>
            <p:cNvGrpSpPr>
              <a:grpSpLocks/>
            </p:cNvGrpSpPr>
            <p:nvPr/>
          </p:nvGrpSpPr>
          <p:grpSpPr bwMode="auto">
            <a:xfrm rot="-3030329">
              <a:off x="3486" y="2295"/>
              <a:ext cx="324" cy="234"/>
              <a:chOff x="3918" y="1554"/>
              <a:chExt cx="324" cy="234"/>
            </a:xfrm>
          </p:grpSpPr>
          <p:sp>
            <p:nvSpPr>
              <p:cNvPr id="58450" name="Oval 234"/>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451" name="Text Box 235"/>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452" name="Text Box 236"/>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417" name="Group 237"/>
            <p:cNvGrpSpPr>
              <a:grpSpLocks/>
            </p:cNvGrpSpPr>
            <p:nvPr/>
          </p:nvGrpSpPr>
          <p:grpSpPr bwMode="auto">
            <a:xfrm rot="958594">
              <a:off x="3123" y="2394"/>
              <a:ext cx="324" cy="234"/>
              <a:chOff x="3918" y="1554"/>
              <a:chExt cx="324" cy="234"/>
            </a:xfrm>
          </p:grpSpPr>
          <p:sp>
            <p:nvSpPr>
              <p:cNvPr id="58447" name="Oval 238"/>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448" name="Text Box 239"/>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449" name="Text Box 240"/>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418" name="Group 241"/>
            <p:cNvGrpSpPr>
              <a:grpSpLocks/>
            </p:cNvGrpSpPr>
            <p:nvPr/>
          </p:nvGrpSpPr>
          <p:grpSpPr bwMode="auto">
            <a:xfrm rot="-4676712">
              <a:off x="3075" y="2058"/>
              <a:ext cx="324" cy="234"/>
              <a:chOff x="3918" y="1554"/>
              <a:chExt cx="324" cy="234"/>
            </a:xfrm>
          </p:grpSpPr>
          <p:sp>
            <p:nvSpPr>
              <p:cNvPr id="58444" name="Oval 242"/>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445" name="Text Box 243"/>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446" name="Text Box 244"/>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419" name="Group 245"/>
            <p:cNvGrpSpPr>
              <a:grpSpLocks/>
            </p:cNvGrpSpPr>
            <p:nvPr/>
          </p:nvGrpSpPr>
          <p:grpSpPr bwMode="auto">
            <a:xfrm rot="-1488706">
              <a:off x="3264" y="2193"/>
              <a:ext cx="324" cy="234"/>
              <a:chOff x="3918" y="1554"/>
              <a:chExt cx="324" cy="234"/>
            </a:xfrm>
          </p:grpSpPr>
          <p:sp>
            <p:nvSpPr>
              <p:cNvPr id="58441" name="Oval 246"/>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442" name="Text Box 247"/>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443" name="Text Box 248"/>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420" name="Group 249"/>
            <p:cNvGrpSpPr>
              <a:grpSpLocks/>
            </p:cNvGrpSpPr>
            <p:nvPr/>
          </p:nvGrpSpPr>
          <p:grpSpPr bwMode="auto">
            <a:xfrm>
              <a:off x="4032" y="2064"/>
              <a:ext cx="324" cy="234"/>
              <a:chOff x="3918" y="1554"/>
              <a:chExt cx="324" cy="234"/>
            </a:xfrm>
          </p:grpSpPr>
          <p:sp>
            <p:nvSpPr>
              <p:cNvPr id="58438" name="Oval 250"/>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439" name="Text Box 251"/>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440" name="Text Box 252"/>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421" name="Group 253"/>
            <p:cNvGrpSpPr>
              <a:grpSpLocks/>
            </p:cNvGrpSpPr>
            <p:nvPr/>
          </p:nvGrpSpPr>
          <p:grpSpPr bwMode="auto">
            <a:xfrm rot="-3030329">
              <a:off x="4137" y="2343"/>
              <a:ext cx="324" cy="234"/>
              <a:chOff x="3918" y="1554"/>
              <a:chExt cx="324" cy="234"/>
            </a:xfrm>
          </p:grpSpPr>
          <p:sp>
            <p:nvSpPr>
              <p:cNvPr id="58435" name="Oval 254"/>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436" name="Text Box 255"/>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437" name="Text Box 256"/>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422" name="Group 257"/>
            <p:cNvGrpSpPr>
              <a:grpSpLocks/>
            </p:cNvGrpSpPr>
            <p:nvPr/>
          </p:nvGrpSpPr>
          <p:grpSpPr bwMode="auto">
            <a:xfrm rot="958594">
              <a:off x="3774" y="2442"/>
              <a:ext cx="324" cy="234"/>
              <a:chOff x="3918" y="1554"/>
              <a:chExt cx="324" cy="234"/>
            </a:xfrm>
          </p:grpSpPr>
          <p:sp>
            <p:nvSpPr>
              <p:cNvPr id="58432" name="Oval 258"/>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433" name="Text Box 259"/>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434" name="Text Box 260"/>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423" name="Group 261"/>
            <p:cNvGrpSpPr>
              <a:grpSpLocks/>
            </p:cNvGrpSpPr>
            <p:nvPr/>
          </p:nvGrpSpPr>
          <p:grpSpPr bwMode="auto">
            <a:xfrm rot="-4676712">
              <a:off x="3726" y="2106"/>
              <a:ext cx="324" cy="234"/>
              <a:chOff x="3918" y="1554"/>
              <a:chExt cx="324" cy="234"/>
            </a:xfrm>
          </p:grpSpPr>
          <p:sp>
            <p:nvSpPr>
              <p:cNvPr id="58429" name="Oval 262"/>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430" name="Text Box 263"/>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431" name="Text Box 264"/>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424" name="Group 265"/>
            <p:cNvGrpSpPr>
              <a:grpSpLocks/>
            </p:cNvGrpSpPr>
            <p:nvPr/>
          </p:nvGrpSpPr>
          <p:grpSpPr bwMode="auto">
            <a:xfrm rot="-1488706">
              <a:off x="3915" y="2241"/>
              <a:ext cx="324" cy="234"/>
              <a:chOff x="3918" y="1554"/>
              <a:chExt cx="324" cy="234"/>
            </a:xfrm>
          </p:grpSpPr>
          <p:sp>
            <p:nvSpPr>
              <p:cNvPr id="58426" name="Oval 266"/>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427" name="Text Box 267"/>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428" name="Text Box 268"/>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sp>
          <p:nvSpPr>
            <p:cNvPr id="58425" name="Text Box 269"/>
            <p:cNvSpPr txBox="1">
              <a:spLocks noChangeArrowheads="1"/>
            </p:cNvSpPr>
            <p:nvPr/>
          </p:nvSpPr>
          <p:spPr bwMode="auto">
            <a:xfrm>
              <a:off x="3168" y="2688"/>
              <a:ext cx="100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he-IL" altLang="en-US" sz="1800"/>
                <a:t>מטען בנוכחות חומר דיאלקטרי</a:t>
              </a:r>
              <a:endParaRPr lang="en-US" altLang="en-US" sz="1800"/>
            </a:p>
          </p:txBody>
        </p:sp>
      </p:grpSp>
      <p:sp>
        <p:nvSpPr>
          <p:cNvPr id="87310" name="Oval 270"/>
          <p:cNvSpPr>
            <a:spLocks noChangeArrowheads="1"/>
          </p:cNvSpPr>
          <p:nvPr/>
        </p:nvSpPr>
        <p:spPr bwMode="auto">
          <a:xfrm>
            <a:off x="5595938" y="2347913"/>
            <a:ext cx="838200" cy="838200"/>
          </a:xfrm>
          <a:prstGeom prst="ellipse">
            <a:avLst/>
          </a:prstGeom>
          <a:solidFill>
            <a:srgbClr val="FF0000">
              <a:alpha val="43921"/>
            </a:srgbClr>
          </a:solidFill>
          <a:ln w="28575">
            <a:solidFill>
              <a:srgbClr val="FF0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87311" name="Line 271"/>
          <p:cNvSpPr>
            <a:spLocks noChangeShapeType="1"/>
          </p:cNvSpPr>
          <p:nvPr/>
        </p:nvSpPr>
        <p:spPr bwMode="auto">
          <a:xfrm>
            <a:off x="6248400" y="2805113"/>
            <a:ext cx="1676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7316" name="Group 276"/>
          <p:cNvGrpSpPr>
            <a:grpSpLocks/>
          </p:cNvGrpSpPr>
          <p:nvPr/>
        </p:nvGrpSpPr>
        <p:grpSpPr bwMode="auto">
          <a:xfrm>
            <a:off x="8153400" y="2590800"/>
            <a:ext cx="457200" cy="366713"/>
            <a:chOff x="372" y="2985"/>
            <a:chExt cx="192" cy="231"/>
          </a:xfrm>
        </p:grpSpPr>
        <p:sp>
          <p:nvSpPr>
            <p:cNvPr id="58402" name="Oval 273"/>
            <p:cNvSpPr>
              <a:spLocks noChangeArrowheads="1"/>
            </p:cNvSpPr>
            <p:nvPr/>
          </p:nvSpPr>
          <p:spPr bwMode="auto">
            <a:xfrm>
              <a:off x="393" y="3018"/>
              <a:ext cx="144"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403" name="Text Box 274"/>
            <p:cNvSpPr txBox="1">
              <a:spLocks noChangeArrowheads="1"/>
            </p:cNvSpPr>
            <p:nvPr/>
          </p:nvSpPr>
          <p:spPr bwMode="auto">
            <a:xfrm>
              <a:off x="372" y="2985"/>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Q</a:t>
              </a:r>
              <a:r>
                <a:rPr lang="en-US" altLang="en-US" sz="1800" baseline="30000"/>
                <a:t>*</a:t>
              </a:r>
              <a:endParaRPr lang="en-US" altLang="en-US" sz="1800"/>
            </a:p>
          </p:txBody>
        </p:sp>
      </p:grpSp>
      <p:sp>
        <p:nvSpPr>
          <p:cNvPr id="87330" name="Text Box 290"/>
          <p:cNvSpPr txBox="1">
            <a:spLocks noChangeArrowheads="1"/>
          </p:cNvSpPr>
          <p:nvPr/>
        </p:nvSpPr>
        <p:spPr bwMode="auto">
          <a:xfrm>
            <a:off x="7391400" y="35814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he-IL" altLang="en-US" sz="1800"/>
              <a:t>מטען ממוסך</a:t>
            </a:r>
            <a:endParaRPr lang="en-US" altLang="en-US" sz="1800"/>
          </a:p>
        </p:txBody>
      </p:sp>
      <p:grpSp>
        <p:nvGrpSpPr>
          <p:cNvPr id="87333" name="Group 293"/>
          <p:cNvGrpSpPr>
            <a:grpSpLocks/>
          </p:cNvGrpSpPr>
          <p:nvPr/>
        </p:nvGrpSpPr>
        <p:grpSpPr bwMode="auto">
          <a:xfrm>
            <a:off x="3733800" y="4252913"/>
            <a:ext cx="1176338" cy="1233487"/>
            <a:chOff x="2352" y="2928"/>
            <a:chExt cx="741" cy="777"/>
          </a:xfrm>
        </p:grpSpPr>
        <p:grpSp>
          <p:nvGrpSpPr>
            <p:cNvPr id="58393" name="Group 277"/>
            <p:cNvGrpSpPr>
              <a:grpSpLocks/>
            </p:cNvGrpSpPr>
            <p:nvPr/>
          </p:nvGrpSpPr>
          <p:grpSpPr bwMode="auto">
            <a:xfrm>
              <a:off x="2352" y="3465"/>
              <a:ext cx="288" cy="231"/>
              <a:chOff x="372" y="2985"/>
              <a:chExt cx="192" cy="231"/>
            </a:xfrm>
          </p:grpSpPr>
          <p:sp>
            <p:nvSpPr>
              <p:cNvPr id="58400" name="Oval 278"/>
              <p:cNvSpPr>
                <a:spLocks noChangeArrowheads="1"/>
              </p:cNvSpPr>
              <p:nvPr/>
            </p:nvSpPr>
            <p:spPr bwMode="auto">
              <a:xfrm>
                <a:off x="393" y="3018"/>
                <a:ext cx="144"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401" name="Text Box 279"/>
              <p:cNvSpPr txBox="1">
                <a:spLocks noChangeArrowheads="1"/>
              </p:cNvSpPr>
              <p:nvPr/>
            </p:nvSpPr>
            <p:spPr bwMode="auto">
              <a:xfrm>
                <a:off x="372" y="2985"/>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Q</a:t>
                </a:r>
                <a:r>
                  <a:rPr lang="en-US" altLang="en-US" sz="1800" baseline="30000"/>
                  <a:t>*</a:t>
                </a:r>
                <a:endParaRPr lang="en-US" altLang="en-US" sz="1800"/>
              </a:p>
            </p:txBody>
          </p:sp>
        </p:grpSp>
        <p:sp>
          <p:nvSpPr>
            <p:cNvPr id="58394" name="Line 280"/>
            <p:cNvSpPr>
              <a:spLocks noChangeShapeType="1"/>
            </p:cNvSpPr>
            <p:nvPr/>
          </p:nvSpPr>
          <p:spPr bwMode="auto">
            <a:xfrm flipH="1">
              <a:off x="2688" y="3552"/>
              <a:ext cx="144"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95" name="Line 281"/>
            <p:cNvSpPr>
              <a:spLocks noChangeShapeType="1"/>
            </p:cNvSpPr>
            <p:nvPr/>
          </p:nvSpPr>
          <p:spPr bwMode="auto">
            <a:xfrm>
              <a:off x="2688" y="3600"/>
              <a:ext cx="144"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8396" name="Group 289"/>
            <p:cNvGrpSpPr>
              <a:grpSpLocks/>
            </p:cNvGrpSpPr>
            <p:nvPr/>
          </p:nvGrpSpPr>
          <p:grpSpPr bwMode="auto">
            <a:xfrm>
              <a:off x="2901" y="3474"/>
              <a:ext cx="192" cy="231"/>
              <a:chOff x="372" y="2616"/>
              <a:chExt cx="192" cy="231"/>
            </a:xfrm>
          </p:grpSpPr>
          <p:sp>
            <p:nvSpPr>
              <p:cNvPr id="58398" name="Oval 287"/>
              <p:cNvSpPr>
                <a:spLocks noChangeArrowheads="1"/>
              </p:cNvSpPr>
              <p:nvPr/>
            </p:nvSpPr>
            <p:spPr bwMode="auto">
              <a:xfrm>
                <a:off x="393" y="2649"/>
                <a:ext cx="144"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399" name="Text Box 288"/>
              <p:cNvSpPr txBox="1">
                <a:spLocks noChangeArrowheads="1"/>
              </p:cNvSpPr>
              <p:nvPr/>
            </p:nvSpPr>
            <p:spPr bwMode="auto">
              <a:xfrm>
                <a:off x="372" y="2616"/>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Q</a:t>
                </a:r>
              </a:p>
            </p:txBody>
          </p:sp>
        </p:grpSp>
        <p:sp>
          <p:nvSpPr>
            <p:cNvPr id="58397" name="AutoShape 292"/>
            <p:cNvSpPr>
              <a:spLocks noChangeArrowheads="1"/>
            </p:cNvSpPr>
            <p:nvPr/>
          </p:nvSpPr>
          <p:spPr bwMode="auto">
            <a:xfrm>
              <a:off x="2640" y="2928"/>
              <a:ext cx="288" cy="384"/>
            </a:xfrm>
            <a:prstGeom prst="downArrow">
              <a:avLst>
                <a:gd name="adj1" fmla="val 50000"/>
                <a:gd name="adj2"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grpSp>
      <p:sp>
        <p:nvSpPr>
          <p:cNvPr id="87334" name="Rectangle 294"/>
          <p:cNvSpPr>
            <a:spLocks noChangeArrowheads="1"/>
          </p:cNvSpPr>
          <p:nvPr/>
        </p:nvSpPr>
        <p:spPr bwMode="auto">
          <a:xfrm>
            <a:off x="0" y="5562600"/>
            <a:ext cx="9144000" cy="946150"/>
          </a:xfrm>
          <a:prstGeom prst="rect">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pPr>
            <a:r>
              <a:rPr lang="he-IL" altLang="en-US" sz="2800"/>
              <a:t>כלל הגדלים שתלויים במטען קטנים בנוכחות חומר דיאלקטרי – כח, שדה, אנרגיה ופוטנציאל.</a:t>
            </a:r>
          </a:p>
        </p:txBody>
      </p:sp>
      <p:pic>
        <p:nvPicPr>
          <p:cNvPr id="87335" name="Picture 295" descr="קבל"/>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2913" y="2901950"/>
            <a:ext cx="2554287"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336" name="Picture 296" descr="קבל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971800"/>
            <a:ext cx="24907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338" name="Line 298"/>
          <p:cNvSpPr>
            <a:spLocks noChangeShapeType="1"/>
          </p:cNvSpPr>
          <p:nvPr/>
        </p:nvSpPr>
        <p:spPr bwMode="auto">
          <a:xfrm>
            <a:off x="3429000" y="4191000"/>
            <a:ext cx="1828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339" name="Text Box 299"/>
          <p:cNvSpPr txBox="1">
            <a:spLocks noChangeArrowheads="1"/>
          </p:cNvSpPr>
          <p:nvPr/>
        </p:nvSpPr>
        <p:spPr bwMode="auto">
          <a:xfrm>
            <a:off x="3124200" y="3733800"/>
            <a:ext cx="2362200" cy="3667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he-IL" altLang="en-US" sz="1800"/>
              <a:t>הכנסת חומר דיאלקטרי</a:t>
            </a:r>
            <a:endParaRPr lang="en-US" altLang="en-US" sz="1800"/>
          </a:p>
        </p:txBody>
      </p:sp>
      <p:sp>
        <p:nvSpPr>
          <p:cNvPr id="87340" name="Rectangle 300"/>
          <p:cNvSpPr>
            <a:spLocks noChangeArrowheads="1"/>
          </p:cNvSpPr>
          <p:nvPr/>
        </p:nvSpPr>
        <p:spPr bwMode="auto">
          <a:xfrm>
            <a:off x="6019800" y="2895600"/>
            <a:ext cx="609600" cy="2514600"/>
          </a:xfrm>
          <a:prstGeom prst="rect">
            <a:avLst/>
          </a:prstGeom>
          <a:solidFill>
            <a:srgbClr val="FF0000">
              <a:alpha val="20000"/>
            </a:srgbClr>
          </a:solidFill>
          <a:ln w="9525">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87341" name="Rectangle 301"/>
          <p:cNvSpPr>
            <a:spLocks noChangeArrowheads="1"/>
          </p:cNvSpPr>
          <p:nvPr/>
        </p:nvSpPr>
        <p:spPr bwMode="auto">
          <a:xfrm>
            <a:off x="6870700" y="2908300"/>
            <a:ext cx="749300" cy="2514600"/>
          </a:xfrm>
          <a:prstGeom prst="rect">
            <a:avLst/>
          </a:prstGeom>
          <a:solidFill>
            <a:srgbClr val="FF0000">
              <a:alpha val="20000"/>
            </a:srgbClr>
          </a:solidFill>
          <a:ln w="9525">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pPr>
            <a:endParaRPr lang="en-US" altLang="en-US" sz="1800"/>
          </a:p>
        </p:txBody>
      </p:sp>
      <p:sp>
        <p:nvSpPr>
          <p:cNvPr id="87343" name="Line 303"/>
          <p:cNvSpPr>
            <a:spLocks noChangeShapeType="1"/>
          </p:cNvSpPr>
          <p:nvPr/>
        </p:nvSpPr>
        <p:spPr bwMode="auto">
          <a:xfrm flipV="1">
            <a:off x="6096000" y="5334000"/>
            <a:ext cx="3810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344" name="Line 304"/>
          <p:cNvSpPr>
            <a:spLocks noChangeShapeType="1"/>
          </p:cNvSpPr>
          <p:nvPr/>
        </p:nvSpPr>
        <p:spPr bwMode="auto">
          <a:xfrm flipH="1" flipV="1">
            <a:off x="7162800" y="5410200"/>
            <a:ext cx="152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345" name="Text Box 305"/>
          <p:cNvSpPr txBox="1">
            <a:spLocks noChangeArrowheads="1"/>
          </p:cNvSpPr>
          <p:nvPr/>
        </p:nvSpPr>
        <p:spPr bwMode="auto">
          <a:xfrm>
            <a:off x="4724400" y="6064250"/>
            <a:ext cx="3886200" cy="641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he-IL" altLang="en-US" sz="1800" dirty="0"/>
              <a:t>עקב מיסוך המטען ע"י החומר הדיאלקטרי, ניתן להכניס עוד מטען – הקיבול גדל.</a:t>
            </a:r>
            <a:endParaRPr lang="en-US" altLang="en-US" sz="1800" dirty="0"/>
          </a:p>
        </p:txBody>
      </p:sp>
      <p:sp>
        <p:nvSpPr>
          <p:cNvPr id="2" name="Slide Number Placeholder 1"/>
          <p:cNvSpPr>
            <a:spLocks noGrp="1"/>
          </p:cNvSpPr>
          <p:nvPr>
            <p:ph type="sldNum" sz="quarter" idx="12"/>
          </p:nvPr>
        </p:nvSpPr>
        <p:spPr/>
        <p:txBody>
          <a:bodyPr/>
          <a:lstStyle/>
          <a:p>
            <a:pPr>
              <a:defRPr/>
            </a:pPr>
            <a:fld id="{0757B474-9030-4235-9B72-E8370045ECBA}" type="slidenum">
              <a:rPr lang="he-IL" altLang="en-US" smtClean="0"/>
              <a:pPr>
                <a:defRPr/>
              </a:pPr>
              <a:t>12</a:t>
            </a:fld>
            <a:endParaRPr lang="en-US" altLang="en-US"/>
          </a:p>
        </p:txBody>
      </p:sp>
    </p:spTree>
    <p:extLst>
      <p:ext uri="{BB962C8B-B14F-4D97-AF65-F5344CB8AC3E}">
        <p14:creationId xmlns:p14="http://schemas.microsoft.com/office/powerpoint/2010/main" val="279493718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73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72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72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733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87310"/>
                                        </p:tgtEl>
                                        <p:attrNameLst>
                                          <p:attrName>style.visibility</p:attrName>
                                        </p:attrNameLst>
                                      </p:cBhvr>
                                      <p:to>
                                        <p:strVal val="visible"/>
                                      </p:to>
                                    </p:set>
                                    <p:animEffect transition="in" filter="diamond(in)">
                                      <p:cBhvr>
                                        <p:cTn id="21" dur="2000"/>
                                        <p:tgtEl>
                                          <p:spTgt spid="8731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7311"/>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87316"/>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87330"/>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87333"/>
                                        </p:tgtEl>
                                        <p:attrNameLst>
                                          <p:attrName>style.visibility</p:attrName>
                                        </p:attrNameLst>
                                      </p:cBhvr>
                                      <p:to>
                                        <p:strVal val="visible"/>
                                      </p:to>
                                    </p:set>
                                  </p:childTnLst>
                                </p:cTn>
                              </p:par>
                              <p:par>
                                <p:cTn id="34" presetID="1" presetClass="entr" presetSubtype="0" fill="hold" grpId="1" nodeType="withEffect">
                                  <p:stCondLst>
                                    <p:cond delay="0"/>
                                  </p:stCondLst>
                                  <p:childTnLst>
                                    <p:set>
                                      <p:cBhvr>
                                        <p:cTn id="35" dur="1" fill="hold">
                                          <p:stCondLst>
                                            <p:cond delay="0"/>
                                          </p:stCondLst>
                                        </p:cTn>
                                        <p:tgtEl>
                                          <p:spTgt spid="87334"/>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xit" presetSubtype="0" fill="hold" nodeType="clickEffect">
                                  <p:stCondLst>
                                    <p:cond delay="0"/>
                                  </p:stCondLst>
                                  <p:childTnLst>
                                    <p:set>
                                      <p:cBhvr>
                                        <p:cTn id="39" dur="1" fill="hold">
                                          <p:stCondLst>
                                            <p:cond delay="0"/>
                                          </p:stCondLst>
                                        </p:cTn>
                                        <p:tgtEl>
                                          <p:spTgt spid="87219"/>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87220"/>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87315"/>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87331"/>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87310"/>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87311"/>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87316"/>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87330"/>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87333"/>
                                        </p:tgtEl>
                                        <p:attrNameLst>
                                          <p:attrName>style.visibility</p:attrName>
                                        </p:attrNameLst>
                                      </p:cBhvr>
                                      <p:to>
                                        <p:strVal val="hidden"/>
                                      </p:to>
                                    </p:set>
                                  </p:childTnLst>
                                </p:cTn>
                              </p:par>
                              <p:par>
                                <p:cTn id="56" presetID="1" presetClass="exit" presetSubtype="0" fill="hold" grpId="0" nodeType="withEffect">
                                  <p:stCondLst>
                                    <p:cond delay="0"/>
                                  </p:stCondLst>
                                  <p:childTnLst>
                                    <p:set>
                                      <p:cBhvr>
                                        <p:cTn id="57" dur="1" fill="hold">
                                          <p:stCondLst>
                                            <p:cond delay="0"/>
                                          </p:stCondLst>
                                        </p:cTn>
                                        <p:tgtEl>
                                          <p:spTgt spid="87334"/>
                                        </p:tgtEl>
                                        <p:attrNameLst>
                                          <p:attrName>style.visibility</p:attrName>
                                        </p:attrNameLst>
                                      </p:cBhvr>
                                      <p:to>
                                        <p:strVal val="hidden"/>
                                      </p:to>
                                    </p:set>
                                  </p:childTnLst>
                                </p:cTn>
                              </p:par>
                            </p:childTnLst>
                          </p:cTn>
                        </p:par>
                        <p:par>
                          <p:cTn id="58" fill="hold" nodeType="afterGroup">
                            <p:stCondLst>
                              <p:cond delay="0"/>
                            </p:stCondLst>
                            <p:childTnLst>
                              <p:par>
                                <p:cTn id="59" presetID="1" presetClass="entr" presetSubtype="0" fill="hold" nodeType="afterEffect">
                                  <p:stCondLst>
                                    <p:cond delay="0"/>
                                  </p:stCondLst>
                                  <p:childTnLst>
                                    <p:set>
                                      <p:cBhvr>
                                        <p:cTn id="60" dur="1" fill="hold">
                                          <p:stCondLst>
                                            <p:cond delay="0"/>
                                          </p:stCondLst>
                                        </p:cTn>
                                        <p:tgtEl>
                                          <p:spTgt spid="87336"/>
                                        </p:tgtEl>
                                        <p:attrNameLst>
                                          <p:attrName>style.visibility</p:attrName>
                                        </p:attrNameLst>
                                      </p:cBhvr>
                                      <p:to>
                                        <p:strVal val="visible"/>
                                      </p:to>
                                    </p:set>
                                  </p:childTnLst>
                                </p:cTn>
                              </p:par>
                            </p:childTnLst>
                          </p:cTn>
                        </p:par>
                        <p:par>
                          <p:cTn id="61" fill="hold" nodeType="afterGroup">
                            <p:stCondLst>
                              <p:cond delay="0"/>
                            </p:stCondLst>
                            <p:childTnLst>
                              <p:par>
                                <p:cTn id="62" presetID="1" presetClass="entr" presetSubtype="0" fill="hold" grpId="0" nodeType="afterEffect">
                                  <p:stCondLst>
                                    <p:cond delay="0"/>
                                  </p:stCondLst>
                                  <p:childTnLst>
                                    <p:set>
                                      <p:cBhvr>
                                        <p:cTn id="63" dur="1" fill="hold">
                                          <p:stCondLst>
                                            <p:cond delay="0"/>
                                          </p:stCondLst>
                                        </p:cTn>
                                        <p:tgtEl>
                                          <p:spTgt spid="87338"/>
                                        </p:tgtEl>
                                        <p:attrNameLst>
                                          <p:attrName>style.visibility</p:attrName>
                                        </p:attrNameLst>
                                      </p:cBhvr>
                                      <p:to>
                                        <p:strVal val="visible"/>
                                      </p:to>
                                    </p:set>
                                  </p:childTnLst>
                                </p:cTn>
                              </p:par>
                            </p:childTnLst>
                          </p:cTn>
                        </p:par>
                        <p:par>
                          <p:cTn id="64" fill="hold" nodeType="afterGroup">
                            <p:stCondLst>
                              <p:cond delay="0"/>
                            </p:stCondLst>
                            <p:childTnLst>
                              <p:par>
                                <p:cTn id="65" presetID="1" presetClass="entr" presetSubtype="0" fill="hold" grpId="0" nodeType="afterEffect">
                                  <p:stCondLst>
                                    <p:cond delay="0"/>
                                  </p:stCondLst>
                                  <p:childTnLst>
                                    <p:set>
                                      <p:cBhvr>
                                        <p:cTn id="66" dur="1" fill="hold">
                                          <p:stCondLst>
                                            <p:cond delay="0"/>
                                          </p:stCondLst>
                                        </p:cTn>
                                        <p:tgtEl>
                                          <p:spTgt spid="87339"/>
                                        </p:tgtEl>
                                        <p:attrNameLst>
                                          <p:attrName>style.visibility</p:attrName>
                                        </p:attrNameLst>
                                      </p:cBhvr>
                                      <p:to>
                                        <p:strVal val="visible"/>
                                      </p:to>
                                    </p:set>
                                  </p:childTnLst>
                                </p:cTn>
                              </p:par>
                            </p:childTnLst>
                          </p:cTn>
                        </p:par>
                        <p:par>
                          <p:cTn id="67" fill="hold" nodeType="afterGroup">
                            <p:stCondLst>
                              <p:cond delay="0"/>
                            </p:stCondLst>
                            <p:childTnLst>
                              <p:par>
                                <p:cTn id="68" presetID="1" presetClass="entr" presetSubtype="0" fill="hold" nodeType="afterEffect">
                                  <p:stCondLst>
                                    <p:cond delay="0"/>
                                  </p:stCondLst>
                                  <p:childTnLst>
                                    <p:set>
                                      <p:cBhvr>
                                        <p:cTn id="69" dur="1" fill="hold">
                                          <p:stCondLst>
                                            <p:cond delay="0"/>
                                          </p:stCondLst>
                                        </p:cTn>
                                        <p:tgtEl>
                                          <p:spTgt spid="87335"/>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87341"/>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87340"/>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87343"/>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87344"/>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873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220" grpId="0" animBg="1"/>
      <p:bldP spid="87220" grpId="1" animBg="1"/>
      <p:bldP spid="87310" grpId="0" animBg="1"/>
      <p:bldP spid="87310" grpId="1" animBg="1"/>
      <p:bldP spid="87311" grpId="0" animBg="1"/>
      <p:bldP spid="87311" grpId="1" animBg="1"/>
      <p:bldP spid="87330" grpId="0"/>
      <p:bldP spid="87330" grpId="1"/>
      <p:bldP spid="87334" grpId="0" animBg="1"/>
      <p:bldP spid="87334" grpId="1" animBg="1"/>
      <p:bldP spid="87338" grpId="0" animBg="1"/>
      <p:bldP spid="87339" grpId="0" animBg="1"/>
      <p:bldP spid="87340" grpId="0" animBg="1"/>
      <p:bldP spid="87341" grpId="0" animBg="1"/>
      <p:bldP spid="87343" grpId="0" animBg="1"/>
      <p:bldP spid="87344" grpId="0" animBg="1"/>
      <p:bldP spid="873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sz="quarter"/>
          </p:nvPr>
        </p:nvSpPr>
        <p:spPr>
          <a:xfrm>
            <a:off x="457200" y="-457200"/>
            <a:ext cx="8229600" cy="1371600"/>
          </a:xfrm>
        </p:spPr>
        <p:txBody>
          <a:bodyPr/>
          <a:lstStyle/>
          <a:p>
            <a:r>
              <a:rPr lang="he-IL" altLang="en-US"/>
              <a:t>חיבור קבלים </a:t>
            </a:r>
            <a:endParaRPr lang="en-US" altLang="en-US"/>
          </a:p>
        </p:txBody>
      </p:sp>
      <p:grpSp>
        <p:nvGrpSpPr>
          <p:cNvPr id="62502" name="Group 38"/>
          <p:cNvGrpSpPr>
            <a:grpSpLocks/>
          </p:cNvGrpSpPr>
          <p:nvPr/>
        </p:nvGrpSpPr>
        <p:grpSpPr bwMode="auto">
          <a:xfrm>
            <a:off x="-990600" y="547688"/>
            <a:ext cx="9982200" cy="6081712"/>
            <a:chOff x="-624" y="345"/>
            <a:chExt cx="6288" cy="3831"/>
          </a:xfrm>
        </p:grpSpPr>
        <p:graphicFrame>
          <p:nvGraphicFramePr>
            <p:cNvPr id="62491" name="Object 27"/>
            <p:cNvGraphicFramePr>
              <a:graphicFrameLocks noChangeAspect="1"/>
            </p:cNvGraphicFramePr>
            <p:nvPr/>
          </p:nvGraphicFramePr>
          <p:xfrm>
            <a:off x="3600" y="1344"/>
            <a:ext cx="1317" cy="304"/>
          </p:xfrm>
          <a:graphic>
            <a:graphicData uri="http://schemas.openxmlformats.org/presentationml/2006/ole">
              <mc:AlternateContent xmlns:mc="http://schemas.openxmlformats.org/markup-compatibility/2006">
                <mc:Choice xmlns:v="urn:schemas-microsoft-com:vml" Requires="v">
                  <p:oleObj spid="_x0000_s73886" name="Equation" r:id="rId4" imgW="990360" imgH="228600" progId="Equation.3">
                    <p:embed/>
                  </p:oleObj>
                </mc:Choice>
                <mc:Fallback>
                  <p:oleObj name="Equation" r:id="rId4" imgW="99036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 y="1344"/>
                          <a:ext cx="1317" cy="304"/>
                        </a:xfrm>
                        <a:prstGeom prst="rect">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2495" name="Object 31"/>
            <p:cNvGraphicFramePr>
              <a:graphicFrameLocks noChangeAspect="1"/>
            </p:cNvGraphicFramePr>
            <p:nvPr/>
          </p:nvGraphicFramePr>
          <p:xfrm>
            <a:off x="3216" y="1853"/>
            <a:ext cx="2304" cy="1411"/>
          </p:xfrm>
          <a:graphic>
            <a:graphicData uri="http://schemas.openxmlformats.org/presentationml/2006/ole">
              <mc:AlternateContent xmlns:mc="http://schemas.openxmlformats.org/markup-compatibility/2006">
                <mc:Choice xmlns:v="urn:schemas-microsoft-com:vml" Requires="v">
                  <p:oleObj spid="_x0000_s73887" name="Equation" r:id="rId6" imgW="1904760" imgH="1168200" progId="Equation.3">
                    <p:embed/>
                  </p:oleObj>
                </mc:Choice>
                <mc:Fallback>
                  <p:oleObj name="Equation" r:id="rId6" imgW="1904760" imgH="1168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6" y="1853"/>
                          <a:ext cx="2304" cy="1411"/>
                        </a:xfrm>
                        <a:prstGeom prst="rect">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2474" name="Line 10"/>
            <p:cNvSpPr>
              <a:spLocks noChangeShapeType="1"/>
            </p:cNvSpPr>
            <p:nvPr/>
          </p:nvSpPr>
          <p:spPr bwMode="auto">
            <a:xfrm>
              <a:off x="2736" y="576"/>
              <a:ext cx="0" cy="35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5" name="Rectangle 11"/>
            <p:cNvSpPr>
              <a:spLocks noChangeArrowheads="1"/>
            </p:cNvSpPr>
            <p:nvPr/>
          </p:nvSpPr>
          <p:spPr bwMode="auto">
            <a:xfrm>
              <a:off x="2928" y="393"/>
              <a:ext cx="2688" cy="327"/>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e-IL" altLang="en-US" sz="2800" b="0">
                  <a:solidFill>
                    <a:schemeClr val="tx2"/>
                  </a:solidFill>
                  <a:effectLst>
                    <a:outerShdw blurRad="38100" dist="38100" dir="2700000" algn="tl">
                      <a:srgbClr val="000000"/>
                    </a:outerShdw>
                  </a:effectLst>
                </a:rPr>
                <a:t>בטור – מטען שווה (השראה)</a:t>
              </a:r>
              <a:endParaRPr lang="en-US" altLang="en-US" sz="2800" b="0">
                <a:solidFill>
                  <a:schemeClr val="tx2"/>
                </a:solidFill>
                <a:effectLst>
                  <a:outerShdw blurRad="38100" dist="38100" dir="2700000" algn="tl">
                    <a:srgbClr val="000000"/>
                  </a:outerShdw>
                </a:effectLst>
              </a:endParaRPr>
            </a:p>
          </p:txBody>
        </p:sp>
        <p:sp>
          <p:nvSpPr>
            <p:cNvPr id="62476" name="Rectangle 12"/>
            <p:cNvSpPr>
              <a:spLocks noChangeArrowheads="1"/>
            </p:cNvSpPr>
            <p:nvPr/>
          </p:nvSpPr>
          <p:spPr bwMode="auto">
            <a:xfrm>
              <a:off x="288" y="345"/>
              <a:ext cx="2016" cy="327"/>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e-IL" altLang="en-US" sz="2800" b="0">
                  <a:solidFill>
                    <a:schemeClr val="tx2"/>
                  </a:solidFill>
                  <a:effectLst>
                    <a:outerShdw blurRad="38100" dist="38100" dir="2700000" algn="tl">
                      <a:srgbClr val="000000"/>
                    </a:outerShdw>
                  </a:effectLst>
                </a:rPr>
                <a:t>במקביל – מתח שווה</a:t>
              </a:r>
              <a:endParaRPr lang="en-US" altLang="en-US" sz="2800" b="0">
                <a:solidFill>
                  <a:schemeClr val="tx2"/>
                </a:solidFill>
                <a:effectLst>
                  <a:outerShdw blurRad="38100" dist="38100" dir="2700000" algn="tl">
                    <a:srgbClr val="000000"/>
                  </a:outerShdw>
                </a:effectLst>
              </a:endParaRPr>
            </a:p>
          </p:txBody>
        </p:sp>
        <p:sp>
          <p:nvSpPr>
            <p:cNvPr id="62477" name="Rectangle 13"/>
            <p:cNvSpPr>
              <a:spLocks noChangeArrowheads="1"/>
            </p:cNvSpPr>
            <p:nvPr/>
          </p:nvSpPr>
          <p:spPr bwMode="auto">
            <a:xfrm>
              <a:off x="2400" y="3360"/>
              <a:ext cx="326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he-IL" altLang="en-US" sz="2400" b="0"/>
                <a:t>במעגל טורי מתקיים:                       </a:t>
              </a:r>
            </a:p>
          </p:txBody>
        </p:sp>
        <p:pic>
          <p:nvPicPr>
            <p:cNvPr id="62483" name="Picture 19" descr="חיבור קבלים בטור"/>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16" y="756"/>
              <a:ext cx="2340" cy="636"/>
            </a:xfrm>
            <a:prstGeom prst="rect">
              <a:avLst/>
            </a:prstGeom>
            <a:noFill/>
            <a:extLst>
              <a:ext uri="{909E8E84-426E-40DD-AFC4-6F175D3DCCD1}">
                <a14:hiddenFill xmlns:a14="http://schemas.microsoft.com/office/drawing/2010/main">
                  <a:solidFill>
                    <a:srgbClr val="FFFFFF"/>
                  </a:solidFill>
                </a14:hiddenFill>
              </a:ext>
            </a:extLst>
          </p:spPr>
        </p:pic>
        <p:pic>
          <p:nvPicPr>
            <p:cNvPr id="62484" name="Picture 20" descr="חיבור קבלים במקביל"/>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2" y="672"/>
              <a:ext cx="1806" cy="1062"/>
            </a:xfrm>
            <a:prstGeom prst="rect">
              <a:avLst/>
            </a:prstGeom>
            <a:noFill/>
            <a:extLst>
              <a:ext uri="{909E8E84-426E-40DD-AFC4-6F175D3DCCD1}">
                <a14:hiddenFill xmlns:a14="http://schemas.microsoft.com/office/drawing/2010/main">
                  <a:solidFill>
                    <a:srgbClr val="FFFFFF"/>
                  </a:solidFill>
                </a14:hiddenFill>
              </a:ext>
            </a:extLst>
          </p:spPr>
        </p:pic>
        <p:pic>
          <p:nvPicPr>
            <p:cNvPr id="62486" name="Picture 22" descr=" C_{eq} = C_1 + C_2 + \cdots + C_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 y="3840"/>
              <a:ext cx="2592" cy="240"/>
            </a:xfrm>
            <a:prstGeom prst="rect">
              <a:avLst/>
            </a:prstGeom>
            <a:noFill/>
            <a:extLst>
              <a:ext uri="{909E8E84-426E-40DD-AFC4-6F175D3DCCD1}">
                <a14:hiddenFill xmlns:a14="http://schemas.microsoft.com/office/drawing/2010/main">
                  <a:solidFill>
                    <a:srgbClr val="FFFFFF"/>
                  </a:solidFill>
                </a14:hiddenFill>
              </a:ext>
            </a:extLst>
          </p:spPr>
        </p:pic>
        <p:pic>
          <p:nvPicPr>
            <p:cNvPr id="62488" name="Picture 24" descr=" \frac{1}{C_{eq}} = \frac{1}{C_1} + \frac{1}{C_2} + \cdots + \frac{1}{C_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60" y="3751"/>
              <a:ext cx="2082" cy="425"/>
            </a:xfrm>
            <a:prstGeom prst="rect">
              <a:avLst/>
            </a:prstGeom>
            <a:noFill/>
            <a:extLst>
              <a:ext uri="{909E8E84-426E-40DD-AFC4-6F175D3DCCD1}">
                <a14:hiddenFill xmlns:a14="http://schemas.microsoft.com/office/drawing/2010/main">
                  <a:solidFill>
                    <a:srgbClr val="FFFFFF"/>
                  </a:solidFill>
                </a14:hiddenFill>
              </a:ext>
            </a:extLst>
          </p:spPr>
        </p:pic>
        <p:sp>
          <p:nvSpPr>
            <p:cNvPr id="62490" name="Rectangle 26"/>
            <p:cNvSpPr>
              <a:spLocks noChangeArrowheads="1"/>
            </p:cNvSpPr>
            <p:nvPr/>
          </p:nvSpPr>
          <p:spPr bwMode="auto">
            <a:xfrm>
              <a:off x="-624" y="3360"/>
              <a:ext cx="326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he-IL" altLang="en-US" sz="2400" b="0"/>
                <a:t>במעגל מקבילי מתקיים:                       </a:t>
              </a:r>
            </a:p>
          </p:txBody>
        </p:sp>
        <p:graphicFrame>
          <p:nvGraphicFramePr>
            <p:cNvPr id="62497" name="Object 33"/>
            <p:cNvGraphicFramePr>
              <a:graphicFrameLocks noChangeAspect="1"/>
            </p:cNvGraphicFramePr>
            <p:nvPr/>
          </p:nvGraphicFramePr>
          <p:xfrm>
            <a:off x="48" y="2326"/>
            <a:ext cx="2649" cy="986"/>
          </p:xfrm>
          <a:graphic>
            <a:graphicData uri="http://schemas.openxmlformats.org/presentationml/2006/ole">
              <mc:AlternateContent xmlns:mc="http://schemas.openxmlformats.org/markup-compatibility/2006">
                <mc:Choice xmlns:v="urn:schemas-microsoft-com:vml" Requires="v">
                  <p:oleObj spid="_x0000_s73888" name="Equation" r:id="rId12" imgW="1841400" imgH="685800" progId="Equation.3">
                    <p:embed/>
                  </p:oleObj>
                </mc:Choice>
                <mc:Fallback>
                  <p:oleObj name="Equation" r:id="rId12" imgW="1841400" imgH="6858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 y="2326"/>
                          <a:ext cx="2649" cy="986"/>
                        </a:xfrm>
                        <a:prstGeom prst="rect">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2499" name="Object 35"/>
            <p:cNvGraphicFramePr>
              <a:graphicFrameLocks noChangeAspect="1"/>
            </p:cNvGraphicFramePr>
            <p:nvPr/>
          </p:nvGraphicFramePr>
          <p:xfrm>
            <a:off x="624" y="1680"/>
            <a:ext cx="1440" cy="332"/>
          </p:xfrm>
          <a:graphic>
            <a:graphicData uri="http://schemas.openxmlformats.org/presentationml/2006/ole">
              <mc:AlternateContent xmlns:mc="http://schemas.openxmlformats.org/markup-compatibility/2006">
                <mc:Choice xmlns:v="urn:schemas-microsoft-com:vml" Requires="v">
                  <p:oleObj spid="_x0000_s73889" name="Equation" r:id="rId14" imgW="990360" imgH="228600" progId="Equation.3">
                    <p:embed/>
                  </p:oleObj>
                </mc:Choice>
                <mc:Fallback>
                  <p:oleObj name="Equation" r:id="rId14" imgW="990360" imgH="2286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4" y="1680"/>
                          <a:ext cx="1440" cy="332"/>
                        </a:xfrm>
                        <a:prstGeom prst="rect">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2077810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he-IL" dirty="0" smtClean="0"/>
              <a:t>מוליכות וחוק אוהם</a:t>
            </a:r>
            <a:endParaRPr lang="he-IL" dirty="0"/>
          </a:p>
        </p:txBody>
      </p:sp>
      <p:sp>
        <p:nvSpPr>
          <p:cNvPr id="3" name="Subtitle 2"/>
          <p:cNvSpPr>
            <a:spLocks noGrp="1"/>
          </p:cNvSpPr>
          <p:nvPr>
            <p:ph type="subTitle" sz="quarter" idx="1"/>
          </p:nvPr>
        </p:nvSpPr>
        <p:spPr/>
        <p:txBody>
          <a:bodyPr/>
          <a:lstStyle/>
          <a:p>
            <a:endParaRPr lang="he-IL"/>
          </a:p>
        </p:txBody>
      </p:sp>
      <p:sp>
        <p:nvSpPr>
          <p:cNvPr id="4" name="Slide Number Placeholder 3"/>
          <p:cNvSpPr>
            <a:spLocks noGrp="1"/>
          </p:cNvSpPr>
          <p:nvPr>
            <p:ph type="sldNum" sz="quarter" idx="12"/>
          </p:nvPr>
        </p:nvSpPr>
        <p:spPr/>
        <p:txBody>
          <a:bodyPr/>
          <a:lstStyle/>
          <a:p>
            <a:pPr>
              <a:defRPr/>
            </a:pPr>
            <a:fld id="{3C513DBE-88A6-4AE9-9B85-563385FF76B4}" type="slidenum">
              <a:rPr lang="he-IL" altLang="en-US" smtClean="0">
                <a:solidFill>
                  <a:srgbClr val="FFFFFF"/>
                </a:solidFill>
              </a:rPr>
              <a:pPr>
                <a:defRPr/>
              </a:pPr>
              <a:t>14</a:t>
            </a:fld>
            <a:endParaRPr lang="en-US" altLang="en-US">
              <a:solidFill>
                <a:srgbClr val="FFFFFF"/>
              </a:solidFill>
            </a:endParaRPr>
          </a:p>
        </p:txBody>
      </p:sp>
    </p:spTree>
    <p:extLst>
      <p:ext uri="{BB962C8B-B14F-4D97-AF65-F5344CB8AC3E}">
        <p14:creationId xmlns:p14="http://schemas.microsoft.com/office/powerpoint/2010/main" val="8372871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905000" y="301625"/>
            <a:ext cx="574111" cy="1298575"/>
            <a:chOff x="1905000" y="304799"/>
            <a:chExt cx="574111" cy="1298575"/>
          </a:xfrm>
        </p:grpSpPr>
        <p:sp>
          <p:nvSpPr>
            <p:cNvPr id="11" name="Cube 10"/>
            <p:cNvSpPr/>
            <p:nvPr/>
          </p:nvSpPr>
          <p:spPr bwMode="auto">
            <a:xfrm>
              <a:off x="1905000" y="304799"/>
              <a:ext cx="495300" cy="1298575"/>
            </a:xfrm>
            <a:prstGeom prst="cube">
              <a:avLst>
                <a:gd name="adj" fmla="val 84874"/>
              </a:avLst>
            </a:prstGeom>
            <a:solidFill>
              <a:srgbClr val="FFC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mc:AlternateContent xmlns:mc="http://schemas.openxmlformats.org/markup-compatibility/2006" xmlns:a14="http://schemas.microsoft.com/office/drawing/2010/main">
          <mc:Choice Requires="a14">
            <p:sp>
              <p:nvSpPr>
                <p:cNvPr id="18" name="Rectangle 17"/>
                <p:cNvSpPr/>
                <p:nvPr/>
              </p:nvSpPr>
              <p:spPr>
                <a:xfrm>
                  <a:off x="1927037" y="769420"/>
                  <a:ext cx="5520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𝑑𝑄</m:t>
                        </m:r>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1927037" y="769420"/>
                  <a:ext cx="552074" cy="369332"/>
                </a:xfrm>
                <a:prstGeom prst="rect">
                  <a:avLst/>
                </a:prstGeom>
                <a:blipFill rotWithShape="1">
                  <a:blip r:embed="rId4"/>
                  <a:stretch>
                    <a:fillRect b="-15000"/>
                  </a:stretch>
                </a:blipFill>
              </p:spPr>
              <p:txBody>
                <a:bodyPr/>
                <a:lstStyle/>
                <a:p>
                  <a:r>
                    <a:rPr lang="en-US">
                      <a:noFill/>
                    </a:rPr>
                    <a:t> </a:t>
                  </a:r>
                </a:p>
              </p:txBody>
            </p:sp>
          </mc:Fallback>
        </mc:AlternateContent>
      </p:grpSp>
      <p:sp>
        <p:nvSpPr>
          <p:cNvPr id="3" name="Cube 2"/>
          <p:cNvSpPr/>
          <p:nvPr/>
        </p:nvSpPr>
        <p:spPr bwMode="auto">
          <a:xfrm>
            <a:off x="152400" y="304800"/>
            <a:ext cx="3429000" cy="1295400"/>
          </a:xfrm>
          <a:prstGeom prst="cube">
            <a:avLst>
              <a:gd name="adj" fmla="val 32309"/>
            </a:avLst>
          </a:prstGeom>
          <a:solidFill>
            <a:srgbClr val="FFC000">
              <a:alpha val="41961"/>
            </a:srgbClr>
          </a:solidFill>
          <a:ln w="31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2" name="Slide Number Placeholder 1"/>
          <p:cNvSpPr>
            <a:spLocks noGrp="1"/>
          </p:cNvSpPr>
          <p:nvPr>
            <p:ph type="sldNum" sz="quarter" idx="12"/>
          </p:nvPr>
        </p:nvSpPr>
        <p:spPr>
          <a:xfrm>
            <a:off x="8534400" y="6245225"/>
            <a:ext cx="533400" cy="476250"/>
          </a:xfrm>
        </p:spPr>
        <p:txBody>
          <a:bodyPr/>
          <a:lstStyle/>
          <a:p>
            <a:pPr algn="ctr" rtl="1">
              <a:defRPr/>
            </a:pPr>
            <a:fld id="{DB313FC9-621A-4E74-B621-6E46F1091A4A}" type="slidenum">
              <a:rPr lang="he-IL" altLang="en-US" smtClean="0">
                <a:solidFill>
                  <a:srgbClr val="FFFFFF"/>
                </a:solidFill>
              </a:rPr>
              <a:pPr algn="ctr" rtl="1">
                <a:defRPr/>
              </a:pPr>
              <a:t>15</a:t>
            </a:fld>
            <a:endParaRPr lang="en-US" altLang="en-US" dirty="0">
              <a:solidFill>
                <a:srgbClr val="FFFFFF"/>
              </a:solidFill>
            </a:endParaRPr>
          </a:p>
        </p:txBody>
      </p:sp>
      <p:sp>
        <p:nvSpPr>
          <p:cNvPr id="4"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ourier New" pitchFamily="49" charset="0"/>
                <a:cs typeface="Courier New" pitchFamily="49" charset="0"/>
              </a:rPr>
              <a:t>.  </a:t>
            </a:r>
            <a:endParaRPr kumimoji="0" lang="en-US" altLang="en-US" sz="3000" b="0" i="0" u="none" strike="noStrike" cap="none" normalizeH="0" baseline="0" smtClean="0">
              <a:ln>
                <a:noFill/>
              </a:ln>
              <a:solidFill>
                <a:schemeClr val="tx1"/>
              </a:solidFill>
              <a:effectLst/>
              <a:latin typeface="Courier New" pitchFamily="49" charset="0"/>
              <a:cs typeface="Courier New" pitchFamily="49" charset="0"/>
            </a:endParaRPr>
          </a:p>
        </p:txBody>
      </p:sp>
      <p:grpSp>
        <p:nvGrpSpPr>
          <p:cNvPr id="21" name="Group 20"/>
          <p:cNvGrpSpPr/>
          <p:nvPr/>
        </p:nvGrpSpPr>
        <p:grpSpPr>
          <a:xfrm>
            <a:off x="3204173" y="536170"/>
            <a:ext cx="1237169" cy="1090462"/>
            <a:chOff x="3204173" y="536170"/>
            <a:chExt cx="1237169" cy="1090462"/>
          </a:xfrm>
        </p:grpSpPr>
        <mc:AlternateContent xmlns:mc="http://schemas.openxmlformats.org/markup-compatibility/2006" xmlns:a14="http://schemas.microsoft.com/office/drawing/2010/main">
          <mc:Choice Requires="a14">
            <p:sp>
              <p:nvSpPr>
                <p:cNvPr id="5" name="TextBox 4"/>
                <p:cNvSpPr txBox="1"/>
                <p:nvPr/>
              </p:nvSpPr>
              <p:spPr>
                <a:xfrm rot="18944786">
                  <a:off x="3204173" y="1257300"/>
                  <a:ext cx="5236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𝑑𝑦</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rot="18944786">
                  <a:off x="3204173" y="1257300"/>
                  <a:ext cx="523670" cy="369332"/>
                </a:xfrm>
                <a:prstGeom prst="rect">
                  <a:avLst/>
                </a:prstGeom>
                <a:blipFill rotWithShape="1">
                  <a:blip r:embed="rId5"/>
                  <a:stretch>
                    <a:fillRect r="-2857" b="-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rot="44786">
                  <a:off x="3519694" y="536170"/>
                  <a:ext cx="427618" cy="369332"/>
                </a:xfrm>
                <a:prstGeom prst="rect">
                  <a:avLst/>
                </a:prstGeom>
                <a:noFill/>
              </p:spPr>
              <p:txBody>
                <a:bodyPr wrap="none" rtlCol="0">
                  <a:spAutoFit/>
                </a:bodyPr>
                <a:lstStyle/>
                <a:p>
                  <a14:m>
                    <m:oMath xmlns:m="http://schemas.openxmlformats.org/officeDocument/2006/math">
                      <m:r>
                        <a:rPr lang="en-US" b="0" i="1" smtClean="0">
                          <a:latin typeface="Cambria Math"/>
                        </a:rPr>
                        <m:t>𝑑</m:t>
                      </m:r>
                    </m:oMath>
                  </a14:m>
                  <a:r>
                    <a:rPr lang="en-US" dirty="0" smtClean="0"/>
                    <a:t>z</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rot="44786">
                  <a:off x="3519694" y="536170"/>
                  <a:ext cx="427618" cy="369332"/>
                </a:xfrm>
                <a:prstGeom prst="rect">
                  <a:avLst/>
                </a:prstGeom>
                <a:blipFill rotWithShape="1">
                  <a:blip r:embed="rId6"/>
                  <a:stretch>
                    <a:fillRect t="-6452" r="-11111" b="-258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912737" y="753985"/>
                  <a:ext cx="52860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3912737" y="753985"/>
                  <a:ext cx="528605" cy="369332"/>
                </a:xfrm>
                <a:prstGeom prst="rect">
                  <a:avLst/>
                </a:prstGeom>
                <a:blipFill rotWithShape="0">
                  <a:blip r:embed="rId7"/>
                  <a:stretch>
                    <a:fillRect/>
                  </a:stretch>
                </a:blipFill>
              </p:spPr>
              <p:txBody>
                <a:bodyPr/>
                <a:lstStyle/>
                <a:p>
                  <a:r>
                    <a:rPr lang="he-IL">
                      <a:noFill/>
                    </a:rPr>
                    <a:t> </a:t>
                  </a:r>
                </a:p>
              </p:txBody>
            </p:sp>
          </mc:Fallback>
        </mc:AlternateContent>
        <p:cxnSp>
          <p:nvCxnSpPr>
            <p:cNvPr id="15" name="Straight Arrow Connector 14"/>
            <p:cNvCxnSpPr/>
            <p:nvPr/>
          </p:nvCxnSpPr>
          <p:spPr bwMode="auto">
            <a:xfrm>
              <a:off x="3352800" y="952500"/>
              <a:ext cx="685800" cy="1586"/>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6" name="TextBox 15"/>
          <p:cNvSpPr txBox="1"/>
          <p:nvPr/>
        </p:nvSpPr>
        <p:spPr>
          <a:xfrm>
            <a:off x="7924800" y="152400"/>
            <a:ext cx="1066800" cy="369332"/>
          </a:xfrm>
          <a:prstGeom prst="rect">
            <a:avLst/>
          </a:prstGeom>
          <a:noFill/>
        </p:spPr>
        <p:txBody>
          <a:bodyPr wrap="square" rtlCol="0">
            <a:spAutoFit/>
          </a:bodyPr>
          <a:lstStyle/>
          <a:p>
            <a:pPr algn="r" rtl="1"/>
            <a:r>
              <a:rPr lang="he-IL" dirty="0" smtClean="0"/>
              <a:t>חוק אוהם</a:t>
            </a:r>
            <a:endParaRPr lang="en-US" dirty="0"/>
          </a:p>
        </p:txBody>
      </p:sp>
      <mc:AlternateContent xmlns:mc="http://schemas.openxmlformats.org/markup-compatibility/2006" xmlns:a14="http://schemas.microsoft.com/office/drawing/2010/main">
        <mc:Choice Requires="a14">
          <p:sp>
            <p:nvSpPr>
              <p:cNvPr id="17" name="TextBox 16"/>
              <p:cNvSpPr txBox="1"/>
              <p:nvPr/>
            </p:nvSpPr>
            <p:spPr>
              <a:xfrm>
                <a:off x="365559" y="2438400"/>
                <a:ext cx="7447360" cy="624273"/>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rPr>
                      <m:t>𝐼</m:t>
                    </m:r>
                    <m:r>
                      <a:rPr lang="he-IL" sz="2400" b="0" i="1" smtClean="0">
                        <a:latin typeface="Cambria Math"/>
                      </a:rPr>
                      <m:t>=</m:t>
                    </m:r>
                    <m:f>
                      <m:fPr>
                        <m:ctrlPr>
                          <a:rPr lang="he-IL" sz="2400" b="0" i="1" smtClean="0">
                            <a:latin typeface="Cambria Math"/>
                          </a:rPr>
                        </m:ctrlPr>
                      </m:fPr>
                      <m:num>
                        <m:r>
                          <a:rPr lang="en-US" sz="2400" b="0" i="1" smtClean="0">
                            <a:latin typeface="Cambria Math"/>
                          </a:rPr>
                          <m:t>𝑑𝑄</m:t>
                        </m:r>
                      </m:num>
                      <m:den>
                        <m:r>
                          <a:rPr lang="en-US" sz="2400" b="0" i="1" smtClean="0">
                            <a:latin typeface="Cambria Math"/>
                          </a:rPr>
                          <m:t>𝑑𝑡</m:t>
                        </m:r>
                      </m:den>
                    </m:f>
                    <m:r>
                      <a:rPr lang="en-US" sz="2400" b="0" i="0" smtClean="0">
                        <a:latin typeface="Cambria Math"/>
                      </a:rPr>
                      <m:t>=</m:t>
                    </m:r>
                    <m:f>
                      <m:fPr>
                        <m:ctrlPr>
                          <a:rPr lang="en-US" sz="2400" i="1" dirty="0" smtClean="0">
                            <a:latin typeface="Cambria Math"/>
                          </a:rPr>
                        </m:ctrlPr>
                      </m:fPr>
                      <m:num>
                        <m:r>
                          <a:rPr lang="en-US" sz="2400" b="0" i="1" dirty="0" smtClean="0">
                            <a:latin typeface="Cambria Math"/>
                          </a:rPr>
                          <m:t>𝑑</m:t>
                        </m:r>
                      </m:num>
                      <m:den>
                        <m:r>
                          <a:rPr lang="en-US" sz="2400" b="0" i="1" dirty="0" smtClean="0">
                            <a:latin typeface="Cambria Math"/>
                          </a:rPr>
                          <m:t>𝑑𝑡</m:t>
                        </m:r>
                      </m:den>
                    </m:f>
                  </m:oMath>
                </a14:m>
                <a:r>
                  <a:rPr lang="en-US" sz="2400" dirty="0" smtClean="0"/>
                  <a:t>(</a:t>
                </a:r>
                <a14:m>
                  <m:oMath xmlns:m="http://schemas.openxmlformats.org/officeDocument/2006/math">
                    <m:r>
                      <a:rPr lang="en-US" sz="2400" i="1" dirty="0" smtClean="0">
                        <a:latin typeface="Cambria Math"/>
                        <a:ea typeface="Cambria Math"/>
                      </a:rPr>
                      <m:t>𝜌</m:t>
                    </m:r>
                    <m:r>
                      <a:rPr lang="en-US" sz="2400" b="0" i="1" dirty="0" smtClean="0">
                        <a:latin typeface="Cambria Math"/>
                        <a:ea typeface="Cambria Math"/>
                      </a:rPr>
                      <m:t>𝑑𝑉</m:t>
                    </m:r>
                    <m:r>
                      <a:rPr lang="en-US" sz="2400" b="0" i="1" dirty="0" smtClean="0">
                        <a:latin typeface="Cambria Math"/>
                        <a:ea typeface="Cambria Math"/>
                      </a:rPr>
                      <m:t>)=</m:t>
                    </m:r>
                    <m:f>
                      <m:fPr>
                        <m:ctrlPr>
                          <a:rPr lang="en-US" sz="2400" b="0" i="1" dirty="0" smtClean="0">
                            <a:latin typeface="Cambria Math"/>
                            <a:ea typeface="Cambria Math"/>
                          </a:rPr>
                        </m:ctrlPr>
                      </m:fPr>
                      <m:num>
                        <m:r>
                          <a:rPr lang="en-US" sz="2400" b="0" i="1" dirty="0" smtClean="0">
                            <a:latin typeface="Cambria Math"/>
                            <a:ea typeface="Cambria Math"/>
                          </a:rPr>
                          <m:t>𝑑</m:t>
                        </m:r>
                      </m:num>
                      <m:den>
                        <m:r>
                          <a:rPr lang="en-US" sz="2400" b="0" i="1" dirty="0" smtClean="0">
                            <a:latin typeface="Cambria Math"/>
                            <a:ea typeface="Cambria Math"/>
                          </a:rPr>
                          <m:t>𝑑𝑡</m:t>
                        </m:r>
                      </m:den>
                    </m:f>
                    <m:d>
                      <m:dPr>
                        <m:ctrlPr>
                          <a:rPr lang="en-US" sz="2400" b="0" i="1" dirty="0" smtClean="0">
                            <a:latin typeface="Cambria Math"/>
                            <a:ea typeface="Cambria Math"/>
                          </a:rPr>
                        </m:ctrlPr>
                      </m:dPr>
                      <m:e>
                        <m:r>
                          <a:rPr lang="en-US" sz="2400" i="1" dirty="0">
                            <a:latin typeface="Cambria Math"/>
                            <a:ea typeface="Cambria Math"/>
                          </a:rPr>
                          <m:t>𝑒𝑛𝑑𝑥</m:t>
                        </m:r>
                        <m:r>
                          <a:rPr lang="en-US" sz="2400" b="0" i="1" dirty="0" smtClean="0">
                            <a:latin typeface="Cambria Math" panose="02040503050406030204" pitchFamily="18" charset="0"/>
                            <a:ea typeface="Cambria Math"/>
                          </a:rPr>
                          <m:t>𝑆</m:t>
                        </m:r>
                      </m:e>
                    </m:d>
                    <m:r>
                      <a:rPr lang="en-US" sz="2400" b="0" i="0" dirty="0" smtClean="0">
                        <a:latin typeface="Cambria Math"/>
                        <a:ea typeface="Cambria Math"/>
                      </a:rPr>
                      <m:t>=</m:t>
                    </m:r>
                    <m:r>
                      <a:rPr lang="en-US" sz="2400" b="0" i="1" dirty="0" smtClean="0">
                        <a:latin typeface="Cambria Math"/>
                        <a:ea typeface="Cambria Math"/>
                      </a:rPr>
                      <m:t>𝑒𝑛</m:t>
                    </m:r>
                    <m:sSub>
                      <m:sSubPr>
                        <m:ctrlPr>
                          <a:rPr lang="en-US" sz="2400" b="0" i="1" dirty="0" smtClean="0">
                            <a:latin typeface="Cambria Math"/>
                            <a:ea typeface="Cambria Math"/>
                          </a:rPr>
                        </m:ctrlPr>
                      </m:sSubPr>
                      <m:e>
                        <m:r>
                          <a:rPr lang="en-US" sz="2400" b="0" i="1" dirty="0" smtClean="0">
                            <a:latin typeface="Cambria Math"/>
                            <a:ea typeface="Cambria Math"/>
                          </a:rPr>
                          <m:t>𝑉</m:t>
                        </m:r>
                      </m:e>
                      <m:sub>
                        <m:r>
                          <a:rPr lang="en-US" sz="2400" b="0" i="1" dirty="0" smtClean="0">
                            <a:latin typeface="Cambria Math" panose="02040503050406030204" pitchFamily="18" charset="0"/>
                            <a:ea typeface="Cambria Math"/>
                          </a:rPr>
                          <m:t>𝑥</m:t>
                        </m:r>
                      </m:sub>
                    </m:sSub>
                    <m:r>
                      <a:rPr lang="en-US" sz="2400" b="0" i="1" dirty="0" smtClean="0">
                        <a:latin typeface="Cambria Math" panose="02040503050406030204" pitchFamily="18" charset="0"/>
                        <a:ea typeface="Cambria Math"/>
                      </a:rPr>
                      <m:t>𝑆</m:t>
                    </m:r>
                    <m:r>
                      <a:rPr lang="en-US" sz="2400" b="0" i="0" dirty="0" smtClean="0">
                        <a:latin typeface="Cambria Math"/>
                        <a:ea typeface="Cambria Math"/>
                      </a:rPr>
                      <m:t>=</m:t>
                    </m:r>
                    <m:r>
                      <a:rPr lang="en-US" sz="2400" i="1" dirty="0" smtClean="0">
                        <a:latin typeface="Cambria Math"/>
                        <a:ea typeface="Cambria Math"/>
                      </a:rPr>
                      <m:t>𝑒𝑛</m:t>
                    </m:r>
                    <m:r>
                      <a:rPr lang="en-US" sz="2400" b="0" i="1" dirty="0" smtClean="0">
                        <a:latin typeface="Cambria Math" panose="02040503050406030204" pitchFamily="18" charset="0"/>
                        <a:ea typeface="Cambria Math"/>
                      </a:rPr>
                      <m:t>𝑉𝑆</m:t>
                    </m:r>
                    <m:r>
                      <a:rPr lang="en-US" sz="2400" b="0" i="1" dirty="0" smtClean="0">
                        <a:latin typeface="Cambria Math" panose="02040503050406030204" pitchFamily="18" charset="0"/>
                        <a:ea typeface="Cambria Math"/>
                      </a:rPr>
                      <m:t>=</m:t>
                    </m:r>
                    <m:r>
                      <a:rPr lang="en-US" sz="2400" b="0" i="1" dirty="0" smtClean="0">
                        <a:latin typeface="Cambria Math" panose="02040503050406030204" pitchFamily="18" charset="0"/>
                        <a:ea typeface="Cambria Math"/>
                      </a:rPr>
                      <m:t>𝐽𝑆</m:t>
                    </m:r>
                  </m:oMath>
                </a14:m>
                <a:endParaRPr lang="en-US" sz="2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365559" y="2438400"/>
                <a:ext cx="7447360" cy="624273"/>
              </a:xfrm>
              <a:prstGeom prst="rect">
                <a:avLst/>
              </a:prstGeom>
              <a:blipFill rotWithShape="0">
                <a:blip r:embed="rId8"/>
                <a:stretch>
                  <a:fillRect b="-6863"/>
                </a:stretch>
              </a:blipFill>
            </p:spPr>
            <p:txBody>
              <a:bodyPr/>
              <a:lstStyle/>
              <a:p>
                <a:r>
                  <a:rPr lang="he-IL">
                    <a:noFill/>
                  </a:rPr>
                  <a:t> </a:t>
                </a:r>
              </a:p>
            </p:txBody>
          </p:sp>
        </mc:Fallback>
      </mc:AlternateContent>
      <p:grpSp>
        <p:nvGrpSpPr>
          <p:cNvPr id="22" name="Group 21"/>
          <p:cNvGrpSpPr/>
          <p:nvPr/>
        </p:nvGrpSpPr>
        <p:grpSpPr>
          <a:xfrm>
            <a:off x="1419422" y="1676400"/>
            <a:ext cx="1034066" cy="602880"/>
            <a:chOff x="1419422" y="1676400"/>
            <a:chExt cx="1034066" cy="602880"/>
          </a:xfrm>
        </p:grpSpPr>
        <mc:AlternateContent xmlns:mc="http://schemas.openxmlformats.org/markup-compatibility/2006" xmlns:a14="http://schemas.microsoft.com/office/drawing/2010/main">
          <mc:Choice Requires="a14">
            <p:sp>
              <p:nvSpPr>
                <p:cNvPr id="12" name="TextBox 11"/>
                <p:cNvSpPr txBox="1"/>
                <p:nvPr/>
              </p:nvSpPr>
              <p:spPr>
                <a:xfrm rot="44786">
                  <a:off x="1419422" y="1909948"/>
                  <a:ext cx="1034066" cy="369332"/>
                </a:xfrm>
                <a:prstGeom prst="rect">
                  <a:avLst/>
                </a:prstGeom>
                <a:noFill/>
              </p:spPr>
              <p:txBody>
                <a:bodyPr wrap="none" rtlCol="0">
                  <a:spAutoFit/>
                </a:bodyPr>
                <a:lstStyle/>
                <a:p>
                  <a14:m>
                    <m:oMath xmlns:m="http://schemas.openxmlformats.org/officeDocument/2006/math">
                      <m:r>
                        <a:rPr lang="en-US" i="1">
                          <a:latin typeface="Cambria Math"/>
                        </a:rPr>
                        <m:t>𝑑</m:t>
                      </m:r>
                    </m:oMath>
                  </a14:m>
                  <a:r>
                    <a:rPr lang="en-US" i="1" dirty="0">
                      <a:latin typeface="Cambria Math"/>
                    </a:rPr>
                    <a:t>x</a:t>
                  </a:r>
                  <a:r>
                    <a:rPr lang="en-US" dirty="0">
                      <a:latin typeface="Cambria Math"/>
                    </a:rPr>
                    <a:t>=</a:t>
                  </a:r>
                  <a14:m>
                    <m:oMath xmlns:m="http://schemas.openxmlformats.org/officeDocument/2006/math">
                      <m:sSub>
                        <m:sSubPr>
                          <m:ctrlPr>
                            <a:rPr lang="en-US" i="1" dirty="0">
                              <a:latin typeface="Cambria Math"/>
                              <a:ea typeface="Cambria Math"/>
                            </a:rPr>
                          </m:ctrlPr>
                        </m:sSubPr>
                        <m:e>
                          <m:r>
                            <a:rPr lang="en-US" i="1" dirty="0">
                              <a:latin typeface="Cambria Math"/>
                              <a:ea typeface="Cambria Math"/>
                            </a:rPr>
                            <m:t>𝑉</m:t>
                          </m:r>
                        </m:e>
                        <m:sub>
                          <m:r>
                            <a:rPr lang="en-US" i="1" dirty="0">
                              <a:latin typeface="Cambria Math"/>
                              <a:ea typeface="Cambria Math"/>
                            </a:rPr>
                            <m:t>𝑥</m:t>
                          </m:r>
                        </m:sub>
                      </m:sSub>
                    </m:oMath>
                  </a14:m>
                  <a:r>
                    <a:rPr lang="en-US" i="1" dirty="0">
                      <a:latin typeface="Cambria Math"/>
                      <a:ea typeface="Cambria Math"/>
                    </a:rPr>
                    <a:t>dt</a:t>
                  </a:r>
                </a:p>
              </p:txBody>
            </p:sp>
          </mc:Choice>
          <mc:Fallback xmlns="">
            <p:sp>
              <p:nvSpPr>
                <p:cNvPr id="12" name="TextBox 11"/>
                <p:cNvSpPr txBox="1">
                  <a:spLocks noRot="1" noChangeAspect="1" noMove="1" noResize="1" noEditPoints="1" noAdjustHandles="1" noChangeArrowheads="1" noChangeShapeType="1" noTextEdit="1"/>
                </p:cNvSpPr>
                <p:nvPr/>
              </p:nvSpPr>
              <p:spPr>
                <a:xfrm rot="44786">
                  <a:off x="1419422" y="1909948"/>
                  <a:ext cx="1034066" cy="369332"/>
                </a:xfrm>
                <a:prstGeom prst="rect">
                  <a:avLst/>
                </a:prstGeom>
                <a:blipFill rotWithShape="1">
                  <a:blip r:embed="rId9"/>
                  <a:stretch>
                    <a:fillRect t="-9524" r="-2924" b="-22222"/>
                  </a:stretch>
                </a:blipFill>
              </p:spPr>
              <p:txBody>
                <a:bodyPr/>
                <a:lstStyle/>
                <a:p>
                  <a:r>
                    <a:rPr lang="en-US">
                      <a:noFill/>
                    </a:rPr>
                    <a:t> </a:t>
                  </a:r>
                </a:p>
              </p:txBody>
            </p:sp>
          </mc:Fallback>
        </mc:AlternateContent>
        <p:sp>
          <p:nvSpPr>
            <p:cNvPr id="19" name="Left Brace 18"/>
            <p:cNvSpPr/>
            <p:nvPr/>
          </p:nvSpPr>
          <p:spPr bwMode="auto">
            <a:xfrm rot="16200000">
              <a:off x="1790700" y="1790700"/>
              <a:ext cx="304799" cy="76200"/>
            </a:xfrm>
            <a:prstGeom prst="lef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grpSp>
      <mc:AlternateContent xmlns:mc="http://schemas.openxmlformats.org/markup-compatibility/2006" xmlns:a14="http://schemas.microsoft.com/office/drawing/2010/main">
        <mc:Choice Requires="a14">
          <p:sp>
            <p:nvSpPr>
              <p:cNvPr id="23" name="TextBox 22"/>
              <p:cNvSpPr txBox="1"/>
              <p:nvPr/>
            </p:nvSpPr>
            <p:spPr>
              <a:xfrm>
                <a:off x="4230890" y="1295400"/>
                <a:ext cx="4760710" cy="923330"/>
              </a:xfrm>
              <a:prstGeom prst="rect">
                <a:avLst/>
              </a:prstGeom>
              <a:noFill/>
            </p:spPr>
            <p:txBody>
              <a:bodyPr wrap="square" rtlCol="0">
                <a:spAutoFit/>
              </a:bodyPr>
              <a:lstStyle/>
              <a:p>
                <a:pPr algn="r" rtl="1"/>
                <a:r>
                  <a:rPr lang="he-IL" dirty="0" smtClean="0"/>
                  <a:t>בהינתן כי מספר האלקטרונים ליחידת נפח  הוא </a:t>
                </a:r>
                <a14:m>
                  <m:oMath xmlns:m="http://schemas.openxmlformats.org/officeDocument/2006/math">
                    <m:r>
                      <a:rPr lang="en-US" i="1" dirty="0">
                        <a:latin typeface="Cambria Math"/>
                        <a:ea typeface="Cambria Math"/>
                      </a:rPr>
                      <m:t>𝑛</m:t>
                    </m:r>
                  </m:oMath>
                </a14:m>
                <a:r>
                  <a:rPr lang="he-IL" dirty="0" smtClean="0"/>
                  <a:t>, ולפיכך צפיפותם </a:t>
                </a:r>
                <a14:m>
                  <m:oMath xmlns:m="http://schemas.openxmlformats.org/officeDocument/2006/math">
                    <m:r>
                      <a:rPr lang="en-US" i="1" dirty="0">
                        <a:latin typeface="Cambria Math"/>
                        <a:ea typeface="Cambria Math"/>
                      </a:rPr>
                      <m:t>𝑒𝑛</m:t>
                    </m:r>
                    <m:r>
                      <a:rPr lang="en-US" i="1" dirty="0">
                        <a:latin typeface="Cambria Math"/>
                        <a:ea typeface="Cambria Math"/>
                      </a:rPr>
                      <m:t>=</m:t>
                    </m:r>
                    <m:r>
                      <a:rPr lang="en-US" i="1" dirty="0">
                        <a:latin typeface="Cambria Math"/>
                        <a:ea typeface="Cambria Math"/>
                      </a:rPr>
                      <m:t>𝜌</m:t>
                    </m:r>
                  </m:oMath>
                </a14:m>
                <a:r>
                  <a:rPr lang="he-IL" dirty="0" smtClean="0"/>
                  <a:t> , הזרם מבעד לחתך המוליך </a:t>
                </a:r>
                <a14:m>
                  <m:oMath xmlns:m="http://schemas.openxmlformats.org/officeDocument/2006/math">
                    <m:r>
                      <a:rPr lang="en-US" b="0" i="1" smtClean="0">
                        <a:latin typeface="Cambria Math" panose="02040503050406030204" pitchFamily="18" charset="0"/>
                      </a:rPr>
                      <m:t>𝑆</m:t>
                    </m:r>
                  </m:oMath>
                </a14:m>
                <a:r>
                  <a:rPr lang="he-IL" dirty="0" smtClean="0"/>
                  <a:t> הינו:</a:t>
                </a:r>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4230890" y="1295400"/>
                <a:ext cx="4760710" cy="923330"/>
              </a:xfrm>
              <a:prstGeom prst="rect">
                <a:avLst/>
              </a:prstGeom>
              <a:blipFill rotWithShape="0">
                <a:blip r:embed="rId10"/>
                <a:stretch>
                  <a:fillRect t="-3974" r="-1152" b="-9934"/>
                </a:stretch>
              </a:blipFill>
            </p:spPr>
            <p:txBody>
              <a:bodyPr/>
              <a:lstStyle/>
              <a:p>
                <a:r>
                  <a:rPr lang="he-IL">
                    <a:noFill/>
                  </a:rPr>
                  <a:t> </a:t>
                </a:r>
              </a:p>
            </p:txBody>
          </p:sp>
        </mc:Fallback>
      </mc:AlternateContent>
      <p:grpSp>
        <p:nvGrpSpPr>
          <p:cNvPr id="30" name="Group 29"/>
          <p:cNvGrpSpPr/>
          <p:nvPr/>
        </p:nvGrpSpPr>
        <p:grpSpPr>
          <a:xfrm>
            <a:off x="152400" y="1806869"/>
            <a:ext cx="1329451" cy="402931"/>
            <a:chOff x="152400" y="1627333"/>
            <a:chExt cx="1329451" cy="402931"/>
          </a:xfrm>
        </p:grpSpPr>
        <p:cxnSp>
          <p:nvCxnSpPr>
            <p:cNvPr id="28" name="Straight Arrow Connector 27"/>
            <p:cNvCxnSpPr/>
            <p:nvPr/>
          </p:nvCxnSpPr>
          <p:spPr bwMode="auto">
            <a:xfrm>
              <a:off x="152400" y="1799152"/>
              <a:ext cx="853641" cy="0"/>
            </a:xfrm>
            <a:prstGeom prst="straightConnector1">
              <a:avLst/>
            </a:prstGeom>
            <a:ln w="28575">
              <a:solidFill>
                <a:schemeClr val="tx1"/>
              </a:solidFill>
              <a:headEnd type="none" w="med" len="med"/>
              <a:tailEnd type="arrow"/>
            </a:ln>
            <a:ex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rot="44786">
                  <a:off x="1008645" y="1627333"/>
                  <a:ext cx="473206"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a:rPr>
                            </m:ctrlPr>
                          </m:accPr>
                          <m:e>
                            <m:r>
                              <a:rPr lang="en-US" i="1" smtClean="0">
                                <a:latin typeface="Cambria Math"/>
                              </a:rPr>
                              <m:t>𝐸</m:t>
                            </m:r>
                            <m:r>
                              <m:rPr>
                                <m:nor/>
                              </m:rPr>
                              <a:rPr lang="en-US" dirty="0"/>
                              <m:t> </m:t>
                            </m:r>
                          </m:e>
                        </m:acc>
                      </m:oMath>
                    </m:oMathPara>
                  </a14:m>
                  <a:endParaRPr lang="en-US" dirty="0"/>
                </a:p>
              </p:txBody>
            </p:sp>
          </mc:Choice>
          <mc:Fallback xmlns="">
            <p:sp>
              <p:nvSpPr>
                <p:cNvPr id="29" name="TextBox 28"/>
                <p:cNvSpPr txBox="1">
                  <a:spLocks noRot="1" noChangeAspect="1" noMove="1" noResize="1" noEditPoints="1" noAdjustHandles="1" noChangeArrowheads="1" noChangeShapeType="1" noTextEdit="1"/>
                </p:cNvSpPr>
                <p:nvPr/>
              </p:nvSpPr>
              <p:spPr>
                <a:xfrm rot="44786">
                  <a:off x="1008645" y="1627333"/>
                  <a:ext cx="473206" cy="402931"/>
                </a:xfrm>
                <a:prstGeom prst="rect">
                  <a:avLst/>
                </a:prstGeom>
                <a:blipFill rotWithShape="1">
                  <a:blip r:embed="rId12"/>
                  <a:stretch>
                    <a:fillRect/>
                  </a:stretch>
                </a:blipFill>
              </p:spPr>
              <p:txBody>
                <a:bodyPr/>
                <a:lstStyle/>
                <a:p>
                  <a:r>
                    <a:rPr lang="en-US">
                      <a:noFill/>
                    </a:rPr>
                    <a:t> </a:t>
                  </a:r>
                </a:p>
              </p:txBody>
            </p:sp>
          </mc:Fallback>
        </mc:AlternateContent>
      </p:grpSp>
      <p:graphicFrame>
        <p:nvGraphicFramePr>
          <p:cNvPr id="7" name="Object 6"/>
          <p:cNvGraphicFramePr>
            <a:graphicFrameLocks noChangeAspect="1"/>
          </p:cNvGraphicFramePr>
          <p:nvPr>
            <p:extLst>
              <p:ext uri="{D42A27DB-BD31-4B8C-83A1-F6EECF244321}">
                <p14:modId xmlns:p14="http://schemas.microsoft.com/office/powerpoint/2010/main" val="1336046396"/>
              </p:ext>
            </p:extLst>
          </p:nvPr>
        </p:nvGraphicFramePr>
        <p:xfrm>
          <a:off x="4199649" y="4034856"/>
          <a:ext cx="774700" cy="685800"/>
        </p:xfrm>
        <a:graphic>
          <a:graphicData uri="http://schemas.openxmlformats.org/presentationml/2006/ole">
            <mc:AlternateContent xmlns:mc="http://schemas.openxmlformats.org/markup-compatibility/2006">
              <mc:Choice xmlns:v="urn:schemas-microsoft-com:vml" Requires="v">
                <p:oleObj spid="_x0000_s46584" name="Equation" r:id="rId13" imgW="444240" imgH="393480" progId="Equation.DSMT4">
                  <p:embed/>
                </p:oleObj>
              </mc:Choice>
              <mc:Fallback>
                <p:oleObj name="Equation" r:id="rId13" imgW="444240" imgH="393480" progId="Equation.DSMT4">
                  <p:embed/>
                  <p:pic>
                    <p:nvPicPr>
                      <p:cNvPr id="0" name=""/>
                      <p:cNvPicPr/>
                      <p:nvPr/>
                    </p:nvPicPr>
                    <p:blipFill>
                      <a:blip r:embed="rId14"/>
                      <a:stretch>
                        <a:fillRect/>
                      </a:stretch>
                    </p:blipFill>
                    <p:spPr>
                      <a:xfrm>
                        <a:off x="4199649" y="4034856"/>
                        <a:ext cx="774700" cy="685800"/>
                      </a:xfrm>
                      <a:prstGeom prst="rect">
                        <a:avLst/>
                      </a:prstGeom>
                      <a:solidFill>
                        <a:schemeClr val="tx1"/>
                      </a:solidFill>
                    </p:spPr>
                  </p:pic>
                </p:oleObj>
              </mc:Fallback>
            </mc:AlternateContent>
          </a:graphicData>
        </a:graphic>
      </p:graphicFrame>
      <p:sp>
        <p:nvSpPr>
          <p:cNvPr id="8" name="TextBox 7"/>
          <p:cNvSpPr txBox="1"/>
          <p:nvPr/>
        </p:nvSpPr>
        <p:spPr>
          <a:xfrm>
            <a:off x="352498" y="5096605"/>
            <a:ext cx="8526965" cy="646331"/>
          </a:xfrm>
          <a:prstGeom prst="rect">
            <a:avLst/>
          </a:prstGeom>
          <a:noFill/>
        </p:spPr>
        <p:txBody>
          <a:bodyPr wrap="square" rtlCol="0">
            <a:spAutoFit/>
          </a:bodyPr>
          <a:lstStyle/>
          <a:p>
            <a:pPr algn="r" rtl="1"/>
            <a:r>
              <a:rPr lang="el-GR" dirty="0" smtClean="0"/>
              <a:t>σ</a:t>
            </a:r>
            <a:r>
              <a:rPr lang="he-IL" dirty="0" smtClean="0"/>
              <a:t> היא מדד להיענותו של חומר לשדה חמשמלי להוליך נושאי מטען.  בפועל אנו שואלים כמה צפיפות זרם נקבל ליחידת שדה הפועל על אותו החומר?  התשובה לכך היא </a:t>
            </a:r>
            <a:r>
              <a:rPr lang="el-GR" dirty="0" smtClean="0"/>
              <a:t>σ</a:t>
            </a:r>
            <a:r>
              <a:rPr lang="he-IL" dirty="0" smtClean="0"/>
              <a:t>.</a:t>
            </a:r>
            <a:endParaRPr lang="en-US" dirty="0"/>
          </a:p>
        </p:txBody>
      </p:sp>
      <p:grpSp>
        <p:nvGrpSpPr>
          <p:cNvPr id="27" name="Group 26"/>
          <p:cNvGrpSpPr/>
          <p:nvPr/>
        </p:nvGrpSpPr>
        <p:grpSpPr>
          <a:xfrm>
            <a:off x="5943261" y="301625"/>
            <a:ext cx="644984" cy="2781733"/>
            <a:chOff x="7051216" y="381000"/>
            <a:chExt cx="644984" cy="2781733"/>
          </a:xfrm>
        </p:grpSpPr>
        <p:sp>
          <p:nvSpPr>
            <p:cNvPr id="9" name="Oval 8"/>
            <p:cNvSpPr/>
            <p:nvPr/>
          </p:nvSpPr>
          <p:spPr bwMode="auto">
            <a:xfrm>
              <a:off x="7086600" y="2529360"/>
              <a:ext cx="609600" cy="633373"/>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cxnSp>
          <p:nvCxnSpPr>
            <p:cNvPr id="14" name="Straight Arrow Connector 13"/>
            <p:cNvCxnSpPr/>
            <p:nvPr/>
          </p:nvCxnSpPr>
          <p:spPr bwMode="auto">
            <a:xfrm flipV="1">
              <a:off x="7365917" y="936701"/>
              <a:ext cx="0" cy="153474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26" name="TextBox 25"/>
                <p:cNvSpPr txBox="1"/>
                <p:nvPr/>
              </p:nvSpPr>
              <p:spPr>
                <a:xfrm>
                  <a:off x="7051216" y="381000"/>
                  <a:ext cx="644984" cy="5720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latin typeface="Cambria Math"/>
                              </a:rPr>
                            </m:ctrlPr>
                          </m:dPr>
                          <m:e>
                            <m:f>
                              <m:fPr>
                                <m:ctrlPr>
                                  <a:rPr lang="en-US" sz="1200" i="1" smtClean="0">
                                    <a:latin typeface="Cambria Math"/>
                                  </a:rPr>
                                </m:ctrlPr>
                              </m:fPr>
                              <m:num>
                                <m:r>
                                  <a:rPr lang="he-IL" sz="1200" b="0" i="1" smtClean="0">
                                    <a:latin typeface="Cambria Math"/>
                                  </a:rPr>
                                  <m:t>זרם</m:t>
                                </m:r>
                              </m:num>
                              <m:den>
                                <m:r>
                                  <a:rPr lang="he-IL" sz="1200" b="0" i="1" smtClean="0">
                                    <a:latin typeface="Cambria Math"/>
                                  </a:rPr>
                                  <m:t>שטח</m:t>
                                </m:r>
                              </m:den>
                            </m:f>
                          </m:e>
                        </m:d>
                      </m:oMath>
                    </m:oMathPara>
                  </a14:m>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7051216" y="381000"/>
                  <a:ext cx="644984" cy="572016"/>
                </a:xfrm>
                <a:prstGeom prst="rect">
                  <a:avLst/>
                </a:prstGeom>
                <a:blipFill rotWithShape="1">
                  <a:blip r:embed="rId22"/>
                  <a:stretch>
                    <a:fillRect b="-3226"/>
                  </a:stretch>
                </a:blipFill>
              </p:spPr>
              <p:txBody>
                <a:bodyPr/>
                <a:lstStyle/>
                <a:p>
                  <a:r>
                    <a:rPr lang="en-US">
                      <a:noFill/>
                    </a:rPr>
                    <a:t> </a:t>
                  </a:r>
                </a:p>
              </p:txBody>
            </p:sp>
          </mc:Fallback>
        </mc:AlternateContent>
      </p:grpSp>
      <p:sp>
        <p:nvSpPr>
          <p:cNvPr id="10" name="TextBox 9"/>
          <p:cNvSpPr txBox="1"/>
          <p:nvPr/>
        </p:nvSpPr>
        <p:spPr>
          <a:xfrm>
            <a:off x="352498" y="3262481"/>
            <a:ext cx="8353015" cy="646331"/>
          </a:xfrm>
          <a:prstGeom prst="rect">
            <a:avLst/>
          </a:prstGeom>
          <a:noFill/>
        </p:spPr>
        <p:txBody>
          <a:bodyPr wrap="square" rtlCol="1">
            <a:spAutoFit/>
          </a:bodyPr>
          <a:lstStyle/>
          <a:p>
            <a:pPr algn="r" rtl="1"/>
            <a:r>
              <a:rPr lang="he-IL" dirty="0" smtClean="0"/>
              <a:t>תכונת המוליך ניגזרת ממידת תגובתו לשדה חשמלי, דהיינו איזה ערך </a:t>
            </a:r>
            <a:r>
              <a:rPr lang="en-US" dirty="0" smtClean="0"/>
              <a:t>J</a:t>
            </a:r>
            <a:r>
              <a:rPr lang="he-IL" dirty="0" smtClean="0"/>
              <a:t> ניתן להפיק באמצעות יחידת שדה חשמלי? </a:t>
            </a:r>
            <a:endParaRPr lang="he-IL" dirty="0"/>
          </a:p>
        </p:txBody>
      </p:sp>
    </p:spTree>
    <p:extLst>
      <p:ext uri="{BB962C8B-B14F-4D97-AF65-F5344CB8AC3E}">
        <p14:creationId xmlns:p14="http://schemas.microsoft.com/office/powerpoint/2010/main" val="446374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0-#ppt_w/2"/>
                                          </p:val>
                                        </p:tav>
                                        <p:tav tm="100000">
                                          <p:val>
                                            <p:strVal val="#ppt_x"/>
                                          </p:val>
                                        </p:tav>
                                      </p:tavLst>
                                    </p:anim>
                                    <p:anim calcmode="lin" valueType="num">
                                      <p:cBhvr additive="base">
                                        <p:cTn id="18"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0-#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ppt_x"/>
                                          </p:val>
                                        </p:tav>
                                        <p:tav tm="100000">
                                          <p:val>
                                            <p:strVal val="#ppt_x"/>
                                          </p:val>
                                        </p:tav>
                                      </p:tavLst>
                                    </p:anim>
                                    <p:anim calcmode="lin" valueType="num">
                                      <p:cBhvr additive="base">
                                        <p:cTn id="4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P spid="23" grpId="0"/>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sz="quarter"/>
              </p:nvPr>
            </p:nvSpPr>
            <p:spPr>
              <a:xfrm>
                <a:off x="1002179" y="2046392"/>
                <a:ext cx="7081116" cy="1828800"/>
              </a:xfrm>
            </p:spPr>
            <p:txBody>
              <a:bodyPr/>
              <a:lstStyle/>
              <a:p>
                <a:pPr algn="l"/>
                <a14:m>
                  <m:oMath xmlns:m="http://schemas.openxmlformats.org/officeDocument/2006/math">
                    <m:r>
                      <m:rPr>
                        <m:nor/>
                      </m:rPr>
                      <a:rPr lang="en-US" sz="5400" dirty="0">
                        <a:latin typeface="Cambria Math" panose="02040503050406030204" pitchFamily="18" charset="0"/>
                        <a:ea typeface="Cambria Math" panose="02040503050406030204" pitchFamily="18" charset="0"/>
                      </a:rPr>
                      <m:t>R</m:t>
                    </m:r>
                    <m:r>
                      <a:rPr lang="en-US" sz="6000" b="0" i="1" dirty="0" smtClean="0">
                        <a:latin typeface="Cambria Math" panose="02040503050406030204" pitchFamily="18" charset="0"/>
                        <a:ea typeface="Cambria Math" panose="02040503050406030204" pitchFamily="18" charset="0"/>
                      </a:rPr>
                      <m:t>=</m:t>
                    </m:r>
                    <m:r>
                      <a:rPr lang="en-US" sz="6000" i="1" dirty="0">
                        <a:solidFill>
                          <a:srgbClr val="FFFFFF"/>
                        </a:solidFill>
                        <a:latin typeface="Cambria Math" panose="02040503050406030204" pitchFamily="18" charset="0"/>
                        <a:ea typeface="Cambria Math" panose="02040503050406030204" pitchFamily="18" charset="0"/>
                      </a:rPr>
                      <m:t>𝜌</m:t>
                    </m:r>
                    <m:f>
                      <m:fPr>
                        <m:ctrlPr>
                          <a:rPr lang="en-US" sz="6000" i="1" dirty="0">
                            <a:solidFill>
                              <a:srgbClr val="FFFFFF"/>
                            </a:solidFill>
                            <a:latin typeface="Cambria Math"/>
                            <a:ea typeface="Cambria Math" panose="02040503050406030204" pitchFamily="18" charset="0"/>
                          </a:rPr>
                        </m:ctrlPr>
                      </m:fPr>
                      <m:num>
                        <m:r>
                          <a:rPr lang="en-US" sz="6000" i="1" dirty="0">
                            <a:solidFill>
                              <a:srgbClr val="FFFFFF"/>
                            </a:solidFill>
                            <a:latin typeface="Cambria Math" panose="02040503050406030204" pitchFamily="18" charset="0"/>
                            <a:ea typeface="Cambria Math" panose="02040503050406030204" pitchFamily="18" charset="0"/>
                          </a:rPr>
                          <m:t>𝑙</m:t>
                        </m:r>
                      </m:num>
                      <m:den>
                        <m:r>
                          <a:rPr lang="en-US" sz="6000" b="0" i="1" dirty="0" smtClean="0">
                            <a:solidFill>
                              <a:srgbClr val="FFFFFF"/>
                            </a:solidFill>
                            <a:latin typeface="Cambria Math" panose="02040503050406030204" pitchFamily="18" charset="0"/>
                            <a:ea typeface="Cambria Math" panose="02040503050406030204" pitchFamily="18" charset="0"/>
                          </a:rPr>
                          <m:t>𝑆</m:t>
                        </m:r>
                      </m:den>
                    </m:f>
                  </m:oMath>
                </a14:m>
                <a:r>
                  <a:rPr lang="en-US" sz="5400" dirty="0">
                    <a:solidFill>
                      <a:srgbClr val="E5FFFF"/>
                    </a:solidFill>
                    <a:ea typeface="Cambria Math" panose="02040503050406030204" pitchFamily="18" charset="0"/>
                  </a:rPr>
                  <a:t> </a:t>
                </a:r>
                <a14:m>
                  <m:oMath xmlns:m="http://schemas.openxmlformats.org/officeDocument/2006/math">
                    <m:r>
                      <a:rPr lang="en-US" sz="5400" i="1" dirty="0">
                        <a:solidFill>
                          <a:srgbClr val="E5FFFF"/>
                        </a:solidFill>
                        <a:latin typeface="Cambria Math" panose="02040503050406030204" pitchFamily="18" charset="0"/>
                        <a:ea typeface="Cambria Math" panose="02040503050406030204" pitchFamily="18" charset="0"/>
                      </a:rPr>
                      <m:t>=</m:t>
                    </m:r>
                    <m:f>
                      <m:fPr>
                        <m:ctrlPr>
                          <a:rPr lang="en-US" sz="6600" i="1" dirty="0">
                            <a:solidFill>
                              <a:srgbClr val="FFFFFF"/>
                            </a:solidFill>
                            <a:latin typeface="Cambria Math"/>
                            <a:ea typeface="Cambria Math" panose="02040503050406030204" pitchFamily="18" charset="0"/>
                          </a:rPr>
                        </m:ctrlPr>
                      </m:fPr>
                      <m:num>
                        <m:r>
                          <a:rPr lang="en-US" sz="6600" i="1" dirty="0">
                            <a:solidFill>
                              <a:srgbClr val="FFFFFF"/>
                            </a:solidFill>
                            <a:latin typeface="Cambria Math" panose="02040503050406030204" pitchFamily="18" charset="0"/>
                            <a:ea typeface="Cambria Math" panose="02040503050406030204" pitchFamily="18" charset="0"/>
                          </a:rPr>
                          <m:t>𝑙</m:t>
                        </m:r>
                      </m:num>
                      <m:den>
                        <m:r>
                          <a:rPr lang="en-US" sz="6600" i="1" dirty="0" smtClean="0">
                            <a:solidFill>
                              <a:srgbClr val="FFFFFF"/>
                            </a:solidFill>
                            <a:latin typeface="Cambria Math" panose="02040503050406030204" pitchFamily="18" charset="0"/>
                            <a:ea typeface="Cambria Math" panose="02040503050406030204" pitchFamily="18" charset="0"/>
                          </a:rPr>
                          <m:t>𝜎</m:t>
                        </m:r>
                        <m:r>
                          <a:rPr lang="en-US" sz="6600" i="1" dirty="0">
                            <a:solidFill>
                              <a:srgbClr val="FFFFFF"/>
                            </a:solidFill>
                            <a:latin typeface="Cambria Math" panose="02040503050406030204" pitchFamily="18" charset="0"/>
                            <a:ea typeface="Cambria Math" panose="02040503050406030204" pitchFamily="18" charset="0"/>
                          </a:rPr>
                          <m:t>𝑆</m:t>
                        </m:r>
                      </m:den>
                    </m:f>
                  </m:oMath>
                </a14:m>
                <a:endParaRPr lang="he-IL" dirty="0"/>
              </a:p>
            </p:txBody>
          </p:sp>
        </mc:Choice>
        <mc:Fallback xmlns="">
          <p:sp>
            <p:nvSpPr>
              <p:cNvPr id="2" name="Title 1"/>
              <p:cNvSpPr>
                <a:spLocks noGrp="1" noRot="1" noChangeAspect="1" noMove="1" noResize="1" noEditPoints="1" noAdjustHandles="1" noChangeArrowheads="1" noChangeShapeType="1" noTextEdit="1"/>
              </p:cNvSpPr>
              <p:nvPr>
                <p:ph type="ctrTitle" sz="quarter"/>
              </p:nvPr>
            </p:nvSpPr>
            <p:spPr>
              <a:xfrm>
                <a:off x="1002179" y="2046392"/>
                <a:ext cx="7081116" cy="1828800"/>
              </a:xfrm>
              <a:blipFill rotWithShape="0">
                <a:blip r:embed="rId2"/>
                <a:stretch>
                  <a:fillRect b="-2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 name="Subtitle 2"/>
              <p:cNvSpPr>
                <a:spLocks noGrp="1"/>
              </p:cNvSpPr>
              <p:nvPr>
                <p:ph type="subTitle" sz="quarter" idx="1"/>
              </p:nvPr>
            </p:nvSpPr>
            <p:spPr>
              <a:xfrm>
                <a:off x="1461222" y="3694165"/>
                <a:ext cx="6400800" cy="1752600"/>
              </a:xfrm>
            </p:spPr>
            <p:txBody>
              <a:bodyPr/>
              <a:lstStyle/>
              <a:p>
                <a14:m>
                  <m:oMath xmlns:m="http://schemas.openxmlformats.org/officeDocument/2006/math">
                    <m:r>
                      <a:rPr lang="en-US" sz="6600" i="1" dirty="0" smtClean="0">
                        <a:solidFill>
                          <a:srgbClr val="FFFFFF"/>
                        </a:solidFill>
                        <a:latin typeface="Cambria Math" panose="02040503050406030204" pitchFamily="18" charset="0"/>
                        <a:ea typeface="Cambria Math" panose="02040503050406030204" pitchFamily="18" charset="0"/>
                      </a:rPr>
                      <m:t>𝜌</m:t>
                    </m:r>
                  </m:oMath>
                </a14:m>
                <a:r>
                  <a:rPr lang="en-US" sz="5400" dirty="0">
                    <a:solidFill>
                      <a:srgbClr val="E5FFFF"/>
                    </a:solidFill>
                    <a:ea typeface="Cambria Math" panose="02040503050406030204" pitchFamily="18" charset="0"/>
                  </a:rPr>
                  <a:t> </a:t>
                </a:r>
                <a14:m>
                  <m:oMath xmlns:m="http://schemas.openxmlformats.org/officeDocument/2006/math">
                    <m:r>
                      <a:rPr lang="en-US" sz="5400" i="1" dirty="0">
                        <a:solidFill>
                          <a:srgbClr val="E5FFFF"/>
                        </a:solidFill>
                        <a:latin typeface="Cambria Math" panose="02040503050406030204" pitchFamily="18" charset="0"/>
                        <a:ea typeface="Cambria Math" panose="02040503050406030204" pitchFamily="18" charset="0"/>
                      </a:rPr>
                      <m:t>= </m:t>
                    </m:r>
                    <m:f>
                      <m:fPr>
                        <m:ctrlPr>
                          <a:rPr lang="en-US" sz="6600" i="1" dirty="0">
                            <a:solidFill>
                              <a:srgbClr val="FFFFFF"/>
                            </a:solidFill>
                            <a:latin typeface="Cambria Math"/>
                            <a:ea typeface="Cambria Math" panose="02040503050406030204" pitchFamily="18" charset="0"/>
                          </a:rPr>
                        </m:ctrlPr>
                      </m:fPr>
                      <m:num>
                        <m:r>
                          <a:rPr lang="en-US" sz="6600" b="0" i="1" dirty="0" smtClean="0">
                            <a:solidFill>
                              <a:srgbClr val="FFFFFF"/>
                            </a:solidFill>
                            <a:latin typeface="Cambria Math" panose="02040503050406030204" pitchFamily="18" charset="0"/>
                            <a:ea typeface="Cambria Math" panose="02040503050406030204" pitchFamily="18" charset="0"/>
                          </a:rPr>
                          <m:t>1</m:t>
                        </m:r>
                      </m:num>
                      <m:den>
                        <m:r>
                          <a:rPr lang="en-US" sz="6600" i="1" dirty="0">
                            <a:solidFill>
                              <a:srgbClr val="FFFFFF"/>
                            </a:solidFill>
                            <a:latin typeface="Cambria Math" panose="02040503050406030204" pitchFamily="18" charset="0"/>
                            <a:ea typeface="Cambria Math" panose="02040503050406030204" pitchFamily="18" charset="0"/>
                          </a:rPr>
                          <m:t>𝜎</m:t>
                        </m:r>
                      </m:den>
                    </m:f>
                  </m:oMath>
                </a14:m>
                <a:endParaRPr lang="he-IL" dirty="0"/>
              </a:p>
            </p:txBody>
          </p:sp>
        </mc:Choice>
        <mc:Fallback xmlns="">
          <p:sp>
            <p:nvSpPr>
              <p:cNvPr id="3" name="Subtitle 2"/>
              <p:cNvSpPr>
                <a:spLocks noGrp="1" noRot="1" noChangeAspect="1" noMove="1" noResize="1" noEditPoints="1" noAdjustHandles="1" noChangeArrowheads="1" noChangeShapeType="1" noTextEdit="1"/>
              </p:cNvSpPr>
              <p:nvPr>
                <p:ph type="subTitle" sz="quarter" idx="1"/>
              </p:nvPr>
            </p:nvSpPr>
            <p:spPr>
              <a:xfrm>
                <a:off x="1461222" y="3694165"/>
                <a:ext cx="6400800" cy="1752600"/>
              </a:xfrm>
              <a:blipFill rotWithShape="0">
                <a:blip r:embed="rId3"/>
                <a:stretch>
                  <a:fillRect/>
                </a:stretch>
              </a:blipFill>
            </p:spPr>
            <p:txBody>
              <a:bodyPr/>
              <a:lstStyle/>
              <a:p>
                <a:r>
                  <a:rPr lang="he-IL">
                    <a:noFill/>
                  </a:rPr>
                  <a:t> </a:t>
                </a:r>
              </a:p>
            </p:txBody>
          </p:sp>
        </mc:Fallback>
      </mc:AlternateContent>
      <p:sp>
        <p:nvSpPr>
          <p:cNvPr id="4" name="Slide Number Placeholder 3"/>
          <p:cNvSpPr>
            <a:spLocks noGrp="1"/>
          </p:cNvSpPr>
          <p:nvPr>
            <p:ph type="sldNum" sz="quarter" idx="12"/>
          </p:nvPr>
        </p:nvSpPr>
        <p:spPr/>
        <p:txBody>
          <a:bodyPr/>
          <a:lstStyle/>
          <a:p>
            <a:pPr>
              <a:defRPr/>
            </a:pPr>
            <a:fld id="{3C513DBE-88A6-4AE9-9B85-563385FF76B4}" type="slidenum">
              <a:rPr lang="he-IL" altLang="en-US" smtClean="0">
                <a:solidFill>
                  <a:srgbClr val="FFFFFF"/>
                </a:solidFill>
              </a:rPr>
              <a:pPr>
                <a:defRPr/>
              </a:pPr>
              <a:t>16</a:t>
            </a:fld>
            <a:endParaRPr lang="en-US" altLang="en-US">
              <a:solidFill>
                <a:srgbClr val="FFFFFF"/>
              </a:solidFill>
            </a:endParaRPr>
          </a:p>
        </p:txBody>
      </p:sp>
      <p:grpSp>
        <p:nvGrpSpPr>
          <p:cNvPr id="9" name="Group 8"/>
          <p:cNvGrpSpPr/>
          <p:nvPr/>
        </p:nvGrpSpPr>
        <p:grpSpPr>
          <a:xfrm>
            <a:off x="446858" y="293098"/>
            <a:ext cx="6106342" cy="1447210"/>
            <a:chOff x="1230794" y="396474"/>
            <a:chExt cx="6106342" cy="1673786"/>
          </a:xfrm>
        </p:grpSpPr>
        <p:sp>
          <p:nvSpPr>
            <p:cNvPr id="5" name="Flowchart: Direct Access Storage 4"/>
            <p:cNvSpPr/>
            <p:nvPr/>
          </p:nvSpPr>
          <p:spPr bwMode="auto">
            <a:xfrm>
              <a:off x="1230794" y="396474"/>
              <a:ext cx="6106342" cy="1670603"/>
            </a:xfrm>
            <a:prstGeom prst="flowChartMagneticDrum">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Tahoma" pitchFamily="34" charset="0"/>
                <a:cs typeface="Arial" charset="0"/>
              </a:endParaRPr>
            </a:p>
          </p:txBody>
        </p:sp>
        <p:sp>
          <p:nvSpPr>
            <p:cNvPr id="6" name="TextBox 5"/>
            <p:cNvSpPr txBox="1"/>
            <p:nvPr/>
          </p:nvSpPr>
          <p:spPr>
            <a:xfrm>
              <a:off x="6121147" y="819486"/>
              <a:ext cx="864105" cy="769441"/>
            </a:xfrm>
            <a:prstGeom prst="rect">
              <a:avLst/>
            </a:prstGeom>
            <a:noFill/>
          </p:spPr>
          <p:txBody>
            <a:bodyPr wrap="square" rtlCol="1">
              <a:spAutoFit/>
            </a:bodyPr>
            <a:lstStyle/>
            <a:p>
              <a:r>
                <a:rPr lang="en-US" sz="4400" dirty="0"/>
                <a:t>S</a:t>
              </a:r>
              <a:endParaRPr lang="he-IL" sz="4400" dirty="0"/>
            </a:p>
          </p:txBody>
        </p:sp>
        <mc:AlternateContent xmlns:mc="http://schemas.openxmlformats.org/markup-compatibility/2006" xmlns:a14="http://schemas.microsoft.com/office/drawing/2010/main">
          <mc:Choice Requires="a14">
            <p:sp>
              <p:nvSpPr>
                <p:cNvPr id="8" name="TextBox 7"/>
                <p:cNvSpPr txBox="1"/>
                <p:nvPr/>
              </p:nvSpPr>
              <p:spPr>
                <a:xfrm>
                  <a:off x="3421236" y="962265"/>
                  <a:ext cx="864105" cy="1107995"/>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6600" i="1" kern="0" dirty="0">
                            <a:solidFill>
                              <a:srgbClr val="FFFFFF"/>
                            </a:solidFill>
                            <a:effectLst>
                              <a:outerShdw blurRad="38100" dist="38100" dir="2700000" algn="tl">
                                <a:srgbClr val="000000"/>
                              </a:outerShdw>
                            </a:effectLst>
                            <a:latin typeface="Cambria Math" panose="02040503050406030204" pitchFamily="18" charset="0"/>
                            <a:ea typeface="Cambria Math" panose="02040503050406030204" pitchFamily="18" charset="0"/>
                          </a:rPr>
                          <m:t>𝑙</m:t>
                        </m:r>
                      </m:oMath>
                    </m:oMathPara>
                  </a14:m>
                  <a:endParaRPr lang="he-IL" sz="4400" dirty="0"/>
                </a:p>
              </p:txBody>
            </p:sp>
          </mc:Choice>
          <mc:Fallback xmlns="">
            <p:sp>
              <p:nvSpPr>
                <p:cNvPr id="8" name="TextBox 7"/>
                <p:cNvSpPr txBox="1">
                  <a:spLocks noRot="1" noChangeAspect="1" noMove="1" noResize="1" noEditPoints="1" noAdjustHandles="1" noChangeArrowheads="1" noChangeShapeType="1" noTextEdit="1"/>
                </p:cNvSpPr>
                <p:nvPr/>
              </p:nvSpPr>
              <p:spPr>
                <a:xfrm>
                  <a:off x="3421236" y="962265"/>
                  <a:ext cx="864105" cy="1107995"/>
                </a:xfrm>
                <a:prstGeom prst="rect">
                  <a:avLst/>
                </a:prstGeom>
                <a:blipFill rotWithShape="0">
                  <a:blip r:embed="rId4"/>
                  <a:stretch>
                    <a:fillRect/>
                  </a:stretch>
                </a:blipFill>
              </p:spPr>
              <p:txBody>
                <a:bodyPr/>
                <a:lstStyle/>
                <a:p>
                  <a:r>
                    <a:rPr lang="he-IL">
                      <a:noFill/>
                    </a:rPr>
                    <a:t> </a:t>
                  </a:r>
                </a:p>
              </p:txBody>
            </p:sp>
          </mc:Fallback>
        </mc:AlternateContent>
      </p:grpSp>
      <p:sp>
        <p:nvSpPr>
          <p:cNvPr id="10" name="TextBox 9"/>
          <p:cNvSpPr txBox="1"/>
          <p:nvPr/>
        </p:nvSpPr>
        <p:spPr>
          <a:xfrm>
            <a:off x="7242969" y="137295"/>
            <a:ext cx="1901031" cy="369332"/>
          </a:xfrm>
          <a:prstGeom prst="rect">
            <a:avLst/>
          </a:prstGeom>
          <a:noFill/>
        </p:spPr>
        <p:txBody>
          <a:bodyPr wrap="square" rtlCol="1">
            <a:spAutoFit/>
          </a:bodyPr>
          <a:lstStyle/>
          <a:p>
            <a:r>
              <a:rPr lang="he-IL" dirty="0" smtClean="0"/>
              <a:t>התנגדות חשמלית</a:t>
            </a:r>
            <a:endParaRPr lang="he-IL" dirty="0"/>
          </a:p>
        </p:txBody>
      </p:sp>
      <mc:AlternateContent xmlns:mc="http://schemas.openxmlformats.org/markup-compatibility/2006" xmlns:a14="http://schemas.microsoft.com/office/drawing/2010/main">
        <mc:Choice Requires="a14">
          <p:sp>
            <p:nvSpPr>
              <p:cNvPr id="11" name="Rectangle 10"/>
              <p:cNvSpPr/>
              <p:nvPr/>
            </p:nvSpPr>
            <p:spPr>
              <a:xfrm>
                <a:off x="193868" y="5416021"/>
                <a:ext cx="8781186" cy="461665"/>
              </a:xfrm>
              <a:prstGeom prst="rect">
                <a:avLst/>
              </a:prstGeom>
            </p:spPr>
            <p:txBody>
              <a:bodyPr wrap="none">
                <a:spAutoFit/>
              </a:bodyPr>
              <a:lstStyle/>
              <a:p>
                <a14:m>
                  <m:oMath xmlns:m="http://schemas.openxmlformats.org/officeDocument/2006/math">
                    <m:d>
                      <m:dPr>
                        <m:begChr m:val="{"/>
                        <m:endChr m:val="}"/>
                        <m:ctrlPr>
                          <a:rPr lang="en-US" sz="2400" i="1" dirty="0" smtClean="0">
                            <a:latin typeface="Cambria Math"/>
                          </a:rPr>
                        </m:ctrlPr>
                      </m:dPr>
                      <m:e>
                        <m:r>
                          <a:rPr lang="en-US" sz="2400" i="1" dirty="0">
                            <a:latin typeface="Cambria Math"/>
                          </a:rPr>
                          <m:t>𝑅</m:t>
                        </m:r>
                      </m:e>
                    </m:d>
                  </m:oMath>
                </a14:m>
                <a:r>
                  <a:rPr lang="en-US" sz="2400" dirty="0">
                    <a:ea typeface="Cambria Math"/>
                  </a:rPr>
                  <a:t> </a:t>
                </a:r>
                <a14:m>
                  <m:oMath xmlns:m="http://schemas.openxmlformats.org/officeDocument/2006/math">
                    <m:r>
                      <a:rPr lang="en-US" sz="2400" i="1" dirty="0">
                        <a:latin typeface="Cambria Math"/>
                        <a:ea typeface="Cambria Math"/>
                      </a:rPr>
                      <m:t>≡</m:t>
                    </m:r>
                    <m:r>
                      <m:rPr>
                        <m:sty m:val="p"/>
                      </m:rPr>
                      <a:rPr lang="el-GR" sz="2400" i="1" dirty="0" smtClean="0">
                        <a:latin typeface="Cambria Math"/>
                        <a:ea typeface="Cambria Math"/>
                      </a:rPr>
                      <m:t>Ω</m:t>
                    </m:r>
                    <m:r>
                      <a:rPr lang="en-US" sz="2400" b="0" i="1" dirty="0" smtClean="0">
                        <a:latin typeface="Cambria Math"/>
                        <a:ea typeface="Cambria Math"/>
                      </a:rPr>
                      <m:t>(</m:t>
                    </m:r>
                    <m:r>
                      <a:rPr lang="en-US" sz="2400" b="0" i="1" dirty="0" smtClean="0">
                        <a:latin typeface="Cambria Math"/>
                        <a:ea typeface="Cambria Math"/>
                      </a:rPr>
                      <m:t>𝑂</m:t>
                    </m:r>
                    <m:r>
                      <a:rPr lang="en-US" sz="2400" b="0" i="1" dirty="0" smtClean="0">
                        <a:latin typeface="Cambria Math"/>
                        <a:ea typeface="Cambria Math"/>
                      </a:rPr>
                      <m:t>h</m:t>
                    </m:r>
                    <m:r>
                      <a:rPr lang="en-US" sz="2400" b="0" i="1" dirty="0" smtClean="0">
                        <a:latin typeface="Cambria Math"/>
                        <a:ea typeface="Cambria Math"/>
                      </a:rPr>
                      <m:t>𝑚</m:t>
                    </m:r>
                    <m:r>
                      <a:rPr lang="en-US" sz="2400" b="0" i="1" dirty="0" smtClean="0">
                        <a:latin typeface="Cambria Math"/>
                        <a:ea typeface="Cambria Math"/>
                      </a:rPr>
                      <m:t>)⟹</m:t>
                    </m:r>
                    <m:d>
                      <m:dPr>
                        <m:begChr m:val="{"/>
                        <m:endChr m:val="}"/>
                        <m:ctrlPr>
                          <a:rPr lang="en-US" sz="2400" i="1" dirty="0">
                            <a:latin typeface="Cambria Math"/>
                          </a:rPr>
                        </m:ctrlPr>
                      </m:dPr>
                      <m:e>
                        <m:r>
                          <a:rPr lang="en-US" sz="2400" i="1" dirty="0">
                            <a:solidFill>
                              <a:srgbClr val="FFFFFF"/>
                            </a:solidFill>
                            <a:latin typeface="Cambria Math"/>
                            <a:ea typeface="Cambria Math"/>
                          </a:rPr>
                          <m:t>𝜎</m:t>
                        </m:r>
                      </m:e>
                    </m:d>
                  </m:oMath>
                </a14:m>
                <a:r>
                  <a:rPr lang="en-US" sz="2400" dirty="0">
                    <a:ea typeface="Cambria Math"/>
                  </a:rPr>
                  <a:t> </a:t>
                </a:r>
                <a14:m>
                  <m:oMath xmlns:m="http://schemas.openxmlformats.org/officeDocument/2006/math">
                    <m:r>
                      <a:rPr lang="en-US" sz="2400" i="1" dirty="0">
                        <a:latin typeface="Cambria Math"/>
                        <a:ea typeface="Cambria Math"/>
                      </a:rPr>
                      <m:t>≡</m:t>
                    </m:r>
                    <m:sSup>
                      <m:sSupPr>
                        <m:ctrlPr>
                          <a:rPr lang="en-US" sz="2400" i="1" dirty="0" smtClean="0">
                            <a:latin typeface="Cambria Math"/>
                            <a:ea typeface="Cambria Math"/>
                          </a:rPr>
                        </m:ctrlPr>
                      </m:sSupPr>
                      <m:e>
                        <m:r>
                          <m:rPr>
                            <m:sty m:val="p"/>
                          </m:rPr>
                          <a:rPr lang="el-GR" sz="2400" i="1" dirty="0">
                            <a:latin typeface="Cambria Math"/>
                            <a:ea typeface="Cambria Math"/>
                          </a:rPr>
                          <m:t>Ω</m:t>
                        </m:r>
                      </m:e>
                      <m:sup>
                        <m:r>
                          <a:rPr lang="en-US" sz="2400" b="0" i="1" dirty="0" smtClean="0">
                            <a:latin typeface="Cambria Math"/>
                            <a:ea typeface="Cambria Math"/>
                          </a:rPr>
                          <m:t>−</m:t>
                        </m:r>
                        <m:r>
                          <a:rPr lang="en-US" sz="2400" b="0" i="1" dirty="0" smtClean="0">
                            <a:latin typeface="Cambria Math"/>
                            <a:ea typeface="Cambria Math"/>
                          </a:rPr>
                          <m:t>1</m:t>
                        </m:r>
                      </m:sup>
                    </m:sSup>
                    <m:sSup>
                      <m:sSupPr>
                        <m:ctrlPr>
                          <a:rPr lang="en-US" sz="2400" i="1" dirty="0" smtClean="0">
                            <a:latin typeface="Cambria Math"/>
                            <a:ea typeface="Cambria Math"/>
                          </a:rPr>
                        </m:ctrlPr>
                      </m:sSupPr>
                      <m:e>
                        <m:r>
                          <a:rPr lang="en-US" sz="2400" i="1" dirty="0">
                            <a:latin typeface="Cambria Math"/>
                            <a:ea typeface="Cambria Math"/>
                          </a:rPr>
                          <m:t>𝑚</m:t>
                        </m:r>
                        <m:r>
                          <m:rPr>
                            <m:nor/>
                          </m:rPr>
                          <a:rPr lang="en-US" sz="2400" dirty="0"/>
                          <m:t> </m:t>
                        </m:r>
                      </m:e>
                      <m:sup>
                        <m:r>
                          <a:rPr lang="en-US" sz="2400" b="0" i="1" dirty="0" smtClean="0">
                            <a:latin typeface="Cambria Math"/>
                            <a:ea typeface="Cambria Math"/>
                          </a:rPr>
                          <m:t>−</m:t>
                        </m:r>
                        <m:r>
                          <a:rPr lang="en-US" sz="2400" b="0" i="1" dirty="0" smtClean="0">
                            <a:latin typeface="Cambria Math"/>
                            <a:ea typeface="Cambria Math"/>
                          </a:rPr>
                          <m:t>1</m:t>
                        </m:r>
                      </m:sup>
                    </m:sSup>
                    <m:r>
                      <a:rPr lang="en-US" sz="2400" i="1" dirty="0">
                        <a:latin typeface="Cambria Math"/>
                        <a:ea typeface="Cambria Math"/>
                      </a:rPr>
                      <m:t>≡</m:t>
                    </m:r>
                    <m:r>
                      <a:rPr lang="en-US" sz="2400" b="0" i="1" dirty="0" smtClean="0">
                        <a:latin typeface="Cambria Math"/>
                        <a:ea typeface="Cambria Math"/>
                      </a:rPr>
                      <m:t>𝑆𝑖𝑒𝑚𝑛𝑠</m:t>
                    </m:r>
                    <m:r>
                      <a:rPr lang="en-US" sz="2400" b="0" i="1" dirty="0" smtClean="0">
                        <a:latin typeface="Cambria Math"/>
                        <a:ea typeface="Cambria Math"/>
                      </a:rPr>
                      <m:t>∙</m:t>
                    </m:r>
                    <m:sSup>
                      <m:sSupPr>
                        <m:ctrlPr>
                          <a:rPr lang="en-US" sz="2400" i="1" dirty="0">
                            <a:latin typeface="Cambria Math"/>
                            <a:ea typeface="Cambria Math"/>
                          </a:rPr>
                        </m:ctrlPr>
                      </m:sSupPr>
                      <m:e>
                        <m:r>
                          <a:rPr lang="en-US" sz="2400" i="1" dirty="0">
                            <a:latin typeface="Cambria Math"/>
                            <a:ea typeface="Cambria Math"/>
                          </a:rPr>
                          <m:t>𝑚</m:t>
                        </m:r>
                        <m:r>
                          <m:rPr>
                            <m:nor/>
                          </m:rPr>
                          <a:rPr lang="en-US" sz="2400" dirty="0"/>
                          <m:t> </m:t>
                        </m:r>
                      </m:e>
                      <m:sup>
                        <m:r>
                          <a:rPr lang="en-US" sz="2400" i="1" dirty="0">
                            <a:latin typeface="Cambria Math"/>
                            <a:ea typeface="Cambria Math"/>
                          </a:rPr>
                          <m:t>−</m:t>
                        </m:r>
                        <m:r>
                          <a:rPr lang="en-US" sz="2400" i="1" dirty="0">
                            <a:latin typeface="Cambria Math"/>
                            <a:ea typeface="Cambria Math"/>
                          </a:rPr>
                          <m:t>1</m:t>
                        </m:r>
                      </m:sup>
                    </m:sSup>
                    <m:r>
                      <a:rPr lang="en-US" sz="2400" i="1" dirty="0">
                        <a:latin typeface="Cambria Math"/>
                        <a:ea typeface="Cambria Math"/>
                      </a:rPr>
                      <m:t>⟹</m:t>
                    </m:r>
                    <m:d>
                      <m:dPr>
                        <m:begChr m:val="{"/>
                        <m:endChr m:val="}"/>
                        <m:ctrlPr>
                          <a:rPr lang="en-US" sz="2400" i="1" dirty="0">
                            <a:latin typeface="Cambria Math"/>
                          </a:rPr>
                        </m:ctrlPr>
                      </m:dPr>
                      <m:e>
                        <m:r>
                          <a:rPr lang="en-US" sz="2400" i="1" dirty="0">
                            <a:solidFill>
                              <a:srgbClr val="FFFFFF"/>
                            </a:solidFill>
                            <a:latin typeface="Cambria Math"/>
                            <a:ea typeface="Cambria Math"/>
                          </a:rPr>
                          <m:t>𝜌</m:t>
                        </m:r>
                      </m:e>
                    </m:d>
                    <m:r>
                      <a:rPr lang="en-US" sz="2400" i="1" dirty="0">
                        <a:latin typeface="Cambria Math"/>
                        <a:ea typeface="Cambria Math"/>
                      </a:rPr>
                      <m:t>≡</m:t>
                    </m:r>
                    <m:r>
                      <m:rPr>
                        <m:sty m:val="p"/>
                      </m:rPr>
                      <a:rPr lang="el-GR" sz="2400" i="1" dirty="0">
                        <a:latin typeface="Cambria Math"/>
                        <a:ea typeface="Cambria Math"/>
                      </a:rPr>
                      <m:t>Ω</m:t>
                    </m:r>
                    <m:r>
                      <a:rPr lang="en-US" sz="2400" b="0" i="1" dirty="0" smtClean="0">
                        <a:latin typeface="Cambria Math"/>
                        <a:ea typeface="Cambria Math"/>
                      </a:rPr>
                      <m:t>𝑚</m:t>
                    </m:r>
                  </m:oMath>
                </a14:m>
                <a:endParaRPr lang="en-US" sz="2400" dirty="0"/>
              </a:p>
            </p:txBody>
          </p:sp>
        </mc:Choice>
        <mc:Fallback xmlns="">
          <p:sp>
            <p:nvSpPr>
              <p:cNvPr id="11" name="Rectangle 10"/>
              <p:cNvSpPr>
                <a:spLocks noRot="1" noChangeAspect="1" noMove="1" noResize="1" noEditPoints="1" noAdjustHandles="1" noChangeArrowheads="1" noChangeShapeType="1" noTextEdit="1"/>
              </p:cNvSpPr>
              <p:nvPr/>
            </p:nvSpPr>
            <p:spPr>
              <a:xfrm>
                <a:off x="193868" y="5416021"/>
                <a:ext cx="8781186" cy="461665"/>
              </a:xfrm>
              <a:prstGeom prst="rect">
                <a:avLst/>
              </a:prstGeom>
              <a:blipFill rotWithShape="0">
                <a:blip r:embed="rId5"/>
                <a:stretch>
                  <a:fillRect b="-19737"/>
                </a:stretch>
              </a:blipFill>
            </p:spPr>
            <p:txBody>
              <a:bodyPr/>
              <a:lstStyle/>
              <a:p>
                <a:r>
                  <a:rPr lang="he-IL">
                    <a:noFill/>
                  </a:rPr>
                  <a:t> </a:t>
                </a:r>
              </a:p>
            </p:txBody>
          </p:sp>
        </mc:Fallback>
      </mc:AlternateContent>
    </p:spTree>
    <p:extLst>
      <p:ext uri="{BB962C8B-B14F-4D97-AF65-F5344CB8AC3E}">
        <p14:creationId xmlns:p14="http://schemas.microsoft.com/office/powerpoint/2010/main" val="2970302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20100" y="6245225"/>
            <a:ext cx="647700" cy="476250"/>
          </a:xfrm>
        </p:spPr>
        <p:txBody>
          <a:bodyPr/>
          <a:lstStyle/>
          <a:p>
            <a:pPr algn="r" rtl="1">
              <a:defRPr/>
            </a:pPr>
            <a:fld id="{DB313FC9-621A-4E74-B621-6E46F1091A4A}" type="slidenum">
              <a:rPr lang="he-IL" altLang="en-US" smtClean="0">
                <a:solidFill>
                  <a:srgbClr val="FFFFFF"/>
                </a:solidFill>
              </a:rPr>
              <a:pPr algn="r" rtl="1">
                <a:defRPr/>
              </a:pPr>
              <a:t>17</a:t>
            </a:fld>
            <a:endParaRPr lang="en-US" altLang="en-US">
              <a:solidFill>
                <a:srgbClr val="FFFFFF"/>
              </a:solidFill>
            </a:endParaRPr>
          </a:p>
        </p:txBody>
      </p:sp>
      <p:sp>
        <p:nvSpPr>
          <p:cNvPr id="3" name="TextBox 2"/>
          <p:cNvSpPr txBox="1"/>
          <p:nvPr/>
        </p:nvSpPr>
        <p:spPr>
          <a:xfrm>
            <a:off x="4419600" y="-4465"/>
            <a:ext cx="4648200" cy="461665"/>
          </a:xfrm>
          <a:prstGeom prst="rect">
            <a:avLst/>
          </a:prstGeom>
          <a:noFill/>
        </p:spPr>
        <p:txBody>
          <a:bodyPr wrap="square" rtlCol="0">
            <a:spAutoFit/>
          </a:bodyPr>
          <a:lstStyle/>
          <a:p>
            <a:pPr algn="r"/>
            <a:r>
              <a:rPr lang="he-IL" sz="2400" dirty="0" smtClean="0"/>
              <a:t>זרם, חוק אוהם והתנגדות חשמלית</a:t>
            </a:r>
            <a:endParaRPr lang="en-US" sz="2400" dirty="0"/>
          </a:p>
        </p:txBody>
      </p:sp>
      <p:sp>
        <p:nvSpPr>
          <p:cNvPr id="4" name="TextBox 3"/>
          <p:cNvSpPr txBox="1"/>
          <p:nvPr/>
        </p:nvSpPr>
        <p:spPr>
          <a:xfrm>
            <a:off x="5032856" y="668340"/>
            <a:ext cx="3942198" cy="369332"/>
          </a:xfrm>
          <a:prstGeom prst="rect">
            <a:avLst/>
          </a:prstGeom>
          <a:noFill/>
        </p:spPr>
        <p:txBody>
          <a:bodyPr wrap="square" rtlCol="0">
            <a:spAutoFit/>
          </a:bodyPr>
          <a:lstStyle/>
          <a:p>
            <a:pPr algn="r"/>
            <a:r>
              <a:rPr lang="he-IL" dirty="0" smtClean="0"/>
              <a:t>הראנו לגבי מוליכות חשמלית:</a:t>
            </a:r>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519166" y="1117603"/>
                <a:ext cx="8455888" cy="1127360"/>
              </a:xfrm>
              <a:prstGeom prst="rect">
                <a:avLst/>
              </a:prstGeom>
              <a:noFill/>
            </p:spPr>
            <p:txBody>
              <a:bodyPr wrap="square" rtlCol="0">
                <a:spAutoFit/>
              </a:bodyPr>
              <a:lstStyle/>
              <a:p>
                <a14:m>
                  <m:oMath xmlns:m="http://schemas.openxmlformats.org/officeDocument/2006/math">
                    <m:r>
                      <a:rPr lang="en-US" sz="3600" i="1" smtClean="0">
                        <a:latin typeface="Cambria Math"/>
                        <a:ea typeface="Cambria Math"/>
                      </a:rPr>
                      <m:t>𝜎</m:t>
                    </m:r>
                    <m:r>
                      <a:rPr lang="en-US" sz="3600" b="0" i="1" smtClean="0">
                        <a:latin typeface="Cambria Math"/>
                        <a:ea typeface="Cambria Math"/>
                      </a:rPr>
                      <m:t>=</m:t>
                    </m:r>
                    <m:f>
                      <m:fPr>
                        <m:ctrlPr>
                          <a:rPr lang="en-US" sz="3600" b="0" i="1" smtClean="0">
                            <a:latin typeface="Cambria Math"/>
                            <a:ea typeface="Cambria Math"/>
                          </a:rPr>
                        </m:ctrlPr>
                      </m:fPr>
                      <m:num>
                        <m:r>
                          <a:rPr lang="en-US" sz="3600" b="0" i="1" smtClean="0">
                            <a:latin typeface="Cambria Math"/>
                            <a:ea typeface="Cambria Math"/>
                          </a:rPr>
                          <m:t>𝐽</m:t>
                        </m:r>
                      </m:num>
                      <m:den>
                        <m:r>
                          <a:rPr lang="en-US" sz="3600" b="0" i="1" smtClean="0">
                            <a:latin typeface="Cambria Math"/>
                            <a:ea typeface="Cambria Math"/>
                          </a:rPr>
                          <m:t>𝐸</m:t>
                        </m:r>
                      </m:den>
                    </m:f>
                    <m:r>
                      <a:rPr lang="en-US" sz="3600" b="0" i="1" smtClean="0">
                        <a:latin typeface="Cambria Math"/>
                        <a:ea typeface="Cambria Math"/>
                      </a:rPr>
                      <m:t>⟹</m:t>
                    </m:r>
                  </m:oMath>
                </a14:m>
                <a:r>
                  <a:rPr lang="en-US" sz="3600" dirty="0">
                    <a:ea typeface="Cambria Math"/>
                  </a:rPr>
                  <a:t> </a:t>
                </a:r>
                <a14:m>
                  <m:oMath xmlns:m="http://schemas.openxmlformats.org/officeDocument/2006/math">
                    <m:r>
                      <a:rPr lang="en-US" sz="3600" i="1">
                        <a:latin typeface="Cambria Math"/>
                        <a:ea typeface="Cambria Math"/>
                      </a:rPr>
                      <m:t>𝜎</m:t>
                    </m:r>
                    <m:r>
                      <a:rPr lang="en-US" sz="3600" i="1">
                        <a:latin typeface="Cambria Math"/>
                        <a:ea typeface="Cambria Math"/>
                      </a:rPr>
                      <m:t>=</m:t>
                    </m:r>
                    <m:f>
                      <m:fPr>
                        <m:ctrlPr>
                          <a:rPr lang="en-US" sz="3600" i="1">
                            <a:latin typeface="Cambria Math"/>
                            <a:ea typeface="Cambria Math"/>
                          </a:rPr>
                        </m:ctrlPr>
                      </m:fPr>
                      <m:num>
                        <m:r>
                          <a:rPr lang="en-US" sz="3600" i="1">
                            <a:latin typeface="Cambria Math"/>
                            <a:ea typeface="Cambria Math"/>
                          </a:rPr>
                          <m:t>𝐽</m:t>
                        </m:r>
                        <m:r>
                          <a:rPr lang="en-US" sz="3600" i="1" smtClean="0">
                            <a:latin typeface="Cambria Math"/>
                            <a:ea typeface="Cambria Math"/>
                          </a:rPr>
                          <m:t>∙</m:t>
                        </m:r>
                        <m:r>
                          <a:rPr lang="en-US" sz="3600" b="0" i="1" smtClean="0">
                            <a:latin typeface="Cambria Math"/>
                            <a:ea typeface="Cambria Math"/>
                          </a:rPr>
                          <m:t>𝑙</m:t>
                        </m:r>
                      </m:num>
                      <m:den>
                        <m:r>
                          <a:rPr lang="en-US" sz="3600" i="1">
                            <a:latin typeface="Cambria Math"/>
                            <a:ea typeface="Cambria Math"/>
                          </a:rPr>
                          <m:t>𝐸</m:t>
                        </m:r>
                        <m:r>
                          <a:rPr lang="en-US" sz="3600" i="1" smtClean="0">
                            <a:latin typeface="Cambria Math"/>
                            <a:ea typeface="Cambria Math"/>
                          </a:rPr>
                          <m:t>∙</m:t>
                        </m:r>
                        <m:r>
                          <a:rPr lang="en-US" sz="3600" b="0" i="1" smtClean="0">
                            <a:latin typeface="Cambria Math"/>
                            <a:ea typeface="Cambria Math"/>
                          </a:rPr>
                          <m:t>𝑙</m:t>
                        </m:r>
                      </m:den>
                    </m:f>
                    <m:r>
                      <a:rPr lang="en-US" sz="3600" b="0" i="0" smtClean="0">
                        <a:latin typeface="Cambria Math"/>
                        <a:ea typeface="Cambria Math"/>
                      </a:rPr>
                      <m:t>=</m:t>
                    </m:r>
                    <m:f>
                      <m:fPr>
                        <m:ctrlPr>
                          <a:rPr lang="en-US" sz="3600" i="1">
                            <a:latin typeface="Cambria Math"/>
                            <a:ea typeface="Cambria Math"/>
                          </a:rPr>
                        </m:ctrlPr>
                      </m:fPr>
                      <m:num>
                        <m:f>
                          <m:fPr>
                            <m:ctrlPr>
                              <a:rPr lang="en-US" sz="3600" i="1" smtClean="0">
                                <a:latin typeface="Cambria Math"/>
                                <a:ea typeface="Cambria Math"/>
                              </a:rPr>
                            </m:ctrlPr>
                          </m:fPr>
                          <m:num>
                            <m:r>
                              <a:rPr lang="en-US" sz="3600" b="0" i="1" smtClean="0">
                                <a:latin typeface="Cambria Math"/>
                                <a:ea typeface="Cambria Math"/>
                              </a:rPr>
                              <m:t>𝐼</m:t>
                            </m:r>
                          </m:num>
                          <m:den>
                            <m:r>
                              <a:rPr lang="en-US" sz="3600" b="0" i="1" smtClean="0">
                                <a:latin typeface="Cambria Math"/>
                                <a:ea typeface="Cambria Math"/>
                              </a:rPr>
                              <m:t>𝑆</m:t>
                            </m:r>
                          </m:den>
                        </m:f>
                        <m:r>
                          <a:rPr lang="en-US" sz="3600" i="1">
                            <a:latin typeface="Cambria Math"/>
                            <a:ea typeface="Cambria Math"/>
                          </a:rPr>
                          <m:t>∙</m:t>
                        </m:r>
                        <m:r>
                          <a:rPr lang="en-US" sz="3600" i="1">
                            <a:latin typeface="Cambria Math"/>
                            <a:ea typeface="Cambria Math"/>
                          </a:rPr>
                          <m:t>𝑙</m:t>
                        </m:r>
                      </m:num>
                      <m:den>
                        <m:r>
                          <a:rPr lang="en-US" sz="3600" b="0" i="1" smtClean="0">
                            <a:latin typeface="Cambria Math"/>
                            <a:ea typeface="Cambria Math"/>
                          </a:rPr>
                          <m:t>𝑉</m:t>
                        </m:r>
                      </m:den>
                    </m:f>
                    <m:r>
                      <a:rPr lang="en-US" sz="3600" b="0" i="1" smtClean="0">
                        <a:latin typeface="Cambria Math" panose="02040503050406030204" pitchFamily="18" charset="0"/>
                        <a:ea typeface="Cambria Math"/>
                      </a:rPr>
                      <m:t>=</m:t>
                    </m:r>
                    <m:f>
                      <m:fPr>
                        <m:ctrlPr>
                          <a:rPr lang="en-US" sz="3600" i="1">
                            <a:latin typeface="Cambria Math"/>
                            <a:ea typeface="Cambria Math"/>
                          </a:rPr>
                        </m:ctrlPr>
                      </m:fPr>
                      <m:num>
                        <m:r>
                          <a:rPr lang="en-US" sz="3600" i="1">
                            <a:latin typeface="Cambria Math"/>
                            <a:ea typeface="Cambria Math"/>
                          </a:rPr>
                          <m:t>𝐼</m:t>
                        </m:r>
                      </m:num>
                      <m:den>
                        <m:r>
                          <a:rPr lang="en-US" sz="3600" i="1">
                            <a:latin typeface="Cambria Math"/>
                            <a:ea typeface="Cambria Math"/>
                          </a:rPr>
                          <m:t>𝑉</m:t>
                        </m:r>
                      </m:den>
                    </m:f>
                    <m:f>
                      <m:fPr>
                        <m:ctrlPr>
                          <a:rPr lang="en-US" sz="3600" i="1" smtClean="0">
                            <a:latin typeface="Cambria Math"/>
                            <a:ea typeface="Cambria Math"/>
                          </a:rPr>
                        </m:ctrlPr>
                      </m:fPr>
                      <m:num>
                        <m:r>
                          <a:rPr lang="en-US" sz="3600" b="0" i="1" smtClean="0">
                            <a:latin typeface="Cambria Math" panose="02040503050406030204" pitchFamily="18" charset="0"/>
                            <a:ea typeface="Cambria Math"/>
                          </a:rPr>
                          <m:t>𝑙</m:t>
                        </m:r>
                      </m:num>
                      <m:den>
                        <m:r>
                          <a:rPr lang="en-US" sz="3600" b="0" i="1" smtClean="0">
                            <a:latin typeface="Cambria Math" panose="02040503050406030204" pitchFamily="18" charset="0"/>
                            <a:ea typeface="Cambria Math"/>
                          </a:rPr>
                          <m:t>𝑆</m:t>
                        </m:r>
                      </m:den>
                    </m:f>
                    <m:r>
                      <a:rPr lang="en-US" sz="3600" b="0" i="1" smtClean="0">
                        <a:latin typeface="Cambria Math"/>
                        <a:ea typeface="Cambria Math"/>
                      </a:rPr>
                      <m:t>⟹</m:t>
                    </m:r>
                    <m:f>
                      <m:fPr>
                        <m:ctrlPr>
                          <a:rPr lang="en-US" sz="3600" b="0" i="1" smtClean="0">
                            <a:latin typeface="Cambria Math"/>
                            <a:ea typeface="Cambria Math"/>
                          </a:rPr>
                        </m:ctrlPr>
                      </m:fPr>
                      <m:num>
                        <m:r>
                          <a:rPr lang="en-US" sz="3600" b="0" i="1" smtClean="0">
                            <a:latin typeface="Cambria Math"/>
                            <a:ea typeface="Cambria Math"/>
                          </a:rPr>
                          <m:t>𝐼</m:t>
                        </m:r>
                      </m:num>
                      <m:den>
                        <m:r>
                          <a:rPr lang="en-US" sz="3600" b="0" i="1" smtClean="0">
                            <a:latin typeface="Cambria Math"/>
                            <a:ea typeface="Cambria Math"/>
                          </a:rPr>
                          <m:t>𝑉</m:t>
                        </m:r>
                      </m:den>
                    </m:f>
                    <m:r>
                      <a:rPr lang="en-US" sz="3600">
                        <a:latin typeface="Cambria Math"/>
                        <a:ea typeface="Cambria Math"/>
                      </a:rPr>
                      <m:t>=</m:t>
                    </m:r>
                    <m:f>
                      <m:fPr>
                        <m:ctrlPr>
                          <a:rPr lang="en-US" sz="3200" i="1" dirty="0" smtClean="0">
                            <a:latin typeface="Cambria Math"/>
                          </a:rPr>
                        </m:ctrlPr>
                      </m:fPr>
                      <m:num>
                        <m:r>
                          <a:rPr lang="en-US" sz="3200" i="1" dirty="0" smtClean="0">
                            <a:latin typeface="Cambria Math"/>
                            <a:ea typeface="Cambria Math"/>
                          </a:rPr>
                          <m:t>𝜎</m:t>
                        </m:r>
                        <m:r>
                          <a:rPr lang="en-US" sz="3200" b="0" i="1" dirty="0" smtClean="0">
                            <a:latin typeface="Cambria Math"/>
                            <a:ea typeface="Cambria Math"/>
                          </a:rPr>
                          <m:t>𝑆</m:t>
                        </m:r>
                      </m:num>
                      <m:den>
                        <m:r>
                          <a:rPr lang="en-US" sz="3200" b="0" i="1" dirty="0" smtClean="0">
                            <a:latin typeface="Cambria Math"/>
                          </a:rPr>
                          <m:t>𝑙</m:t>
                        </m:r>
                      </m:den>
                    </m:f>
                    <m:r>
                      <a:rPr lang="en-US" sz="3600" i="1">
                        <a:latin typeface="Cambria Math"/>
                        <a:ea typeface="Cambria Math"/>
                      </a:rPr>
                      <m:t>⟹</m:t>
                    </m:r>
                  </m:oMath>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519166" y="1117603"/>
                <a:ext cx="8455888" cy="1127360"/>
              </a:xfrm>
              <a:prstGeom prst="rect">
                <a:avLst/>
              </a:prstGeom>
              <a:blipFill rotWithShape="0">
                <a:blip r:embed="rId3"/>
                <a:stretch>
                  <a:fillRect/>
                </a:stretch>
              </a:blipFill>
            </p:spPr>
            <p:txBody>
              <a:bodyPr/>
              <a:lstStyle/>
              <a:p>
                <a:r>
                  <a:rPr lang="he-IL">
                    <a:noFill/>
                  </a:rPr>
                  <a:t> </a:t>
                </a:r>
              </a:p>
            </p:txBody>
          </p:sp>
        </mc:Fallback>
      </mc:AlternateContent>
      <p:grpSp>
        <p:nvGrpSpPr>
          <p:cNvPr id="6" name="Group 5"/>
          <p:cNvGrpSpPr/>
          <p:nvPr/>
        </p:nvGrpSpPr>
        <p:grpSpPr>
          <a:xfrm>
            <a:off x="2670660" y="3947463"/>
            <a:ext cx="4191000" cy="1062334"/>
            <a:chOff x="647700" y="1703147"/>
            <a:chExt cx="4191000" cy="1266157"/>
          </a:xfrm>
        </p:grpSpPr>
        <p:sp>
          <p:nvSpPr>
            <p:cNvPr id="5" name="Rounded Rectangle 4"/>
            <p:cNvSpPr/>
            <p:nvPr/>
          </p:nvSpPr>
          <p:spPr bwMode="auto">
            <a:xfrm>
              <a:off x="647700" y="1703147"/>
              <a:ext cx="3810000" cy="1266157"/>
            </a:xfrm>
            <a:prstGeom prst="round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mc:AlternateContent xmlns:mc="http://schemas.openxmlformats.org/markup-compatibility/2006" xmlns:a14="http://schemas.microsoft.com/office/drawing/2010/main">
          <mc:Choice Requires="a14">
            <p:sp>
              <p:nvSpPr>
                <p:cNvPr id="8" name="Rectangle 7"/>
                <p:cNvSpPr/>
                <p:nvPr/>
              </p:nvSpPr>
              <p:spPr>
                <a:xfrm>
                  <a:off x="647700" y="1783390"/>
                  <a:ext cx="4191000" cy="898499"/>
                </a:xfrm>
                <a:prstGeom prst="rect">
                  <a:avLst/>
                </a:prstGeom>
              </p:spPr>
              <p:txBody>
                <a:bodyPr wrap="square">
                  <a:spAutoFit/>
                </a:bodyPr>
                <a:lstStyle/>
                <a:p>
                  <a14:m>
                    <m:oMath xmlns:m="http://schemas.openxmlformats.org/officeDocument/2006/math">
                      <m:r>
                        <a:rPr lang="en-US" sz="4400" i="1" smtClean="0">
                          <a:latin typeface="Cambria Math"/>
                          <a:ea typeface="Cambria Math"/>
                        </a:rPr>
                        <m:t>⟹</m:t>
                      </m:r>
                      <m:r>
                        <a:rPr lang="en-US" sz="4400" i="1">
                          <a:latin typeface="Cambria Math"/>
                          <a:ea typeface="Cambria Math"/>
                        </a:rPr>
                        <m:t>𝑉</m:t>
                      </m:r>
                      <m:r>
                        <m:rPr>
                          <m:nor/>
                        </m:rPr>
                        <a:rPr lang="en-US" sz="3600" dirty="0"/>
                        <m:t>=</m:t>
                      </m:r>
                      <m:r>
                        <a:rPr lang="en-US" sz="4400" i="1">
                          <a:latin typeface="Cambria Math"/>
                          <a:ea typeface="Cambria Math"/>
                        </a:rPr>
                        <m:t>𝐼</m:t>
                      </m:r>
                      <m:r>
                        <a:rPr lang="en-US" sz="4000" i="1" dirty="0">
                          <a:latin typeface="Cambria Math"/>
                          <a:ea typeface="Cambria Math"/>
                        </a:rPr>
                        <m:t>𝑅</m:t>
                      </m:r>
                    </m:oMath>
                  </a14:m>
                  <a:r>
                    <a:rPr lang="en-US" sz="2800" dirty="0" smtClean="0"/>
                    <a:t> </a:t>
                  </a:r>
                  <a:r>
                    <a:rPr lang="he-IL" sz="2800" dirty="0" smtClean="0"/>
                    <a:t>חוק אוהם</a:t>
                  </a:r>
                  <a:endParaRPr lang="en-US" sz="2800" dirty="0"/>
                </a:p>
              </p:txBody>
            </p:sp>
          </mc:Choice>
          <mc:Fallback xmlns="">
            <p:sp>
              <p:nvSpPr>
                <p:cNvPr id="8" name="Rectangle 7"/>
                <p:cNvSpPr>
                  <a:spLocks noRot="1" noChangeAspect="1" noMove="1" noResize="1" noEditPoints="1" noAdjustHandles="1" noChangeArrowheads="1" noChangeShapeType="1" noTextEdit="1"/>
                </p:cNvSpPr>
                <p:nvPr/>
              </p:nvSpPr>
              <p:spPr>
                <a:xfrm>
                  <a:off x="647700" y="1783390"/>
                  <a:ext cx="4191000" cy="898499"/>
                </a:xfrm>
                <a:prstGeom prst="rect">
                  <a:avLst/>
                </a:prstGeom>
                <a:blipFill rotWithShape="0">
                  <a:blip r:embed="rId4"/>
                  <a:stretch>
                    <a:fillRect b="-16260"/>
                  </a:stretch>
                </a:blipFill>
              </p:spPr>
              <p:txBody>
                <a:bodyPr/>
                <a:lstStyle/>
                <a:p>
                  <a:r>
                    <a:rPr lang="he-IL">
                      <a:noFill/>
                    </a:rPr>
                    <a:t> </a:t>
                  </a:r>
                </a:p>
              </p:txBody>
            </p:sp>
          </mc:Fallback>
        </mc:AlternateContent>
      </p:grpSp>
      <mc:AlternateContent xmlns:mc="http://schemas.openxmlformats.org/markup-compatibility/2006" xmlns:a14="http://schemas.microsoft.com/office/drawing/2010/main">
        <mc:Choice Requires="a14">
          <p:sp>
            <p:nvSpPr>
              <p:cNvPr id="10" name="Rectangle 9"/>
              <p:cNvSpPr/>
              <p:nvPr/>
            </p:nvSpPr>
            <p:spPr>
              <a:xfrm>
                <a:off x="193868" y="5416021"/>
                <a:ext cx="8781186" cy="461665"/>
              </a:xfrm>
              <a:prstGeom prst="rect">
                <a:avLst/>
              </a:prstGeom>
            </p:spPr>
            <p:txBody>
              <a:bodyPr wrap="none">
                <a:spAutoFit/>
              </a:bodyPr>
              <a:lstStyle/>
              <a:p>
                <a14:m>
                  <m:oMath xmlns:m="http://schemas.openxmlformats.org/officeDocument/2006/math">
                    <m:d>
                      <m:dPr>
                        <m:begChr m:val="{"/>
                        <m:endChr m:val="}"/>
                        <m:ctrlPr>
                          <a:rPr lang="en-US" sz="2400" i="1" dirty="0" smtClean="0">
                            <a:latin typeface="Cambria Math"/>
                          </a:rPr>
                        </m:ctrlPr>
                      </m:dPr>
                      <m:e>
                        <m:r>
                          <a:rPr lang="en-US" sz="2400" i="1" dirty="0">
                            <a:latin typeface="Cambria Math"/>
                          </a:rPr>
                          <m:t>𝑅</m:t>
                        </m:r>
                      </m:e>
                    </m:d>
                  </m:oMath>
                </a14:m>
                <a:r>
                  <a:rPr lang="en-US" sz="2400" dirty="0">
                    <a:ea typeface="Cambria Math"/>
                  </a:rPr>
                  <a:t> </a:t>
                </a:r>
                <a14:m>
                  <m:oMath xmlns:m="http://schemas.openxmlformats.org/officeDocument/2006/math">
                    <m:r>
                      <a:rPr lang="en-US" sz="2400" i="1" dirty="0">
                        <a:latin typeface="Cambria Math"/>
                        <a:ea typeface="Cambria Math"/>
                      </a:rPr>
                      <m:t>≡</m:t>
                    </m:r>
                    <m:r>
                      <m:rPr>
                        <m:sty m:val="p"/>
                      </m:rPr>
                      <a:rPr lang="el-GR" sz="2400" i="1" dirty="0" smtClean="0">
                        <a:latin typeface="Cambria Math"/>
                        <a:ea typeface="Cambria Math"/>
                      </a:rPr>
                      <m:t>Ω</m:t>
                    </m:r>
                    <m:r>
                      <a:rPr lang="en-US" sz="2400" b="0" i="1" dirty="0" smtClean="0">
                        <a:latin typeface="Cambria Math"/>
                        <a:ea typeface="Cambria Math"/>
                      </a:rPr>
                      <m:t>(</m:t>
                    </m:r>
                    <m:r>
                      <a:rPr lang="en-US" sz="2400" b="0" i="1" dirty="0" smtClean="0">
                        <a:latin typeface="Cambria Math"/>
                        <a:ea typeface="Cambria Math"/>
                      </a:rPr>
                      <m:t>𝑂</m:t>
                    </m:r>
                    <m:r>
                      <a:rPr lang="en-US" sz="2400" b="0" i="1" dirty="0" smtClean="0">
                        <a:latin typeface="Cambria Math"/>
                        <a:ea typeface="Cambria Math"/>
                      </a:rPr>
                      <m:t>h</m:t>
                    </m:r>
                    <m:r>
                      <a:rPr lang="en-US" sz="2400" b="0" i="1" dirty="0" smtClean="0">
                        <a:latin typeface="Cambria Math"/>
                        <a:ea typeface="Cambria Math"/>
                      </a:rPr>
                      <m:t>𝑚</m:t>
                    </m:r>
                    <m:r>
                      <a:rPr lang="en-US" sz="2400" b="0" i="1" dirty="0" smtClean="0">
                        <a:latin typeface="Cambria Math"/>
                        <a:ea typeface="Cambria Math"/>
                      </a:rPr>
                      <m:t>)⟹</m:t>
                    </m:r>
                    <m:d>
                      <m:dPr>
                        <m:begChr m:val="{"/>
                        <m:endChr m:val="}"/>
                        <m:ctrlPr>
                          <a:rPr lang="en-US" sz="2400" i="1" dirty="0">
                            <a:latin typeface="Cambria Math"/>
                          </a:rPr>
                        </m:ctrlPr>
                      </m:dPr>
                      <m:e>
                        <m:r>
                          <a:rPr lang="en-US" sz="2400" i="1" dirty="0">
                            <a:solidFill>
                              <a:srgbClr val="FFFFFF"/>
                            </a:solidFill>
                            <a:latin typeface="Cambria Math"/>
                            <a:ea typeface="Cambria Math"/>
                          </a:rPr>
                          <m:t>𝜎</m:t>
                        </m:r>
                      </m:e>
                    </m:d>
                  </m:oMath>
                </a14:m>
                <a:r>
                  <a:rPr lang="en-US" sz="2400" dirty="0">
                    <a:ea typeface="Cambria Math"/>
                  </a:rPr>
                  <a:t> </a:t>
                </a:r>
                <a14:m>
                  <m:oMath xmlns:m="http://schemas.openxmlformats.org/officeDocument/2006/math">
                    <m:r>
                      <a:rPr lang="en-US" sz="2400" i="1" dirty="0">
                        <a:latin typeface="Cambria Math"/>
                        <a:ea typeface="Cambria Math"/>
                      </a:rPr>
                      <m:t>≡</m:t>
                    </m:r>
                    <m:sSup>
                      <m:sSupPr>
                        <m:ctrlPr>
                          <a:rPr lang="en-US" sz="2400" i="1" dirty="0" smtClean="0">
                            <a:latin typeface="Cambria Math"/>
                            <a:ea typeface="Cambria Math"/>
                          </a:rPr>
                        </m:ctrlPr>
                      </m:sSupPr>
                      <m:e>
                        <m:r>
                          <m:rPr>
                            <m:sty m:val="p"/>
                          </m:rPr>
                          <a:rPr lang="el-GR" sz="2400" i="1" dirty="0">
                            <a:latin typeface="Cambria Math"/>
                            <a:ea typeface="Cambria Math"/>
                          </a:rPr>
                          <m:t>Ω</m:t>
                        </m:r>
                      </m:e>
                      <m:sup>
                        <m:r>
                          <a:rPr lang="en-US" sz="2400" b="0" i="1" dirty="0" smtClean="0">
                            <a:latin typeface="Cambria Math"/>
                            <a:ea typeface="Cambria Math"/>
                          </a:rPr>
                          <m:t>−</m:t>
                        </m:r>
                        <m:r>
                          <a:rPr lang="en-US" sz="2400" b="0" i="1" dirty="0" smtClean="0">
                            <a:latin typeface="Cambria Math"/>
                            <a:ea typeface="Cambria Math"/>
                          </a:rPr>
                          <m:t>1</m:t>
                        </m:r>
                      </m:sup>
                    </m:sSup>
                    <m:sSup>
                      <m:sSupPr>
                        <m:ctrlPr>
                          <a:rPr lang="en-US" sz="2400" i="1" dirty="0" smtClean="0">
                            <a:latin typeface="Cambria Math"/>
                            <a:ea typeface="Cambria Math"/>
                          </a:rPr>
                        </m:ctrlPr>
                      </m:sSupPr>
                      <m:e>
                        <m:r>
                          <a:rPr lang="en-US" sz="2400" i="1" dirty="0">
                            <a:latin typeface="Cambria Math"/>
                            <a:ea typeface="Cambria Math"/>
                          </a:rPr>
                          <m:t>𝑚</m:t>
                        </m:r>
                        <m:r>
                          <m:rPr>
                            <m:nor/>
                          </m:rPr>
                          <a:rPr lang="en-US" sz="2400" dirty="0"/>
                          <m:t> </m:t>
                        </m:r>
                      </m:e>
                      <m:sup>
                        <m:r>
                          <a:rPr lang="en-US" sz="2400" b="0" i="1" dirty="0" smtClean="0">
                            <a:latin typeface="Cambria Math"/>
                            <a:ea typeface="Cambria Math"/>
                          </a:rPr>
                          <m:t>−</m:t>
                        </m:r>
                        <m:r>
                          <a:rPr lang="en-US" sz="2400" b="0" i="1" dirty="0" smtClean="0">
                            <a:latin typeface="Cambria Math"/>
                            <a:ea typeface="Cambria Math"/>
                          </a:rPr>
                          <m:t>1</m:t>
                        </m:r>
                      </m:sup>
                    </m:sSup>
                    <m:r>
                      <a:rPr lang="en-US" sz="2400" i="1" dirty="0">
                        <a:latin typeface="Cambria Math"/>
                        <a:ea typeface="Cambria Math"/>
                      </a:rPr>
                      <m:t>≡</m:t>
                    </m:r>
                    <m:r>
                      <a:rPr lang="en-US" sz="2400" b="0" i="1" dirty="0" smtClean="0">
                        <a:latin typeface="Cambria Math"/>
                        <a:ea typeface="Cambria Math"/>
                      </a:rPr>
                      <m:t>𝑆𝑖𝑒𝑚𝑛𝑠</m:t>
                    </m:r>
                    <m:r>
                      <a:rPr lang="en-US" sz="2400" b="0" i="1" dirty="0" smtClean="0">
                        <a:latin typeface="Cambria Math"/>
                        <a:ea typeface="Cambria Math"/>
                      </a:rPr>
                      <m:t>∙</m:t>
                    </m:r>
                    <m:sSup>
                      <m:sSupPr>
                        <m:ctrlPr>
                          <a:rPr lang="en-US" sz="2400" i="1" dirty="0">
                            <a:latin typeface="Cambria Math"/>
                            <a:ea typeface="Cambria Math"/>
                          </a:rPr>
                        </m:ctrlPr>
                      </m:sSupPr>
                      <m:e>
                        <m:r>
                          <a:rPr lang="en-US" sz="2400" i="1" dirty="0">
                            <a:latin typeface="Cambria Math"/>
                            <a:ea typeface="Cambria Math"/>
                          </a:rPr>
                          <m:t>𝑚</m:t>
                        </m:r>
                        <m:r>
                          <m:rPr>
                            <m:nor/>
                          </m:rPr>
                          <a:rPr lang="en-US" sz="2400" dirty="0"/>
                          <m:t> </m:t>
                        </m:r>
                      </m:e>
                      <m:sup>
                        <m:r>
                          <a:rPr lang="en-US" sz="2400" i="1" dirty="0">
                            <a:latin typeface="Cambria Math"/>
                            <a:ea typeface="Cambria Math"/>
                          </a:rPr>
                          <m:t>−</m:t>
                        </m:r>
                        <m:r>
                          <a:rPr lang="en-US" sz="2400" i="1" dirty="0">
                            <a:latin typeface="Cambria Math"/>
                            <a:ea typeface="Cambria Math"/>
                          </a:rPr>
                          <m:t>1</m:t>
                        </m:r>
                      </m:sup>
                    </m:sSup>
                    <m:r>
                      <a:rPr lang="en-US" sz="2400" i="1" dirty="0">
                        <a:latin typeface="Cambria Math"/>
                        <a:ea typeface="Cambria Math"/>
                      </a:rPr>
                      <m:t>⟹</m:t>
                    </m:r>
                    <m:d>
                      <m:dPr>
                        <m:begChr m:val="{"/>
                        <m:endChr m:val="}"/>
                        <m:ctrlPr>
                          <a:rPr lang="en-US" sz="2400" i="1" dirty="0">
                            <a:latin typeface="Cambria Math"/>
                          </a:rPr>
                        </m:ctrlPr>
                      </m:dPr>
                      <m:e>
                        <m:r>
                          <a:rPr lang="en-US" sz="2400" i="1" dirty="0">
                            <a:solidFill>
                              <a:srgbClr val="FFFFFF"/>
                            </a:solidFill>
                            <a:latin typeface="Cambria Math"/>
                            <a:ea typeface="Cambria Math"/>
                          </a:rPr>
                          <m:t>𝜌</m:t>
                        </m:r>
                      </m:e>
                    </m:d>
                    <m:r>
                      <a:rPr lang="en-US" sz="2400" i="1" dirty="0">
                        <a:latin typeface="Cambria Math"/>
                        <a:ea typeface="Cambria Math"/>
                      </a:rPr>
                      <m:t>≡</m:t>
                    </m:r>
                    <m:r>
                      <m:rPr>
                        <m:sty m:val="p"/>
                      </m:rPr>
                      <a:rPr lang="el-GR" sz="2400" i="1" dirty="0">
                        <a:latin typeface="Cambria Math"/>
                        <a:ea typeface="Cambria Math"/>
                      </a:rPr>
                      <m:t>Ω</m:t>
                    </m:r>
                    <m:r>
                      <a:rPr lang="en-US" sz="2400" b="0" i="1" dirty="0" smtClean="0">
                        <a:latin typeface="Cambria Math"/>
                        <a:ea typeface="Cambria Math"/>
                      </a:rPr>
                      <m:t>𝑚</m:t>
                    </m:r>
                  </m:oMath>
                </a14:m>
                <a:endParaRPr lang="en-US" sz="2400" dirty="0"/>
              </a:p>
            </p:txBody>
          </p:sp>
        </mc:Choice>
        <mc:Fallback xmlns="">
          <p:sp>
            <p:nvSpPr>
              <p:cNvPr id="10" name="Rectangle 9"/>
              <p:cNvSpPr>
                <a:spLocks noRot="1" noChangeAspect="1" noMove="1" noResize="1" noEditPoints="1" noAdjustHandles="1" noChangeArrowheads="1" noChangeShapeType="1" noTextEdit="1"/>
              </p:cNvSpPr>
              <p:nvPr/>
            </p:nvSpPr>
            <p:spPr>
              <a:xfrm>
                <a:off x="193868" y="5416021"/>
                <a:ext cx="8781186" cy="461665"/>
              </a:xfrm>
              <a:prstGeom prst="rect">
                <a:avLst/>
              </a:prstGeom>
              <a:blipFill rotWithShape="0">
                <a:blip r:embed="rId5"/>
                <a:stretch>
                  <a:fillRect b="-19737"/>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189432" y="2531699"/>
                <a:ext cx="3334182" cy="966996"/>
              </a:xfrm>
              <a:prstGeom prst="rect">
                <a:avLst/>
              </a:prstGeom>
            </p:spPr>
            <p:txBody>
              <a:bodyPr wrap="none">
                <a:spAutoFit/>
              </a:bodyPr>
              <a:lstStyle/>
              <a:p>
                <a14:m>
                  <m:oMath xmlns:m="http://schemas.openxmlformats.org/officeDocument/2006/math">
                    <m:f>
                      <m:fPr>
                        <m:ctrlPr>
                          <a:rPr lang="en-US" sz="3600" b="0" i="1" dirty="0" smtClean="0">
                            <a:latin typeface="Cambria Math"/>
                            <a:ea typeface="Cambria Math" panose="02040503050406030204" pitchFamily="18" charset="0"/>
                          </a:rPr>
                        </m:ctrlPr>
                      </m:fPr>
                      <m:num>
                        <m:r>
                          <a:rPr lang="en-US" sz="3600" b="0" i="1" dirty="0" smtClean="0">
                            <a:latin typeface="Cambria Math"/>
                            <a:ea typeface="Cambria Math" panose="02040503050406030204" pitchFamily="18" charset="0"/>
                          </a:rPr>
                          <m:t>𝑉</m:t>
                        </m:r>
                      </m:num>
                      <m:den>
                        <m:r>
                          <a:rPr lang="en-US" sz="3600" b="0" i="1" dirty="0" smtClean="0">
                            <a:latin typeface="Cambria Math"/>
                            <a:ea typeface="Cambria Math" panose="02040503050406030204" pitchFamily="18" charset="0"/>
                          </a:rPr>
                          <m:t>𝐼</m:t>
                        </m:r>
                      </m:den>
                    </m:f>
                    <m:r>
                      <a:rPr lang="en-US" sz="3600" b="0" i="1" dirty="0" smtClean="0">
                        <a:latin typeface="Cambria Math" panose="02040503050406030204" pitchFamily="18" charset="0"/>
                        <a:ea typeface="Cambria Math" panose="02040503050406030204" pitchFamily="18" charset="0"/>
                      </a:rPr>
                      <m:t>=</m:t>
                    </m:r>
                    <m:f>
                      <m:fPr>
                        <m:ctrlPr>
                          <a:rPr lang="en-US" sz="4800" i="1" dirty="0">
                            <a:solidFill>
                              <a:srgbClr val="FFFFFF"/>
                            </a:solidFill>
                            <a:latin typeface="Cambria Math"/>
                            <a:ea typeface="Cambria Math" panose="02040503050406030204" pitchFamily="18" charset="0"/>
                          </a:rPr>
                        </m:ctrlPr>
                      </m:fPr>
                      <m:num>
                        <m:r>
                          <a:rPr lang="en-US" sz="4800" i="1" dirty="0">
                            <a:solidFill>
                              <a:srgbClr val="FFFFFF"/>
                            </a:solidFill>
                            <a:latin typeface="Cambria Math" panose="02040503050406030204" pitchFamily="18" charset="0"/>
                            <a:ea typeface="Cambria Math" panose="02040503050406030204" pitchFamily="18" charset="0"/>
                          </a:rPr>
                          <m:t>𝑙</m:t>
                        </m:r>
                      </m:num>
                      <m:den>
                        <m:r>
                          <a:rPr lang="en-US" sz="4800" i="1" dirty="0">
                            <a:solidFill>
                              <a:srgbClr val="FFFFFF"/>
                            </a:solidFill>
                            <a:latin typeface="Cambria Math" panose="02040503050406030204" pitchFamily="18" charset="0"/>
                            <a:ea typeface="Cambria Math" panose="02040503050406030204" pitchFamily="18" charset="0"/>
                          </a:rPr>
                          <m:t>𝜎</m:t>
                        </m:r>
                        <m:r>
                          <a:rPr lang="en-US" sz="4800" i="1" dirty="0">
                            <a:solidFill>
                              <a:srgbClr val="FFFFFF"/>
                            </a:solidFill>
                            <a:latin typeface="Cambria Math" panose="02040503050406030204" pitchFamily="18" charset="0"/>
                            <a:ea typeface="Cambria Math" panose="02040503050406030204" pitchFamily="18" charset="0"/>
                          </a:rPr>
                          <m:t>𝑆</m:t>
                        </m:r>
                      </m:den>
                    </m:f>
                  </m:oMath>
                </a14:m>
                <a:r>
                  <a:rPr lang="en-US" sz="2800" dirty="0">
                    <a:latin typeface="Cambria Math" panose="02040503050406030204" pitchFamily="18" charset="0"/>
                    <a:ea typeface="Cambria Math" panose="02040503050406030204" pitchFamily="18" charset="0"/>
                  </a:rPr>
                  <a:t> </a:t>
                </a:r>
                <a14:m>
                  <m:oMath xmlns:m="http://schemas.openxmlformats.org/officeDocument/2006/math">
                    <m:r>
                      <a:rPr lang="en-US" sz="3600" i="1" dirty="0">
                        <a:latin typeface="Cambria Math" panose="02040503050406030204" pitchFamily="18" charset="0"/>
                        <a:ea typeface="Cambria Math" panose="02040503050406030204" pitchFamily="18" charset="0"/>
                      </a:rPr>
                      <m:t>≡</m:t>
                    </m:r>
                    <m:r>
                      <m:rPr>
                        <m:nor/>
                      </m:rPr>
                      <a:rPr lang="en-US" sz="3600" dirty="0">
                        <a:latin typeface="Cambria Math" panose="02040503050406030204" pitchFamily="18" charset="0"/>
                        <a:ea typeface="Cambria Math" panose="02040503050406030204" pitchFamily="18" charset="0"/>
                      </a:rPr>
                      <m:t>R</m:t>
                    </m:r>
                    <m:r>
                      <a:rPr lang="en-US" sz="3200" i="1" dirty="0">
                        <a:latin typeface="Cambria Math" panose="02040503050406030204" pitchFamily="18" charset="0"/>
                        <a:ea typeface="Cambria Math" panose="02040503050406030204" pitchFamily="18" charset="0"/>
                      </a:rPr>
                      <m:t>≡</m:t>
                    </m:r>
                    <m:f>
                      <m:fPr>
                        <m:ctrlPr>
                          <a:rPr lang="en-US" sz="4000" i="1" dirty="0">
                            <a:solidFill>
                              <a:srgbClr val="FFFFFF"/>
                            </a:solidFill>
                            <a:latin typeface="Cambria Math"/>
                            <a:ea typeface="Cambria Math" panose="02040503050406030204" pitchFamily="18" charset="0"/>
                          </a:rPr>
                        </m:ctrlPr>
                      </m:fPr>
                      <m:num>
                        <m:r>
                          <a:rPr lang="en-US" sz="4000" i="1" dirty="0">
                            <a:solidFill>
                              <a:srgbClr val="FFFFFF"/>
                            </a:solidFill>
                            <a:latin typeface="Cambria Math" panose="02040503050406030204" pitchFamily="18" charset="0"/>
                            <a:ea typeface="Cambria Math" panose="02040503050406030204" pitchFamily="18" charset="0"/>
                          </a:rPr>
                          <m:t>𝜌</m:t>
                        </m:r>
                        <m:r>
                          <a:rPr lang="en-US" sz="4000" i="1" dirty="0">
                            <a:solidFill>
                              <a:srgbClr val="FFFFFF"/>
                            </a:solidFill>
                            <a:latin typeface="Cambria Math" panose="02040503050406030204" pitchFamily="18" charset="0"/>
                            <a:ea typeface="Cambria Math" panose="02040503050406030204" pitchFamily="18" charset="0"/>
                          </a:rPr>
                          <m:t>𝑙</m:t>
                        </m:r>
                      </m:num>
                      <m:den>
                        <m:r>
                          <a:rPr lang="en-US" sz="4000" i="1" dirty="0">
                            <a:solidFill>
                              <a:srgbClr val="FFFFFF"/>
                            </a:solidFill>
                            <a:latin typeface="Cambria Math" panose="02040503050406030204" pitchFamily="18" charset="0"/>
                            <a:ea typeface="Cambria Math" panose="02040503050406030204" pitchFamily="18" charset="0"/>
                          </a:rPr>
                          <m:t>𝑆</m:t>
                        </m:r>
                      </m:den>
                    </m:f>
                  </m:oMath>
                </a14:m>
                <a:endParaRPr lang="en-US" sz="2400" dirty="0"/>
              </a:p>
            </p:txBody>
          </p:sp>
        </mc:Choice>
        <mc:Fallback xmlns="">
          <p:sp>
            <p:nvSpPr>
              <p:cNvPr id="9" name="Rectangle 8"/>
              <p:cNvSpPr>
                <a:spLocks noRot="1" noChangeAspect="1" noMove="1" noResize="1" noEditPoints="1" noAdjustHandles="1" noChangeArrowheads="1" noChangeShapeType="1" noTextEdit="1"/>
              </p:cNvSpPr>
              <p:nvPr/>
            </p:nvSpPr>
            <p:spPr>
              <a:xfrm>
                <a:off x="3189432" y="2531699"/>
                <a:ext cx="3334182" cy="966996"/>
              </a:xfrm>
              <a:prstGeom prst="rect">
                <a:avLst/>
              </a:prstGeom>
              <a:blipFill rotWithShape="0">
                <a:blip r:embed="rId6"/>
                <a:stretch>
                  <a:fillRect/>
                </a:stretch>
              </a:blipFill>
            </p:spPr>
            <p:txBody>
              <a:bodyPr/>
              <a:lstStyle/>
              <a:p>
                <a:r>
                  <a:rPr lang="he-IL">
                    <a:noFill/>
                  </a:rPr>
                  <a:t> </a:t>
                </a:r>
              </a:p>
            </p:txBody>
          </p:sp>
        </mc:Fallback>
      </mc:AlternateContent>
    </p:spTree>
    <p:extLst>
      <p:ext uri="{BB962C8B-B14F-4D97-AF65-F5344CB8AC3E}">
        <p14:creationId xmlns:p14="http://schemas.microsoft.com/office/powerpoint/2010/main" val="3746058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7467600" y="23884"/>
            <a:ext cx="1676400" cy="661916"/>
          </a:xfrm>
        </p:spPr>
        <p:txBody>
          <a:bodyPr/>
          <a:lstStyle/>
          <a:p>
            <a:pPr algn="r"/>
            <a:r>
              <a:rPr lang="he-IL" sz="2400" dirty="0" smtClean="0"/>
              <a:t>מודל דרודה</a:t>
            </a:r>
            <a:endParaRPr lang="en-US" sz="2400" dirty="0"/>
          </a:p>
        </p:txBody>
      </p:sp>
      <p:sp>
        <p:nvSpPr>
          <p:cNvPr id="4" name="Slide Number Placeholder 3"/>
          <p:cNvSpPr>
            <a:spLocks noGrp="1"/>
          </p:cNvSpPr>
          <p:nvPr>
            <p:ph type="sldNum" sz="quarter" idx="12"/>
          </p:nvPr>
        </p:nvSpPr>
        <p:spPr>
          <a:xfrm>
            <a:off x="8610600" y="6245225"/>
            <a:ext cx="381000" cy="476250"/>
          </a:xfrm>
        </p:spPr>
        <p:txBody>
          <a:bodyPr/>
          <a:lstStyle/>
          <a:p>
            <a:pPr algn="r" rtl="1">
              <a:defRPr/>
            </a:pPr>
            <a:fld id="{3C513DBE-88A6-4AE9-9B85-563385FF76B4}" type="slidenum">
              <a:rPr lang="he-IL" altLang="en-US" smtClean="0">
                <a:solidFill>
                  <a:srgbClr val="FFFFFF"/>
                </a:solidFill>
              </a:rPr>
              <a:pPr algn="r" rtl="1">
                <a:defRPr/>
              </a:pPr>
              <a:t>18</a:t>
            </a:fld>
            <a:endParaRPr lang="en-US" altLang="en-US">
              <a:solidFill>
                <a:srgbClr val="FFFFFF"/>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78691"/>
            <a:ext cx="2343233" cy="3219602"/>
          </a:xfrm>
          <a:prstGeom prst="rect">
            <a:avLst/>
          </a:prstGeom>
        </p:spPr>
      </p:pic>
      <p:sp>
        <p:nvSpPr>
          <p:cNvPr id="9" name="Rectangle 8"/>
          <p:cNvSpPr/>
          <p:nvPr/>
        </p:nvSpPr>
        <p:spPr>
          <a:xfrm>
            <a:off x="121244" y="3385077"/>
            <a:ext cx="2557943" cy="646331"/>
          </a:xfrm>
          <a:prstGeom prst="rect">
            <a:avLst/>
          </a:prstGeom>
        </p:spPr>
        <p:txBody>
          <a:bodyPr wrap="none">
            <a:spAutoFit/>
          </a:bodyPr>
          <a:lstStyle/>
          <a:p>
            <a:pPr lvl="0" algn="ctr"/>
            <a:r>
              <a:rPr lang="en-US" dirty="0">
                <a:solidFill>
                  <a:srgbClr val="FFFFFF"/>
                </a:solidFill>
              </a:rPr>
              <a:t>Paul Karl Ludwig </a:t>
            </a:r>
            <a:r>
              <a:rPr lang="en-US" dirty="0" smtClean="0">
                <a:solidFill>
                  <a:srgbClr val="FFFFFF"/>
                </a:solidFill>
              </a:rPr>
              <a:t>Drude</a:t>
            </a:r>
          </a:p>
          <a:p>
            <a:pPr lvl="0" algn="ctr"/>
            <a:r>
              <a:rPr lang="en-US" dirty="0" smtClean="0">
                <a:solidFill>
                  <a:srgbClr val="FFFFFF"/>
                </a:solidFill>
              </a:rPr>
              <a:t>1863-1906</a:t>
            </a:r>
            <a:endParaRPr lang="en-US" dirty="0">
              <a:solidFill>
                <a:srgbClr val="FFFFFF"/>
              </a:solidFill>
            </a:endParaRPr>
          </a:p>
        </p:txBody>
      </p:sp>
      <p:sp>
        <p:nvSpPr>
          <p:cNvPr id="10" name="Rectangle 9"/>
          <p:cNvSpPr/>
          <p:nvPr/>
        </p:nvSpPr>
        <p:spPr>
          <a:xfrm>
            <a:off x="2679187" y="585592"/>
            <a:ext cx="6388613" cy="1200329"/>
          </a:xfrm>
          <a:prstGeom prst="rect">
            <a:avLst/>
          </a:prstGeom>
        </p:spPr>
        <p:txBody>
          <a:bodyPr wrap="square">
            <a:spAutoFit/>
          </a:bodyPr>
          <a:lstStyle/>
          <a:p>
            <a:pPr algn="r" rtl="1"/>
            <a:r>
              <a:rPr lang="he-IL" b="1" dirty="0" smtClean="0">
                <a:effectLst/>
              </a:rPr>
              <a:t>מודל קלאסי, הוצע ב-1906 ומסביר </a:t>
            </a:r>
            <a:r>
              <a:rPr lang="he-IL" dirty="0" smtClean="0">
                <a:effectLst/>
              </a:rPr>
              <a:t>תכונות שונות של מתכות, ובמיוחד מוליכות חשמלית וחומנית. באמצעות המודל ניתן להפיק את חוק אוהם, את המוליכות הסגולית של מתכות ועוד.</a:t>
            </a:r>
          </a:p>
          <a:p>
            <a:pPr algn="r" rtl="1"/>
            <a:endParaRPr lang="he-IL"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599" y="2773680"/>
            <a:ext cx="5972313" cy="3169920"/>
          </a:xfrm>
          <a:prstGeom prst="rect">
            <a:avLst/>
          </a:prstGeom>
        </p:spPr>
      </p:pic>
      <p:sp>
        <p:nvSpPr>
          <p:cNvPr id="11" name="Rectangle 10"/>
          <p:cNvSpPr/>
          <p:nvPr/>
        </p:nvSpPr>
        <p:spPr>
          <a:xfrm>
            <a:off x="6400800" y="2173069"/>
            <a:ext cx="2731013" cy="646331"/>
          </a:xfrm>
          <a:prstGeom prst="rect">
            <a:avLst/>
          </a:prstGeom>
        </p:spPr>
        <p:txBody>
          <a:bodyPr wrap="square">
            <a:spAutoFit/>
          </a:bodyPr>
          <a:lstStyle/>
          <a:p>
            <a:pPr algn="r" rtl="1"/>
            <a:r>
              <a:rPr lang="he-IL" b="1" dirty="0" smtClean="0"/>
              <a:t>הצגה סכמטית של המודל:</a:t>
            </a:r>
            <a:endParaRPr lang="he-IL" dirty="0" smtClean="0">
              <a:effectLst/>
            </a:endParaRPr>
          </a:p>
          <a:p>
            <a:pPr algn="r" rtl="1"/>
            <a:endParaRPr lang="he-IL" dirty="0"/>
          </a:p>
        </p:txBody>
      </p:sp>
      <p:grpSp>
        <p:nvGrpSpPr>
          <p:cNvPr id="15" name="Group 14"/>
          <p:cNvGrpSpPr/>
          <p:nvPr/>
        </p:nvGrpSpPr>
        <p:grpSpPr>
          <a:xfrm>
            <a:off x="-304800" y="4572000"/>
            <a:ext cx="3429000" cy="914400"/>
            <a:chOff x="-304800" y="4572000"/>
            <a:chExt cx="3429000" cy="914400"/>
          </a:xfrm>
        </p:grpSpPr>
        <p:cxnSp>
          <p:nvCxnSpPr>
            <p:cNvPr id="12" name="Elbow Connector 11"/>
            <p:cNvCxnSpPr/>
            <p:nvPr/>
          </p:nvCxnSpPr>
          <p:spPr bwMode="auto">
            <a:xfrm rot="10800000">
              <a:off x="2362200" y="4747736"/>
              <a:ext cx="762000" cy="738664"/>
            </a:xfrm>
            <a:prstGeom prst="bentConnector3">
              <a:avLst/>
            </a:prstGeom>
            <a:solidFill>
              <a:schemeClr val="accent1"/>
            </a:solidFill>
            <a:ln w="28575" cap="flat" cmpd="sng" algn="ctr">
              <a:solidFill>
                <a:srgbClr val="FFC000"/>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304800" y="4572000"/>
              <a:ext cx="2743200" cy="738664"/>
            </a:xfrm>
            <a:prstGeom prst="rect">
              <a:avLst/>
            </a:prstGeom>
            <a:noFill/>
          </p:spPr>
          <p:txBody>
            <a:bodyPr wrap="square" rtlCol="0">
              <a:spAutoFit/>
            </a:bodyPr>
            <a:lstStyle/>
            <a:p>
              <a:pPr algn="r" rtl="1"/>
              <a:r>
                <a:rPr lang="he-IL" sz="1400" dirty="0" smtClean="0"/>
                <a:t>אטום-יון בנקודת שריג.  משרעת תנועותו (חיצים) החומנית קובעת</a:t>
              </a:r>
            </a:p>
            <a:p>
              <a:pPr algn="r" rtl="1"/>
              <a:r>
                <a:rPr lang="he-IL" sz="1400" dirty="0" smtClean="0"/>
                <a:t>את חתך הפיזור שלו (איזור אפור)</a:t>
              </a:r>
              <a:endParaRPr lang="en-US" sz="1400" dirty="0"/>
            </a:p>
          </p:txBody>
        </p:sp>
      </p:grpSp>
    </p:spTree>
    <p:extLst>
      <p:ext uri="{BB962C8B-B14F-4D97-AF65-F5344CB8AC3E}">
        <p14:creationId xmlns:p14="http://schemas.microsoft.com/office/powerpoint/2010/main" val="17440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495800" y="-228600"/>
            <a:ext cx="5181600" cy="1143000"/>
          </a:xfrm>
        </p:spPr>
        <p:txBody>
          <a:bodyPr/>
          <a:lstStyle/>
          <a:p>
            <a:r>
              <a:rPr lang="he-IL" altLang="en-US" sz="2800" dirty="0" smtClean="0">
                <a:solidFill>
                  <a:schemeClr val="tx1"/>
                </a:solidFill>
              </a:rPr>
              <a:t>חוק </a:t>
            </a:r>
            <a:r>
              <a:rPr lang="he-IL" altLang="en-US" sz="2800" dirty="0">
                <a:solidFill>
                  <a:schemeClr val="tx1"/>
                </a:solidFill>
              </a:rPr>
              <a:t>אום</a:t>
            </a:r>
            <a:endParaRPr lang="en-US" altLang="en-US" sz="2800" dirty="0">
              <a:solidFill>
                <a:schemeClr val="tx1"/>
              </a:solidFill>
            </a:endParaRPr>
          </a:p>
        </p:txBody>
      </p:sp>
      <mc:AlternateContent xmlns:mc="http://schemas.openxmlformats.org/markup-compatibility/2006" xmlns:a14="http://schemas.microsoft.com/office/drawing/2010/main">
        <mc:Choice Requires="a14">
          <p:sp>
            <p:nvSpPr>
              <p:cNvPr id="58372" name="Rectangle 4"/>
              <p:cNvSpPr>
                <a:spLocks noChangeArrowheads="1"/>
              </p:cNvSpPr>
              <p:nvPr/>
            </p:nvSpPr>
            <p:spPr bwMode="auto">
              <a:xfrm>
                <a:off x="2590800" y="930533"/>
                <a:ext cx="6477000" cy="175432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nchor="ctr">
                <a:spAutoFit/>
              </a:bodyPr>
              <a:lstStyle/>
              <a:p>
                <a:pPr algn="r" rtl="1"/>
                <a:r>
                  <a:rPr lang="he-IL" altLang="en-US" b="0" dirty="0" smtClean="0"/>
                  <a:t>חוק אמפירי שגילה</a:t>
                </a:r>
                <a:r>
                  <a:rPr lang="en-US" altLang="en-US" b="0" dirty="0" smtClean="0"/>
                  <a:t> </a:t>
                </a:r>
                <a:r>
                  <a:rPr lang="he-IL" altLang="en-US" b="0" dirty="0" smtClean="0"/>
                  <a:t>הפיזיקאי </a:t>
                </a:r>
                <a:r>
                  <a:rPr lang="he-IL" altLang="en-US" b="0" dirty="0"/>
                  <a:t>הגרמני גאורג </a:t>
                </a:r>
                <a:r>
                  <a:rPr lang="he-IL" altLang="en-US" b="0" dirty="0" smtClean="0"/>
                  <a:t>אוהם, </a:t>
                </a:r>
                <a:r>
                  <a:rPr lang="he-IL" altLang="en-US" b="0" dirty="0"/>
                  <a:t>ולפיו בחומרים מסוימים ובטמפרטורות מסוימות המתח החשמלי </a:t>
                </a:r>
                <a:r>
                  <a:rPr lang="he-IL" altLang="en-US" b="0" dirty="0" smtClean="0"/>
                  <a:t>בין </a:t>
                </a:r>
                <a:r>
                  <a:rPr lang="he-IL" altLang="en-US" b="0" dirty="0"/>
                  <a:t>קצותיו של מוליך </a:t>
                </a:r>
                <a:r>
                  <a:rPr lang="he-IL" altLang="en-US" b="0" dirty="0" smtClean="0"/>
                  <a:t>מתכונתי </a:t>
                </a:r>
                <a:r>
                  <a:rPr lang="he-IL" altLang="en-US" b="0" dirty="0"/>
                  <a:t>ביחס ישר וקבוע לזרם הזורם </a:t>
                </a:r>
                <a:r>
                  <a:rPr lang="he-IL" altLang="en-US" b="0" dirty="0" smtClean="0"/>
                  <a:t>בנגד. </a:t>
                </a:r>
                <a:r>
                  <a:rPr lang="he-IL" altLang="en-US" b="0" dirty="0"/>
                  <a:t>יחס זה הוא ההתנגדות החשמלית המאפיינת את </a:t>
                </a:r>
                <a:r>
                  <a:rPr lang="he-IL" altLang="en-US" b="0" dirty="0" smtClean="0"/>
                  <a:t>החומר ונוסחתו </a:t>
                </a:r>
                <a14:m>
                  <m:oMath xmlns:m="http://schemas.openxmlformats.org/officeDocument/2006/math">
                    <m:r>
                      <a:rPr lang="en-US" altLang="en-US" b="0" i="1" smtClean="0">
                        <a:latin typeface="Cambria Math"/>
                      </a:rPr>
                      <m:t>𝑉</m:t>
                    </m:r>
                    <m:r>
                      <a:rPr lang="en-US" altLang="en-US" b="0" i="1" smtClean="0">
                        <a:latin typeface="Cambria Math"/>
                      </a:rPr>
                      <m:t>=</m:t>
                    </m:r>
                    <m:r>
                      <a:rPr lang="en-US" altLang="en-US" b="0" i="1" smtClean="0">
                        <a:latin typeface="Cambria Math"/>
                      </a:rPr>
                      <m:t>𝐼𝑅</m:t>
                    </m:r>
                  </m:oMath>
                </a14:m>
                <a:r>
                  <a:rPr lang="he-IL" altLang="en-US" b="0" dirty="0" smtClean="0"/>
                  <a:t> .  המתח </a:t>
                </a:r>
                <a:r>
                  <a:rPr lang="he-IL" altLang="en-US" b="0" dirty="0"/>
                  <a:t>מסומן באות </a:t>
                </a:r>
                <a:r>
                  <a:rPr lang="en-US" altLang="en-US" b="0" dirty="0" smtClean="0"/>
                  <a:t>V</a:t>
                </a:r>
                <a:r>
                  <a:rPr lang="he-IL" altLang="en-US" b="0" dirty="0" smtClean="0"/>
                  <a:t>, ההתנגדות </a:t>
                </a:r>
                <a:r>
                  <a:rPr lang="he-IL" altLang="en-US" b="0" dirty="0"/>
                  <a:t>באות </a:t>
                </a:r>
                <a:r>
                  <a:rPr lang="en-US" altLang="en-US" b="0" dirty="0" smtClean="0"/>
                  <a:t>R</a:t>
                </a:r>
                <a:r>
                  <a:rPr lang="he-IL" altLang="en-US" b="0" dirty="0" smtClean="0"/>
                  <a:t>.  לכן, בגדול המתח ו/או בקטון ההתנגדות, גדל הזרם בנגד. </a:t>
                </a:r>
                <a:endParaRPr lang="he-IL" altLang="en-US" b="0" dirty="0"/>
              </a:p>
            </p:txBody>
          </p:sp>
        </mc:Choice>
        <mc:Fallback xmlns="">
          <p:sp>
            <p:nvSpPr>
              <p:cNvPr id="58372" name="Rectangle 4"/>
              <p:cNvSpPr>
                <a:spLocks noRot="1" noChangeAspect="1" noMove="1" noResize="1" noEditPoints="1" noAdjustHandles="1" noChangeArrowheads="1" noChangeShapeType="1" noTextEdit="1"/>
              </p:cNvSpPr>
              <p:nvPr/>
            </p:nvSpPr>
            <p:spPr bwMode="auto">
              <a:xfrm>
                <a:off x="2590800" y="930533"/>
                <a:ext cx="6477000" cy="1754326"/>
              </a:xfrm>
              <a:prstGeom prst="rect">
                <a:avLst/>
              </a:prstGeom>
              <a:blipFill rotWithShape="1">
                <a:blip r:embed="rId3"/>
                <a:stretch>
                  <a:fillRect l="-564" t="-1045" r="-753" b="-522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5837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4387" y="3124200"/>
            <a:ext cx="6273035" cy="33528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542" y="152400"/>
            <a:ext cx="1899858" cy="2438400"/>
          </a:xfrm>
          <a:prstGeom prst="rect">
            <a:avLst/>
          </a:prstGeom>
        </p:spPr>
      </p:pic>
      <p:sp>
        <p:nvSpPr>
          <p:cNvPr id="8" name="Rectangle 7"/>
          <p:cNvSpPr/>
          <p:nvPr/>
        </p:nvSpPr>
        <p:spPr>
          <a:xfrm>
            <a:off x="76200" y="2623622"/>
            <a:ext cx="2054217" cy="923330"/>
          </a:xfrm>
          <a:prstGeom prst="rect">
            <a:avLst/>
          </a:prstGeom>
        </p:spPr>
        <p:txBody>
          <a:bodyPr wrap="none">
            <a:spAutoFit/>
          </a:bodyPr>
          <a:lstStyle/>
          <a:p>
            <a:r>
              <a:rPr lang="he-IL" dirty="0">
                <a:solidFill>
                  <a:srgbClr val="FFFFFF"/>
                </a:solidFill>
              </a:rPr>
              <a:t>Georg Simon </a:t>
            </a:r>
            <a:r>
              <a:rPr lang="he-IL" dirty="0" smtClean="0">
                <a:solidFill>
                  <a:srgbClr val="FFFFFF"/>
                </a:solidFill>
              </a:rPr>
              <a:t>Ohm</a:t>
            </a:r>
            <a:endParaRPr lang="en-US" dirty="0" smtClean="0">
              <a:solidFill>
                <a:srgbClr val="FFFFFF"/>
              </a:solidFill>
            </a:endParaRPr>
          </a:p>
          <a:p>
            <a:pPr algn="ctr"/>
            <a:r>
              <a:rPr lang="en-US" dirty="0" smtClean="0">
                <a:solidFill>
                  <a:srgbClr val="FFFFFF"/>
                </a:solidFill>
              </a:rPr>
              <a:t>1789 - 1854</a:t>
            </a:r>
          </a:p>
          <a:p>
            <a:endParaRPr lang="en-US" dirty="0"/>
          </a:p>
        </p:txBody>
      </p:sp>
      <p:sp>
        <p:nvSpPr>
          <p:cNvPr id="3" name="TextBox 2"/>
          <p:cNvSpPr txBox="1"/>
          <p:nvPr/>
        </p:nvSpPr>
        <p:spPr>
          <a:xfrm>
            <a:off x="4111144" y="3832249"/>
            <a:ext cx="2437789" cy="1107996"/>
          </a:xfrm>
          <a:prstGeom prst="rect">
            <a:avLst/>
          </a:prstGeom>
          <a:noFill/>
        </p:spPr>
        <p:txBody>
          <a:bodyPr wrap="square" rtlCol="1">
            <a:spAutoFit/>
          </a:bodyPr>
          <a:lstStyle/>
          <a:p>
            <a:r>
              <a:rPr lang="en-US" sz="6600" dirty="0" smtClean="0">
                <a:solidFill>
                  <a:schemeClr val="bg2">
                    <a:lumMod val="60000"/>
                    <a:lumOff val="40000"/>
                  </a:schemeClr>
                </a:solidFill>
              </a:rPr>
              <a:t>V=IR</a:t>
            </a:r>
            <a:endParaRPr lang="he-IL" sz="6600" dirty="0">
              <a:solidFill>
                <a:schemeClr val="bg2">
                  <a:lumMod val="60000"/>
                  <a:lumOff val="40000"/>
                </a:schemeClr>
              </a:solidFill>
            </a:endParaRPr>
          </a:p>
        </p:txBody>
      </p:sp>
    </p:spTree>
    <p:extLst>
      <p:ext uri="{BB962C8B-B14F-4D97-AF65-F5344CB8AC3E}">
        <p14:creationId xmlns:p14="http://schemas.microsoft.com/office/powerpoint/2010/main" val="166826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375"/>
                                        </p:tgtEl>
                                        <p:attrNameLst>
                                          <p:attrName>style.visibility</p:attrName>
                                        </p:attrNameLst>
                                      </p:cBhvr>
                                      <p:to>
                                        <p:strVal val="visible"/>
                                      </p:to>
                                    </p:set>
                                    <p:animEffect transition="in" filter="fade">
                                      <p:cBhvr>
                                        <p:cTn id="7" dur="500"/>
                                        <p:tgtEl>
                                          <p:spTgt spid="583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8372"/>
                                        </p:tgtEl>
                                        <p:attrNameLst>
                                          <p:attrName>style.visibility</p:attrName>
                                        </p:attrNameLst>
                                      </p:cBhvr>
                                      <p:to>
                                        <p:strVal val="visible"/>
                                      </p:to>
                                    </p:set>
                                    <p:animEffect transition="in" filter="fade">
                                      <p:cBhvr>
                                        <p:cTn id="17" dur="5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pPr>
              <a:defRPr/>
            </a:pPr>
            <a:r>
              <a:rPr lang="he-IL" dirty="0" smtClean="0"/>
              <a:t>חשמל ומגנטיות למדעי המוח</a:t>
            </a:r>
            <a:br>
              <a:rPr lang="he-IL" dirty="0" smtClean="0"/>
            </a:br>
            <a:r>
              <a:rPr lang="he-IL" dirty="0" smtClean="0"/>
              <a:t>מצגת 2</a:t>
            </a:r>
            <a:endParaRPr lang="en-US" dirty="0"/>
          </a:p>
        </p:txBody>
      </p:sp>
      <p:sp>
        <p:nvSpPr>
          <p:cNvPr id="4" name="Slide Number Placeholder 3"/>
          <p:cNvSpPr>
            <a:spLocks noGrp="1"/>
          </p:cNvSpPr>
          <p:nvPr>
            <p:ph type="sldNum" sz="quarter" idx="12"/>
          </p:nvPr>
        </p:nvSpPr>
        <p:spPr/>
        <p:txBody>
          <a:bodyPr/>
          <a:lstStyle/>
          <a:p>
            <a:pPr>
              <a:defRPr/>
            </a:pPr>
            <a:fld id="{3C513DBE-88A6-4AE9-9B85-563385FF76B4}" type="slidenum">
              <a:rPr lang="he-IL" altLang="en-US" smtClean="0"/>
              <a:pPr>
                <a:defRPr/>
              </a:pPr>
              <a:t>2</a:t>
            </a:fld>
            <a:endParaRPr lang="en-US" altLang="en-US"/>
          </a:p>
        </p:txBody>
      </p:sp>
    </p:spTree>
    <p:extLst>
      <p:ext uri="{BB962C8B-B14F-4D97-AF65-F5344CB8AC3E}">
        <p14:creationId xmlns:p14="http://schemas.microsoft.com/office/powerpoint/2010/main" val="1816210869"/>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34400" y="6343650"/>
            <a:ext cx="546100" cy="476250"/>
          </a:xfrm>
        </p:spPr>
        <p:txBody>
          <a:bodyPr/>
          <a:lstStyle/>
          <a:p>
            <a:pPr algn="ctr" rtl="1">
              <a:defRPr/>
            </a:pPr>
            <a:fld id="{DB313FC9-621A-4E74-B621-6E46F1091A4A}" type="slidenum">
              <a:rPr lang="he-IL" altLang="en-US" smtClean="0">
                <a:solidFill>
                  <a:srgbClr val="FFFFFF"/>
                </a:solidFill>
              </a:rPr>
              <a:pPr algn="ctr" rtl="1">
                <a:defRPr/>
              </a:pPr>
              <a:t>20</a:t>
            </a:fld>
            <a:endParaRPr lang="en-US" altLang="en-US" dirty="0">
              <a:solidFill>
                <a:srgbClr val="FFFFFF"/>
              </a:solidFill>
            </a:endParaRPr>
          </a:p>
        </p:txBody>
      </p:sp>
      <p:sp>
        <p:nvSpPr>
          <p:cNvPr id="3" name="TextBox 2"/>
          <p:cNvSpPr txBox="1"/>
          <p:nvPr/>
        </p:nvSpPr>
        <p:spPr>
          <a:xfrm>
            <a:off x="6477000" y="0"/>
            <a:ext cx="2641600" cy="369332"/>
          </a:xfrm>
          <a:prstGeom prst="rect">
            <a:avLst/>
          </a:prstGeom>
          <a:noFill/>
        </p:spPr>
        <p:txBody>
          <a:bodyPr wrap="square" rtlCol="0">
            <a:spAutoFit/>
          </a:bodyPr>
          <a:lstStyle/>
          <a:p>
            <a:pPr algn="r"/>
            <a:r>
              <a:rPr lang="he-IL" dirty="0" smtClean="0"/>
              <a:t>ערכים של מוליכות סגולית </a:t>
            </a:r>
            <a:endParaRPr lang="en-US"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193460361"/>
                  </p:ext>
                </p:extLst>
              </p:nvPr>
            </p:nvGraphicFramePr>
            <p:xfrm>
              <a:off x="1371600" y="304800"/>
              <a:ext cx="4800600" cy="6299200"/>
            </p:xfrm>
            <a:graphic>
              <a:graphicData uri="http://schemas.openxmlformats.org/drawingml/2006/table">
                <a:tbl>
                  <a:tblPr firstRow="1" bandRow="1">
                    <a:tableStyleId>{5C22544A-7EE6-4342-B048-85BDC9FD1C3A}</a:tableStyleId>
                  </a:tblPr>
                  <a:tblGrid>
                    <a:gridCol w="2057400"/>
                    <a:gridCol w="2743200"/>
                  </a:tblGrid>
                  <a:tr h="370840">
                    <a:tc>
                      <a:txBody>
                        <a:bodyPr/>
                        <a:lstStyle/>
                        <a:p>
                          <a:r>
                            <a:rPr lang="en-US" dirty="0" smtClean="0"/>
                            <a:t>Material</a:t>
                          </a:r>
                          <a:r>
                            <a:rPr lang="en-US" baseline="0" dirty="0" smtClean="0"/>
                            <a:t> </a:t>
                          </a:r>
                          <a:endParaRPr lang="en-US" dirty="0"/>
                        </a:p>
                      </a:txBody>
                      <a:tcPr/>
                    </a:tc>
                    <a:tc>
                      <a:txBody>
                        <a:bodyPr/>
                        <a:lstStyle/>
                        <a:p>
                          <a:r>
                            <a:rPr lang="en-US" dirty="0" smtClean="0"/>
                            <a:t>Conductivity,</a:t>
                          </a:r>
                          <a:r>
                            <a:rPr lang="en-US" baseline="0" dirty="0" smtClean="0"/>
                            <a:t> </a:t>
                          </a:r>
                          <a:r>
                            <a:rPr lang="el-GR" baseline="0" dirty="0" smtClean="0"/>
                            <a:t>σ</a:t>
                          </a:r>
                          <a:r>
                            <a:rPr lang="he-IL" baseline="0" dirty="0" smtClean="0"/>
                            <a:t> </a:t>
                          </a:r>
                          <a:r>
                            <a:rPr lang="en-US" baseline="0" dirty="0" smtClean="0"/>
                            <a:t>(S/m)</a:t>
                          </a:r>
                          <a:endParaRPr lang="en-US" dirty="0"/>
                        </a:p>
                      </a:txBody>
                      <a:tcPr/>
                    </a:tc>
                  </a:tr>
                  <a:tr h="370840">
                    <a:tc>
                      <a:txBody>
                        <a:bodyPr/>
                        <a:lstStyle/>
                        <a:p>
                          <a:r>
                            <a:rPr lang="en-US" b="1" dirty="0" smtClean="0">
                              <a:cs typeface="+mn-cs"/>
                            </a:rPr>
                            <a:t>Conductors</a:t>
                          </a:r>
                          <a:endParaRPr lang="en-US" b="1" dirty="0">
                            <a:cs typeface="+mn-cs"/>
                          </a:endParaRPr>
                        </a:p>
                      </a:txBody>
                      <a:tcPr/>
                    </a:tc>
                    <a:tc>
                      <a:txBody>
                        <a:bodyPr/>
                        <a:lstStyle/>
                        <a:p>
                          <a:pPr marL="0" algn="l" defTabSz="914400" rtl="0" eaLnBrk="1" latinLnBrk="0" hangingPunct="1"/>
                          <a:endParaRPr lang="en-US" sz="1800" i="0" kern="1200" dirty="0">
                            <a:solidFill>
                              <a:schemeClr val="dk1"/>
                            </a:solidFill>
                            <a:latin typeface="Arial" panose="020B0604020202020204" pitchFamily="34" charset="0"/>
                            <a:ea typeface="+mn-ea"/>
                            <a:cs typeface="Arial" panose="020B0604020202020204" pitchFamily="34" charset="0"/>
                          </a:endParaRPr>
                        </a:p>
                      </a:txBody>
                      <a:tcPr/>
                    </a:tc>
                  </a:tr>
                  <a:tr h="370840">
                    <a:tc>
                      <a:txBody>
                        <a:bodyPr/>
                        <a:lstStyle/>
                        <a:p>
                          <a:r>
                            <a:rPr lang="en-US" dirty="0" smtClean="0">
                              <a:cs typeface="+mn-cs"/>
                            </a:rPr>
                            <a:t>Silver</a:t>
                          </a:r>
                          <a:endParaRPr lang="en-US" dirty="0">
                            <a:cs typeface="+mn-cs"/>
                          </a:endParaRPr>
                        </a:p>
                      </a:txBody>
                      <a:tcPr/>
                    </a:tc>
                    <a:tc>
                      <a:txBody>
                        <a:bodyPr/>
                        <a:lstStyle/>
                        <a:p>
                          <a:pPr marL="0" algn="l" defTabSz="914400" rtl="0" eaLnBrk="1" latinLnBrk="0" hangingPunct="1"/>
                          <a14:m>
                            <m:oMathPara xmlns:m="http://schemas.openxmlformats.org/officeDocument/2006/math">
                              <m:oMathParaPr>
                                <m:jc m:val="left"/>
                              </m:oMathParaPr>
                              <m:oMath xmlns:m="http://schemas.openxmlformats.org/officeDocument/2006/math">
                                <m:r>
                                  <a:rPr lang="en-US" sz="1800" i="0" kern="1200" dirty="0" smtClean="0">
                                    <a:solidFill>
                                      <a:schemeClr val="dk1"/>
                                    </a:solidFill>
                                    <a:latin typeface="Cambria Math"/>
                                    <a:ea typeface="+mn-ea"/>
                                    <a:cs typeface="+mn-cs"/>
                                  </a:rPr>
                                  <m:t>6</m:t>
                                </m:r>
                                <m:r>
                                  <a:rPr lang="en-US" sz="1800" i="0" kern="1200" dirty="0" smtClean="0">
                                    <a:solidFill>
                                      <a:schemeClr val="dk1"/>
                                    </a:solidFill>
                                    <a:latin typeface="Cambria Math"/>
                                    <a:ea typeface="+mn-ea"/>
                                    <a:cs typeface="+mn-cs"/>
                                  </a:rPr>
                                  <m:t>.</m:t>
                                </m:r>
                                <m:r>
                                  <a:rPr lang="en-US" sz="1800" i="0" kern="1200" dirty="0" smtClean="0">
                                    <a:solidFill>
                                      <a:schemeClr val="dk1"/>
                                    </a:solidFill>
                                    <a:latin typeface="Cambria Math"/>
                                    <a:ea typeface="+mn-ea"/>
                                    <a:cs typeface="+mn-cs"/>
                                  </a:rPr>
                                  <m:t>2</m:t>
                                </m:r>
                                <m:r>
                                  <m:rPr>
                                    <m:nor/>
                                  </m:rPr>
                                  <a:rPr lang="en-US" sz="1800" b="0" i="0" kern="1200" dirty="0" smtClean="0">
                                    <a:solidFill>
                                      <a:schemeClr val="dk1"/>
                                    </a:solidFill>
                                    <a:latin typeface="Cambria Math"/>
                                    <a:ea typeface="+mn-ea"/>
                                    <a:cs typeface="+mn-cs"/>
                                  </a:rPr>
                                  <m:t> </m:t>
                                </m:r>
                                <m:r>
                                  <m:rPr>
                                    <m:nor/>
                                  </m:rPr>
                                  <a:rPr lang="en-US" sz="1800" i="0" kern="1200" dirty="0" smtClean="0">
                                    <a:solidFill>
                                      <a:schemeClr val="dk1"/>
                                    </a:solidFill>
                                    <a:latin typeface="Arial" panose="020B0604020202020204" pitchFamily="34" charset="0"/>
                                    <a:ea typeface="+mn-ea"/>
                                    <a:cs typeface="+mn-cs"/>
                                  </a:rPr>
                                  <m:t>x</m:t>
                                </m:r>
                                <m:sSup>
                                  <m:sSupPr>
                                    <m:ctrlPr>
                                      <a:rPr lang="en-US" sz="1800" i="1" kern="1200" dirty="0" smtClean="0">
                                        <a:solidFill>
                                          <a:schemeClr val="dk1"/>
                                        </a:solidFill>
                                        <a:latin typeface="Cambria Math"/>
                                        <a:ea typeface="+mn-ea"/>
                                        <a:cs typeface="+mn-cs"/>
                                      </a:rPr>
                                    </m:ctrlPr>
                                  </m:sSupPr>
                                  <m:e>
                                    <m:r>
                                      <a:rPr lang="en-US" sz="1800" b="0" i="0" kern="1200" dirty="0" smtClean="0">
                                        <a:solidFill>
                                          <a:schemeClr val="dk1"/>
                                        </a:solidFill>
                                        <a:latin typeface="Cambria Math"/>
                                        <a:ea typeface="+mn-ea"/>
                                        <a:cs typeface="+mn-cs"/>
                                      </a:rPr>
                                      <m:t> </m:t>
                                    </m:r>
                                    <m:r>
                                      <a:rPr lang="en-US" sz="1800" i="0" kern="1200" dirty="0" smtClean="0">
                                        <a:solidFill>
                                          <a:schemeClr val="dk1"/>
                                        </a:solidFill>
                                        <a:latin typeface="Cambria Math"/>
                                        <a:ea typeface="+mn-ea"/>
                                        <a:cs typeface="+mn-cs"/>
                                      </a:rPr>
                                      <m:t>10</m:t>
                                    </m:r>
                                  </m:e>
                                  <m:sup>
                                    <m:r>
                                      <a:rPr lang="en-US" sz="1800" i="0" kern="1200" dirty="0" smtClean="0">
                                        <a:solidFill>
                                          <a:schemeClr val="dk1"/>
                                        </a:solidFill>
                                        <a:latin typeface="Cambria Math"/>
                                        <a:ea typeface="+mn-ea"/>
                                        <a:cs typeface="+mn-cs"/>
                                      </a:rPr>
                                      <m:t>7</m:t>
                                    </m:r>
                                  </m:sup>
                                </m:sSup>
                              </m:oMath>
                            </m:oMathPara>
                          </a14:m>
                          <a:endParaRPr lang="en-US" sz="1800" i="0" kern="1200" dirty="0">
                            <a:solidFill>
                              <a:schemeClr val="dk1"/>
                            </a:solidFill>
                            <a:latin typeface="Arial" panose="020B0604020202020204" pitchFamily="34" charset="0"/>
                            <a:ea typeface="+mn-ea"/>
                            <a:cs typeface="Arial" panose="020B0604020202020204" pitchFamily="34" charset="0"/>
                          </a:endParaRPr>
                        </a:p>
                      </a:txBody>
                      <a:tcPr/>
                    </a:tc>
                  </a:tr>
                  <a:tr h="370840">
                    <a:tc>
                      <a:txBody>
                        <a:bodyPr/>
                        <a:lstStyle/>
                        <a:p>
                          <a:r>
                            <a:rPr lang="en-US" dirty="0" smtClean="0">
                              <a:cs typeface="+mn-cs"/>
                            </a:rPr>
                            <a:t>Copper</a:t>
                          </a:r>
                          <a:endParaRPr lang="en-US" dirty="0">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800" i="0" kern="1200" dirty="0" smtClean="0">
                                    <a:solidFill>
                                      <a:schemeClr val="dk1"/>
                                    </a:solidFill>
                                    <a:latin typeface="Cambria Math"/>
                                    <a:ea typeface="+mn-ea"/>
                                    <a:cs typeface="+mn-cs"/>
                                  </a:rPr>
                                  <m:t>5</m:t>
                                </m:r>
                                <m:r>
                                  <a:rPr lang="en-US" sz="1800" i="0" kern="1200" dirty="0" smtClean="0">
                                    <a:solidFill>
                                      <a:schemeClr val="dk1"/>
                                    </a:solidFill>
                                    <a:latin typeface="Cambria Math"/>
                                    <a:ea typeface="+mn-ea"/>
                                    <a:cs typeface="+mn-cs"/>
                                  </a:rPr>
                                  <m:t>.</m:t>
                                </m:r>
                                <m:r>
                                  <a:rPr lang="en-US" sz="1800" i="0" kern="1200" dirty="0" smtClean="0">
                                    <a:solidFill>
                                      <a:schemeClr val="dk1"/>
                                    </a:solidFill>
                                    <a:latin typeface="Cambria Math"/>
                                    <a:ea typeface="+mn-ea"/>
                                    <a:cs typeface="+mn-cs"/>
                                  </a:rPr>
                                  <m:t>8</m:t>
                                </m:r>
                                <m:r>
                                  <a:rPr lang="en-US" sz="1800" b="0" i="0" kern="1200" dirty="0" smtClean="0">
                                    <a:solidFill>
                                      <a:schemeClr val="dk1"/>
                                    </a:solidFill>
                                    <a:latin typeface="Cambria Math"/>
                                    <a:ea typeface="+mn-ea"/>
                                    <a:cs typeface="+mn-cs"/>
                                  </a:rPr>
                                  <m:t> </m:t>
                                </m:r>
                                <m:r>
                                  <m:rPr>
                                    <m:nor/>
                                  </m:rPr>
                                  <a:rPr lang="en-US" sz="1800" i="0" kern="1200" dirty="0" smtClean="0">
                                    <a:solidFill>
                                      <a:schemeClr val="dk1"/>
                                    </a:solidFill>
                                    <a:latin typeface="Arial" panose="020B0604020202020204" pitchFamily="34" charset="0"/>
                                    <a:ea typeface="+mn-ea"/>
                                    <a:cs typeface="+mn-cs"/>
                                  </a:rPr>
                                  <m:t>x</m:t>
                                </m:r>
                                <m:r>
                                  <m:rPr>
                                    <m:nor/>
                                  </m:rPr>
                                  <a:rPr lang="en-US" sz="1800" b="0" i="0" kern="1200" dirty="0" smtClean="0">
                                    <a:solidFill>
                                      <a:schemeClr val="dk1"/>
                                    </a:solidFill>
                                    <a:latin typeface="Arial" panose="020B0604020202020204" pitchFamily="34" charset="0"/>
                                    <a:ea typeface="+mn-ea"/>
                                    <a:cs typeface="+mn-cs"/>
                                  </a:rPr>
                                  <m:t> </m:t>
                                </m:r>
                                <m:sSup>
                                  <m:sSupPr>
                                    <m:ctrlPr>
                                      <a:rPr lang="en-US" sz="1800" i="1" kern="1200" dirty="0" smtClean="0">
                                        <a:solidFill>
                                          <a:schemeClr val="dk1"/>
                                        </a:solidFill>
                                        <a:latin typeface="Cambria Math"/>
                                        <a:ea typeface="+mn-ea"/>
                                        <a:cs typeface="+mn-cs"/>
                                      </a:rPr>
                                    </m:ctrlPr>
                                  </m:sSupPr>
                                  <m:e>
                                    <m:r>
                                      <a:rPr lang="en-US" sz="1800" i="0" kern="1200" dirty="0" smtClean="0">
                                        <a:solidFill>
                                          <a:schemeClr val="dk1"/>
                                        </a:solidFill>
                                        <a:latin typeface="Cambria Math"/>
                                        <a:ea typeface="+mn-ea"/>
                                        <a:cs typeface="+mn-cs"/>
                                      </a:rPr>
                                      <m:t>10</m:t>
                                    </m:r>
                                  </m:e>
                                  <m:sup>
                                    <m:r>
                                      <a:rPr lang="en-US" sz="1800" i="0" kern="1200" dirty="0" smtClean="0">
                                        <a:solidFill>
                                          <a:schemeClr val="dk1"/>
                                        </a:solidFill>
                                        <a:latin typeface="Cambria Math"/>
                                        <a:ea typeface="+mn-ea"/>
                                        <a:cs typeface="+mn-cs"/>
                                      </a:rPr>
                                      <m:t>7</m:t>
                                    </m:r>
                                  </m:sup>
                                </m:sSup>
                              </m:oMath>
                            </m:oMathPara>
                          </a14:m>
                          <a:endParaRPr lang="en-US" sz="1800" i="0" kern="1200" dirty="0">
                            <a:solidFill>
                              <a:schemeClr val="dk1"/>
                            </a:solidFill>
                            <a:latin typeface="Arial" panose="020B0604020202020204" pitchFamily="34" charset="0"/>
                            <a:ea typeface="+mn-ea"/>
                            <a:cs typeface="Arial" panose="020B0604020202020204" pitchFamily="34" charset="0"/>
                          </a:endParaRPr>
                        </a:p>
                      </a:txBody>
                      <a:tcPr/>
                    </a:tc>
                  </a:tr>
                  <a:tr h="370840">
                    <a:tc>
                      <a:txBody>
                        <a:bodyPr/>
                        <a:lstStyle/>
                        <a:p>
                          <a:r>
                            <a:rPr lang="en-US" dirty="0" smtClean="0">
                              <a:cs typeface="+mn-cs"/>
                            </a:rPr>
                            <a:t>Gold</a:t>
                          </a:r>
                          <a:endParaRPr lang="en-US" dirty="0">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800" i="0" kern="1200" dirty="0" smtClean="0">
                                    <a:solidFill>
                                      <a:schemeClr val="dk1"/>
                                    </a:solidFill>
                                    <a:latin typeface="Cambria Math"/>
                                    <a:ea typeface="+mn-ea"/>
                                    <a:cs typeface="+mn-cs"/>
                                  </a:rPr>
                                  <m:t>4</m:t>
                                </m:r>
                                <m:r>
                                  <a:rPr lang="en-US" sz="1800" i="0" kern="1200" dirty="0" smtClean="0">
                                    <a:solidFill>
                                      <a:schemeClr val="dk1"/>
                                    </a:solidFill>
                                    <a:latin typeface="Cambria Math"/>
                                    <a:ea typeface="+mn-ea"/>
                                    <a:cs typeface="+mn-cs"/>
                                  </a:rPr>
                                  <m:t>.</m:t>
                                </m:r>
                                <m:r>
                                  <a:rPr lang="en-US" sz="1800" i="0" kern="1200" dirty="0" smtClean="0">
                                    <a:solidFill>
                                      <a:schemeClr val="dk1"/>
                                    </a:solidFill>
                                    <a:latin typeface="Cambria Math"/>
                                    <a:ea typeface="+mn-ea"/>
                                    <a:cs typeface="+mn-cs"/>
                                  </a:rPr>
                                  <m:t>1</m:t>
                                </m:r>
                                <m:r>
                                  <m:rPr>
                                    <m:nor/>
                                  </m:rPr>
                                  <a:rPr lang="en-US" sz="1800" b="0" i="0" kern="1200" dirty="0" smtClean="0">
                                    <a:solidFill>
                                      <a:schemeClr val="dk1"/>
                                    </a:solidFill>
                                    <a:latin typeface="Cambria Math"/>
                                    <a:ea typeface="+mn-ea"/>
                                    <a:cs typeface="+mn-cs"/>
                                  </a:rPr>
                                  <m:t> </m:t>
                                </m:r>
                                <m:r>
                                  <m:rPr>
                                    <m:nor/>
                                  </m:rPr>
                                  <a:rPr lang="en-US" sz="1800" i="0" kern="1200" dirty="0" smtClean="0">
                                    <a:solidFill>
                                      <a:schemeClr val="dk1"/>
                                    </a:solidFill>
                                    <a:latin typeface="Arial" panose="020B0604020202020204" pitchFamily="34" charset="0"/>
                                    <a:ea typeface="+mn-ea"/>
                                    <a:cs typeface="+mn-cs"/>
                                  </a:rPr>
                                  <m:t>x</m:t>
                                </m:r>
                                <m:sSup>
                                  <m:sSupPr>
                                    <m:ctrlPr>
                                      <a:rPr lang="en-US" sz="1800" i="1" kern="1200" dirty="0" smtClean="0">
                                        <a:solidFill>
                                          <a:schemeClr val="dk1"/>
                                        </a:solidFill>
                                        <a:latin typeface="Cambria Math"/>
                                        <a:ea typeface="+mn-ea"/>
                                        <a:cs typeface="+mn-cs"/>
                                      </a:rPr>
                                    </m:ctrlPr>
                                  </m:sSupPr>
                                  <m:e>
                                    <m:r>
                                      <a:rPr lang="en-US" sz="1800" b="0" i="0" kern="1200" dirty="0" smtClean="0">
                                        <a:solidFill>
                                          <a:schemeClr val="dk1"/>
                                        </a:solidFill>
                                        <a:latin typeface="Cambria Math"/>
                                        <a:ea typeface="+mn-ea"/>
                                        <a:cs typeface="+mn-cs"/>
                                      </a:rPr>
                                      <m:t> </m:t>
                                    </m:r>
                                    <m:r>
                                      <a:rPr lang="en-US" sz="1800" i="0" kern="1200" dirty="0" smtClean="0">
                                        <a:solidFill>
                                          <a:schemeClr val="dk1"/>
                                        </a:solidFill>
                                        <a:latin typeface="Cambria Math"/>
                                        <a:ea typeface="+mn-ea"/>
                                        <a:cs typeface="+mn-cs"/>
                                      </a:rPr>
                                      <m:t>10</m:t>
                                    </m:r>
                                  </m:e>
                                  <m:sup>
                                    <m:r>
                                      <a:rPr lang="en-US" sz="1800" i="0" kern="1200" dirty="0" smtClean="0">
                                        <a:solidFill>
                                          <a:schemeClr val="dk1"/>
                                        </a:solidFill>
                                        <a:latin typeface="Cambria Math"/>
                                        <a:ea typeface="+mn-ea"/>
                                        <a:cs typeface="+mn-cs"/>
                                      </a:rPr>
                                      <m:t>7</m:t>
                                    </m:r>
                                  </m:sup>
                                </m:sSup>
                              </m:oMath>
                            </m:oMathPara>
                          </a14:m>
                          <a:endParaRPr lang="en-US" sz="1800" i="0" kern="1200" dirty="0">
                            <a:solidFill>
                              <a:schemeClr val="dk1"/>
                            </a:solidFill>
                            <a:latin typeface="Arial" panose="020B0604020202020204" pitchFamily="34" charset="0"/>
                            <a:ea typeface="+mn-ea"/>
                            <a:cs typeface="Arial" panose="020B0604020202020204" pitchFamily="34" charset="0"/>
                          </a:endParaRPr>
                        </a:p>
                      </a:txBody>
                      <a:tcPr/>
                    </a:tc>
                  </a:tr>
                  <a:tr h="370840">
                    <a:tc>
                      <a:txBody>
                        <a:bodyPr/>
                        <a:lstStyle/>
                        <a:p>
                          <a:r>
                            <a:rPr lang="en-US" dirty="0" smtClean="0">
                              <a:cs typeface="+mn-cs"/>
                            </a:rPr>
                            <a:t>Aluminum</a:t>
                          </a:r>
                          <a:endParaRPr lang="en-US" dirty="0">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800" i="0" kern="1200" dirty="0" smtClean="0">
                                    <a:solidFill>
                                      <a:schemeClr val="dk1"/>
                                    </a:solidFill>
                                    <a:latin typeface="Cambria Math"/>
                                    <a:ea typeface="+mn-ea"/>
                                    <a:cs typeface="+mn-cs"/>
                                  </a:rPr>
                                  <m:t>3</m:t>
                                </m:r>
                                <m:r>
                                  <a:rPr lang="en-US" sz="1800" i="0" kern="1200" dirty="0" smtClean="0">
                                    <a:solidFill>
                                      <a:schemeClr val="dk1"/>
                                    </a:solidFill>
                                    <a:latin typeface="Cambria Math"/>
                                    <a:ea typeface="+mn-ea"/>
                                    <a:cs typeface="+mn-cs"/>
                                  </a:rPr>
                                  <m:t>.</m:t>
                                </m:r>
                                <m:r>
                                  <a:rPr lang="en-US" sz="1800" i="0" kern="1200" dirty="0" smtClean="0">
                                    <a:solidFill>
                                      <a:schemeClr val="dk1"/>
                                    </a:solidFill>
                                    <a:latin typeface="Cambria Math"/>
                                    <a:ea typeface="+mn-ea"/>
                                    <a:cs typeface="+mn-cs"/>
                                  </a:rPr>
                                  <m:t>5</m:t>
                                </m:r>
                                <m:r>
                                  <m:rPr>
                                    <m:nor/>
                                  </m:rPr>
                                  <a:rPr lang="en-US" sz="1800" b="0" i="0" kern="1200" dirty="0" smtClean="0">
                                    <a:solidFill>
                                      <a:schemeClr val="dk1"/>
                                    </a:solidFill>
                                    <a:latin typeface="Cambria Math"/>
                                    <a:ea typeface="+mn-ea"/>
                                    <a:cs typeface="+mn-cs"/>
                                  </a:rPr>
                                  <m:t> </m:t>
                                </m:r>
                                <m:r>
                                  <m:rPr>
                                    <m:nor/>
                                  </m:rPr>
                                  <a:rPr lang="en-US" sz="1800" i="0" kern="1200" dirty="0" smtClean="0">
                                    <a:solidFill>
                                      <a:schemeClr val="dk1"/>
                                    </a:solidFill>
                                    <a:latin typeface="Arial" panose="020B0604020202020204" pitchFamily="34" charset="0"/>
                                    <a:ea typeface="+mn-ea"/>
                                    <a:cs typeface="+mn-cs"/>
                                  </a:rPr>
                                  <m:t>x</m:t>
                                </m:r>
                                <m:sSup>
                                  <m:sSupPr>
                                    <m:ctrlPr>
                                      <a:rPr lang="en-US" sz="1800" i="1" kern="1200" dirty="0" smtClean="0">
                                        <a:solidFill>
                                          <a:schemeClr val="dk1"/>
                                        </a:solidFill>
                                        <a:latin typeface="Cambria Math"/>
                                        <a:ea typeface="+mn-ea"/>
                                        <a:cs typeface="+mn-cs"/>
                                      </a:rPr>
                                    </m:ctrlPr>
                                  </m:sSupPr>
                                  <m:e>
                                    <m:r>
                                      <a:rPr lang="en-US" sz="1800" b="0" i="0" kern="1200" dirty="0" smtClean="0">
                                        <a:solidFill>
                                          <a:schemeClr val="dk1"/>
                                        </a:solidFill>
                                        <a:latin typeface="Cambria Math"/>
                                        <a:ea typeface="+mn-ea"/>
                                        <a:cs typeface="+mn-cs"/>
                                      </a:rPr>
                                      <m:t> </m:t>
                                    </m:r>
                                    <m:r>
                                      <a:rPr lang="en-US" sz="1800" i="0" kern="1200" dirty="0" smtClean="0">
                                        <a:solidFill>
                                          <a:schemeClr val="dk1"/>
                                        </a:solidFill>
                                        <a:latin typeface="Cambria Math"/>
                                        <a:ea typeface="+mn-ea"/>
                                        <a:cs typeface="+mn-cs"/>
                                      </a:rPr>
                                      <m:t>10</m:t>
                                    </m:r>
                                  </m:e>
                                  <m:sup>
                                    <m:r>
                                      <a:rPr lang="en-US" sz="1800" i="0" kern="1200" dirty="0" smtClean="0">
                                        <a:solidFill>
                                          <a:schemeClr val="dk1"/>
                                        </a:solidFill>
                                        <a:latin typeface="Cambria Math"/>
                                        <a:ea typeface="+mn-ea"/>
                                        <a:cs typeface="+mn-cs"/>
                                      </a:rPr>
                                      <m:t>7</m:t>
                                    </m:r>
                                  </m:sup>
                                </m:sSup>
                              </m:oMath>
                            </m:oMathPara>
                          </a14:m>
                          <a:endParaRPr lang="en-US" sz="1800" i="0" kern="1200" dirty="0">
                            <a:solidFill>
                              <a:schemeClr val="dk1"/>
                            </a:solidFill>
                            <a:latin typeface="Arial" panose="020B0604020202020204" pitchFamily="34" charset="0"/>
                            <a:ea typeface="+mn-ea"/>
                            <a:cs typeface="Arial" panose="020B0604020202020204" pitchFamily="34" charset="0"/>
                          </a:endParaRPr>
                        </a:p>
                      </a:txBody>
                      <a:tcPr/>
                    </a:tc>
                  </a:tr>
                  <a:tr h="370840">
                    <a:tc>
                      <a:txBody>
                        <a:bodyPr/>
                        <a:lstStyle/>
                        <a:p>
                          <a:r>
                            <a:rPr lang="en-US" dirty="0" smtClean="0">
                              <a:cs typeface="+mn-cs"/>
                            </a:rPr>
                            <a:t>Iron</a:t>
                          </a:r>
                          <a:endParaRPr lang="en-US" dirty="0">
                            <a:cs typeface="+mn-cs"/>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p>
                                  <m:sSupPr>
                                    <m:ctrlPr>
                                      <a:rPr lang="en-US" sz="1800" i="1" kern="1200" dirty="0" smtClean="0">
                                        <a:solidFill>
                                          <a:schemeClr val="dk1"/>
                                        </a:solidFill>
                                        <a:latin typeface="Cambria Math"/>
                                        <a:ea typeface="+mn-ea"/>
                                        <a:cs typeface="+mn-cs"/>
                                      </a:rPr>
                                    </m:ctrlPr>
                                  </m:sSupPr>
                                  <m:e>
                                    <m:r>
                                      <a:rPr lang="en-US" sz="1800" i="0" kern="1200" dirty="0" smtClean="0">
                                        <a:solidFill>
                                          <a:schemeClr val="dk1"/>
                                        </a:solidFill>
                                        <a:latin typeface="Cambria Math"/>
                                        <a:ea typeface="+mn-ea"/>
                                        <a:cs typeface="+mn-cs"/>
                                      </a:rPr>
                                      <m:t>10</m:t>
                                    </m:r>
                                  </m:e>
                                  <m:sup>
                                    <m:r>
                                      <a:rPr lang="en-US" sz="1800" i="0" kern="1200" dirty="0" smtClean="0">
                                        <a:solidFill>
                                          <a:schemeClr val="dk1"/>
                                        </a:solidFill>
                                        <a:latin typeface="Cambria Math"/>
                                        <a:ea typeface="+mn-ea"/>
                                        <a:cs typeface="+mn-cs"/>
                                      </a:rPr>
                                      <m:t>7</m:t>
                                    </m:r>
                                  </m:sup>
                                </m:sSup>
                              </m:oMath>
                            </m:oMathPara>
                          </a14:m>
                          <a:endParaRPr lang="en-US" sz="1800" i="0" kern="1200" dirty="0">
                            <a:solidFill>
                              <a:schemeClr val="dk1"/>
                            </a:solidFill>
                            <a:latin typeface="Arial" panose="020B0604020202020204" pitchFamily="34" charset="0"/>
                            <a:ea typeface="+mn-ea"/>
                            <a:cs typeface="Arial" panose="020B0604020202020204" pitchFamily="34" charset="0"/>
                          </a:endParaRPr>
                        </a:p>
                      </a:txBody>
                      <a:tcPr/>
                    </a:tc>
                  </a:tr>
                  <a:tr h="370840">
                    <a:tc>
                      <a:txBody>
                        <a:bodyPr/>
                        <a:lstStyle/>
                        <a:p>
                          <a:r>
                            <a:rPr lang="en-US" dirty="0" smtClean="0">
                              <a:cs typeface="+mn-cs"/>
                            </a:rPr>
                            <a:t>Mercury</a:t>
                          </a:r>
                          <a:endParaRPr lang="en-US" dirty="0">
                            <a:cs typeface="+mn-cs"/>
                          </a:endParaRPr>
                        </a:p>
                      </a:txBody>
                      <a:tcPr/>
                    </a:tc>
                    <a:tc>
                      <a:txBody>
                        <a:bodyPr/>
                        <a:lstStyle/>
                        <a:p>
                          <a:pPr marL="0" algn="just" defTabSz="914400" rtl="0" eaLnBrk="1" latinLnBrk="0" hangingPunct="1"/>
                          <a14:m>
                            <m:oMathPara xmlns:m="http://schemas.openxmlformats.org/officeDocument/2006/math">
                              <m:oMathParaPr>
                                <m:jc m:val="left"/>
                              </m:oMathParaPr>
                              <m:oMath xmlns:m="http://schemas.openxmlformats.org/officeDocument/2006/math">
                                <m:sSup>
                                  <m:sSupPr>
                                    <m:ctrlPr>
                                      <a:rPr lang="en-US" sz="1800" i="1" kern="1200" noProof="0" dirty="0" smtClean="0">
                                        <a:solidFill>
                                          <a:schemeClr val="dk1"/>
                                        </a:solidFill>
                                        <a:latin typeface="Cambria Math"/>
                                        <a:ea typeface="+mn-ea"/>
                                        <a:cs typeface="+mn-cs"/>
                                      </a:rPr>
                                    </m:ctrlPr>
                                  </m:sSupPr>
                                  <m:e>
                                    <m:r>
                                      <a:rPr lang="en-US" sz="1800" i="0" kern="1200" noProof="0" dirty="0" smtClean="0">
                                        <a:solidFill>
                                          <a:schemeClr val="dk1"/>
                                        </a:solidFill>
                                        <a:latin typeface="Cambria Math"/>
                                        <a:ea typeface="+mn-ea"/>
                                        <a:cs typeface="+mn-cs"/>
                                      </a:rPr>
                                      <m:t>10</m:t>
                                    </m:r>
                                  </m:e>
                                  <m:sup>
                                    <m:r>
                                      <a:rPr lang="en-US" sz="1800" i="0" kern="1200" noProof="0" dirty="0" smtClean="0">
                                        <a:solidFill>
                                          <a:schemeClr val="dk1"/>
                                        </a:solidFill>
                                        <a:latin typeface="Cambria Math"/>
                                        <a:ea typeface="+mn-ea"/>
                                        <a:cs typeface="+mn-cs"/>
                                      </a:rPr>
                                      <m:t>6</m:t>
                                    </m:r>
                                  </m:sup>
                                </m:sSup>
                              </m:oMath>
                            </m:oMathPara>
                          </a14:m>
                          <a:endParaRPr lang="en-US" sz="1800" i="0" kern="1200" dirty="0">
                            <a:solidFill>
                              <a:schemeClr val="dk1"/>
                            </a:solidFill>
                            <a:latin typeface="Arial" panose="020B0604020202020204" pitchFamily="34" charset="0"/>
                            <a:ea typeface="+mn-ea"/>
                            <a:cs typeface="Arial" panose="020B0604020202020204" pitchFamily="34" charset="0"/>
                          </a:endParaRPr>
                        </a:p>
                      </a:txBody>
                      <a:tcPr/>
                    </a:tc>
                  </a:tr>
                  <a:tr h="370840">
                    <a:tc>
                      <a:txBody>
                        <a:bodyPr/>
                        <a:lstStyle/>
                        <a:p>
                          <a:r>
                            <a:rPr lang="en-US" dirty="0" smtClean="0">
                              <a:cs typeface="+mn-cs"/>
                            </a:rPr>
                            <a:t>Carbon</a:t>
                          </a:r>
                          <a:endParaRPr lang="en-US" dirty="0">
                            <a:cs typeface="+mn-cs"/>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800" i="0" kern="1200" dirty="0" smtClean="0">
                                    <a:solidFill>
                                      <a:schemeClr val="dk1"/>
                                    </a:solidFill>
                                    <a:latin typeface="Cambria Math"/>
                                    <a:ea typeface="+mn-ea"/>
                                    <a:cs typeface="+mj-cs"/>
                                  </a:rPr>
                                  <m:t>3</m:t>
                                </m:r>
                                <m:r>
                                  <m:rPr>
                                    <m:nor/>
                                  </m:rPr>
                                  <a:rPr lang="en-US" sz="1800" b="0" i="0" kern="1200" dirty="0" smtClean="0">
                                    <a:solidFill>
                                      <a:schemeClr val="dk1"/>
                                    </a:solidFill>
                                    <a:latin typeface="Arial" panose="020B0604020202020204" pitchFamily="34" charset="0"/>
                                    <a:ea typeface="+mn-ea"/>
                                    <a:cs typeface="+mj-cs"/>
                                  </a:rPr>
                                  <m:t> </m:t>
                                </m:r>
                                <m:r>
                                  <m:rPr>
                                    <m:nor/>
                                  </m:rPr>
                                  <a:rPr lang="en-US" sz="1800" i="0" kern="1200" dirty="0" smtClean="0">
                                    <a:solidFill>
                                      <a:schemeClr val="dk1"/>
                                    </a:solidFill>
                                    <a:latin typeface="Arial" panose="020B0604020202020204" pitchFamily="34" charset="0"/>
                                    <a:ea typeface="+mn-ea"/>
                                    <a:cs typeface="+mn-cs"/>
                                  </a:rPr>
                                  <m:t>x</m:t>
                                </m:r>
                                <m:sSup>
                                  <m:sSupPr>
                                    <m:ctrlPr>
                                      <a:rPr lang="en-US" sz="1800" i="1" kern="1200" dirty="0" smtClean="0">
                                        <a:solidFill>
                                          <a:schemeClr val="dk1"/>
                                        </a:solidFill>
                                        <a:latin typeface="Cambria Math"/>
                                        <a:ea typeface="+mn-ea"/>
                                        <a:cs typeface="+mn-cs"/>
                                      </a:rPr>
                                    </m:ctrlPr>
                                  </m:sSupPr>
                                  <m:e>
                                    <m:r>
                                      <a:rPr lang="en-US" sz="1800" b="0" i="0" kern="1200" dirty="0" smtClean="0">
                                        <a:solidFill>
                                          <a:schemeClr val="dk1"/>
                                        </a:solidFill>
                                        <a:latin typeface="Cambria Math"/>
                                        <a:ea typeface="+mn-ea"/>
                                        <a:cs typeface="+mn-cs"/>
                                      </a:rPr>
                                      <m:t> </m:t>
                                    </m:r>
                                    <m:r>
                                      <a:rPr lang="en-US" sz="1800" i="0" kern="1200" dirty="0" smtClean="0">
                                        <a:solidFill>
                                          <a:schemeClr val="dk1"/>
                                        </a:solidFill>
                                        <a:latin typeface="Cambria Math"/>
                                        <a:ea typeface="+mn-ea"/>
                                        <a:cs typeface="+mn-cs"/>
                                      </a:rPr>
                                      <m:t>10</m:t>
                                    </m:r>
                                  </m:e>
                                  <m:sup>
                                    <m:r>
                                      <a:rPr lang="en-US" sz="1800" i="0" kern="1200" dirty="0" smtClean="0">
                                        <a:solidFill>
                                          <a:schemeClr val="dk1"/>
                                        </a:solidFill>
                                        <a:latin typeface="Cambria Math"/>
                                        <a:ea typeface="+mn-ea"/>
                                        <a:cs typeface="+mn-cs"/>
                                      </a:rPr>
                                      <m:t>4</m:t>
                                    </m:r>
                                  </m:sup>
                                </m:sSup>
                              </m:oMath>
                            </m:oMathPara>
                          </a14:m>
                          <a:endParaRPr lang="en-US" sz="1800" i="0" kern="1200" dirty="0">
                            <a:solidFill>
                              <a:schemeClr val="dk1"/>
                            </a:solidFill>
                            <a:latin typeface="Arial" panose="020B0604020202020204" pitchFamily="34" charset="0"/>
                            <a:ea typeface="+mn-ea"/>
                            <a:cs typeface="Arial" panose="020B0604020202020204" pitchFamily="34" charset="0"/>
                          </a:endParaRPr>
                        </a:p>
                      </a:txBody>
                      <a:tcPr/>
                    </a:tc>
                  </a:tr>
                  <a:tr h="370840">
                    <a:tc>
                      <a:txBody>
                        <a:bodyPr/>
                        <a:lstStyle/>
                        <a:p>
                          <a:r>
                            <a:rPr lang="en-US" b="1" u="none" dirty="0" smtClean="0">
                              <a:cs typeface="+mn-cs"/>
                            </a:rPr>
                            <a:t>Semiconductors</a:t>
                          </a:r>
                          <a:endParaRPr lang="en-US" b="1" u="none" dirty="0">
                            <a:cs typeface="+mn-cs"/>
                          </a:endParaRPr>
                        </a:p>
                      </a:txBody>
                      <a:tcPr/>
                    </a:tc>
                    <a:tc>
                      <a:txBody>
                        <a:bodyPr/>
                        <a:lstStyle/>
                        <a:p>
                          <a:pPr marL="0" algn="just" defTabSz="914400" rtl="0" eaLnBrk="1" latinLnBrk="0" hangingPunct="1"/>
                          <a:endParaRPr lang="en-US" sz="1800" i="0" kern="1200" dirty="0">
                            <a:solidFill>
                              <a:schemeClr val="dk1"/>
                            </a:solidFill>
                            <a:latin typeface="Arial" panose="020B0604020202020204" pitchFamily="34" charset="0"/>
                            <a:ea typeface="+mn-ea"/>
                            <a:cs typeface="Arial" panose="020B0604020202020204" pitchFamily="34" charset="0"/>
                          </a:endParaRPr>
                        </a:p>
                      </a:txBody>
                      <a:tcPr/>
                    </a:tc>
                  </a:tr>
                  <a:tr h="370840">
                    <a:tc>
                      <a:txBody>
                        <a:bodyPr/>
                        <a:lstStyle/>
                        <a:p>
                          <a:r>
                            <a:rPr lang="en-US" dirty="0" smtClean="0">
                              <a:cs typeface="+mn-cs"/>
                            </a:rPr>
                            <a:t>Pure germanium</a:t>
                          </a:r>
                          <a:endParaRPr lang="en-US" dirty="0">
                            <a:cs typeface="+mn-cs"/>
                          </a:endParaRPr>
                        </a:p>
                      </a:txBody>
                      <a:tcPr/>
                    </a:tc>
                    <a:tc>
                      <a:txBody>
                        <a:bodyPr/>
                        <a:lstStyle/>
                        <a:p>
                          <a:pPr marL="0" algn="l" defTabSz="914400" rtl="0" eaLnBrk="1" latinLnBrk="0" hangingPunct="1"/>
                          <a:r>
                            <a:rPr lang="en-US" sz="1800" i="0" kern="1200" dirty="0" smtClean="0">
                              <a:solidFill>
                                <a:schemeClr val="dk1"/>
                              </a:solidFill>
                              <a:latin typeface="Arial" panose="020B0604020202020204" pitchFamily="34" charset="0"/>
                              <a:ea typeface="+mn-ea"/>
                              <a:cs typeface="Arial" panose="020B0604020202020204" pitchFamily="34" charset="0"/>
                            </a:rPr>
                            <a:t>2.2</a:t>
                          </a:r>
                          <a:endParaRPr lang="en-US" sz="1800" i="0" kern="1200" dirty="0">
                            <a:solidFill>
                              <a:schemeClr val="dk1"/>
                            </a:solidFill>
                            <a:latin typeface="Arial" panose="020B0604020202020204" pitchFamily="34" charset="0"/>
                            <a:ea typeface="+mn-ea"/>
                            <a:cs typeface="Arial" panose="020B0604020202020204" pitchFamily="34" charset="0"/>
                          </a:endParaRPr>
                        </a:p>
                      </a:txBody>
                      <a:tcPr/>
                    </a:tc>
                  </a:tr>
                  <a:tr h="370840">
                    <a:tc>
                      <a:txBody>
                        <a:bodyPr/>
                        <a:lstStyle/>
                        <a:p>
                          <a:r>
                            <a:rPr lang="en-US" dirty="0" smtClean="0">
                              <a:cs typeface="+mn-cs"/>
                            </a:rPr>
                            <a:t>Pure  silicon</a:t>
                          </a:r>
                          <a:endParaRPr lang="en-US" dirty="0">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0" kern="1200" dirty="0" smtClean="0">
                              <a:solidFill>
                                <a:schemeClr val="dk1"/>
                              </a:solidFill>
                              <a:latin typeface="Arial" panose="020B0604020202020204" pitchFamily="34" charset="0"/>
                              <a:ea typeface="+mn-ea"/>
                              <a:cs typeface="Arial" panose="020B0604020202020204" pitchFamily="34" charset="0"/>
                            </a:rPr>
                            <a:t>4.4 </a:t>
                          </a:r>
                          <a:r>
                            <a:rPr lang="en-US" sz="1800" i="0" kern="1200" dirty="0" smtClean="0">
                              <a:solidFill>
                                <a:schemeClr val="dk1"/>
                              </a:solidFill>
                              <a:latin typeface="Arial" panose="020B0604020202020204" pitchFamily="34" charset="0"/>
                              <a:ea typeface="+mn-ea"/>
                              <a:cs typeface="+mj-cs"/>
                            </a:rPr>
                            <a:t>x</a:t>
                          </a:r>
                          <a14:m>
                            <m:oMath xmlns:m="http://schemas.openxmlformats.org/officeDocument/2006/math">
                              <m:sSup>
                                <m:sSupPr>
                                  <m:ctrlPr>
                                    <a:rPr lang="en-US" sz="1800" i="1" kern="1200" dirty="0" smtClean="0">
                                      <a:solidFill>
                                        <a:schemeClr val="dk1"/>
                                      </a:solidFill>
                                      <a:latin typeface="Cambria Math"/>
                                      <a:ea typeface="+mn-ea"/>
                                      <a:cs typeface="+mn-cs"/>
                                    </a:rPr>
                                  </m:ctrlPr>
                                </m:sSupPr>
                                <m:e>
                                  <m:r>
                                    <a:rPr lang="en-US" sz="1800" b="0" i="0" kern="1200" dirty="0" smtClean="0">
                                      <a:solidFill>
                                        <a:schemeClr val="dk1"/>
                                      </a:solidFill>
                                      <a:latin typeface="Cambria Math"/>
                                      <a:ea typeface="+mn-ea"/>
                                      <a:cs typeface="+mn-cs"/>
                                    </a:rPr>
                                    <m:t> </m:t>
                                  </m:r>
                                  <m:r>
                                    <a:rPr lang="en-US" sz="1800" i="0" kern="1200" dirty="0" smtClean="0">
                                      <a:solidFill>
                                        <a:schemeClr val="dk1"/>
                                      </a:solidFill>
                                      <a:latin typeface="Cambria Math"/>
                                      <a:ea typeface="+mn-ea"/>
                                      <a:cs typeface="+mn-cs"/>
                                    </a:rPr>
                                    <m:t>10</m:t>
                                  </m:r>
                                </m:e>
                                <m:sup>
                                  <m:r>
                                    <a:rPr lang="en-US" sz="1800" b="0" i="0" kern="1200" dirty="0" smtClean="0">
                                      <a:solidFill>
                                        <a:schemeClr val="dk1"/>
                                      </a:solidFill>
                                      <a:latin typeface="Cambria Math"/>
                                      <a:ea typeface="+mn-ea"/>
                                      <a:cs typeface="+mn-cs"/>
                                    </a:rPr>
                                    <m:t>−</m:t>
                                  </m:r>
                                  <m:r>
                                    <a:rPr lang="en-US" sz="1800" i="0" kern="1200" dirty="0" smtClean="0">
                                      <a:solidFill>
                                        <a:schemeClr val="dk1"/>
                                      </a:solidFill>
                                      <a:latin typeface="Cambria Math"/>
                                      <a:ea typeface="+mn-ea"/>
                                      <a:cs typeface="+mn-cs"/>
                                    </a:rPr>
                                    <m:t>4</m:t>
                                  </m:r>
                                </m:sup>
                              </m:sSup>
                            </m:oMath>
                          </a14:m>
                          <a:r>
                            <a:rPr lang="en-US" sz="1800" i="0" kern="1200" dirty="0" smtClean="0">
                              <a:solidFill>
                                <a:schemeClr val="dk1"/>
                              </a:solidFill>
                              <a:latin typeface="Arial" panose="020B0604020202020204" pitchFamily="34" charset="0"/>
                              <a:ea typeface="+mn-ea"/>
                              <a:cs typeface="+mj-cs"/>
                            </a:rPr>
                            <a:t> </a:t>
                          </a:r>
                          <a:r>
                            <a:rPr lang="en-US" sz="1800" i="0" kern="1200" dirty="0" smtClean="0">
                              <a:solidFill>
                                <a:schemeClr val="dk1"/>
                              </a:solidFill>
                              <a:latin typeface="Arial" panose="020B0604020202020204" pitchFamily="34" charset="0"/>
                              <a:ea typeface="+mn-ea"/>
                              <a:cs typeface="Arial" panose="020B0604020202020204" pitchFamily="34" charset="0"/>
                            </a:rPr>
                            <a:t> </a:t>
                          </a:r>
                          <a:endParaRPr lang="en-US" sz="1800" i="0" kern="1200" dirty="0">
                            <a:solidFill>
                              <a:schemeClr val="dk1"/>
                            </a:solidFill>
                            <a:latin typeface="Arial" panose="020B0604020202020204" pitchFamily="34" charset="0"/>
                            <a:ea typeface="+mn-ea"/>
                            <a:cs typeface="Arial" panose="020B0604020202020204"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none" dirty="0" smtClean="0">
                              <a:cs typeface="+mn-cs"/>
                            </a:rPr>
                            <a:t>Insulators</a:t>
                          </a:r>
                          <a:endParaRPr lang="en-US" b="1" u="none" dirty="0">
                            <a:cs typeface="+mn-cs"/>
                          </a:endParaRPr>
                        </a:p>
                      </a:txBody>
                      <a:tcPr/>
                    </a:tc>
                    <a:tc>
                      <a:txBody>
                        <a:bodyPr/>
                        <a:lstStyle/>
                        <a:p>
                          <a:endParaRPr lang="en-US" dirty="0"/>
                        </a:p>
                      </a:txBody>
                      <a:tcPr/>
                    </a:tc>
                  </a:tr>
                  <a:tr h="274320">
                    <a:tc>
                      <a:txBody>
                        <a:bodyPr/>
                        <a:lstStyle/>
                        <a:p>
                          <a:r>
                            <a:rPr lang="en-US" dirty="0" smtClean="0">
                              <a:cs typeface="+mn-cs"/>
                            </a:rPr>
                            <a:t>Glass</a:t>
                          </a:r>
                          <a:endParaRPr lang="en-US" dirty="0">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lang="en-US" sz="1800" i="1" kern="1200" dirty="0" smtClean="0">
                                      <a:solidFill>
                                        <a:schemeClr val="dk1"/>
                                      </a:solidFill>
                                      <a:latin typeface="Cambria Math"/>
                                      <a:ea typeface="+mn-ea"/>
                                      <a:cs typeface="+mn-cs"/>
                                    </a:rPr>
                                  </m:ctrlPr>
                                </m:sSupPr>
                                <m:e>
                                  <m:r>
                                    <a:rPr lang="en-US" sz="1800" b="0" i="0" kern="1200" dirty="0" smtClean="0">
                                      <a:solidFill>
                                        <a:schemeClr val="dk1"/>
                                      </a:solidFill>
                                      <a:latin typeface="Cambria Math"/>
                                      <a:ea typeface="+mn-ea"/>
                                      <a:cs typeface="+mn-cs"/>
                                    </a:rPr>
                                    <m:t> </m:t>
                                  </m:r>
                                  <m:r>
                                    <a:rPr lang="en-US" sz="1800" i="0" kern="1200" dirty="0" smtClean="0">
                                      <a:solidFill>
                                        <a:schemeClr val="dk1"/>
                                      </a:solidFill>
                                      <a:latin typeface="Cambria Math"/>
                                      <a:ea typeface="+mn-ea"/>
                                      <a:cs typeface="+mn-cs"/>
                                    </a:rPr>
                                    <m:t>10</m:t>
                                  </m:r>
                                </m:e>
                                <m:sup>
                                  <m:r>
                                    <a:rPr lang="en-US" sz="1800" b="0" i="0" kern="1200" dirty="0" smtClean="0">
                                      <a:solidFill>
                                        <a:schemeClr val="dk1"/>
                                      </a:solidFill>
                                      <a:latin typeface="Cambria Math"/>
                                      <a:ea typeface="+mn-ea"/>
                                      <a:cs typeface="+mn-cs"/>
                                    </a:rPr>
                                    <m:t>−</m:t>
                                  </m:r>
                                  <m:r>
                                    <a:rPr lang="en-US" sz="1800" b="0" i="0" kern="1200" dirty="0" smtClean="0">
                                      <a:solidFill>
                                        <a:schemeClr val="dk1"/>
                                      </a:solidFill>
                                      <a:latin typeface="Cambria Math"/>
                                      <a:ea typeface="+mn-ea"/>
                                      <a:cs typeface="+mn-cs"/>
                                    </a:rPr>
                                    <m:t>12</m:t>
                                  </m:r>
                                </m:sup>
                              </m:sSup>
                            </m:oMath>
                          </a14:m>
                          <a:r>
                            <a:rPr lang="en-US" sz="1800" i="0" kern="1200" dirty="0" smtClean="0">
                              <a:solidFill>
                                <a:schemeClr val="dk1"/>
                              </a:solidFill>
                              <a:latin typeface="Arial" panose="020B0604020202020204" pitchFamily="34" charset="0"/>
                              <a:ea typeface="+mn-ea"/>
                              <a:cs typeface="+mn-cs"/>
                            </a:rPr>
                            <a:t> </a:t>
                          </a:r>
                          <a:endParaRPr lang="en-US" dirty="0"/>
                        </a:p>
                      </a:txBody>
                      <a:tcPr/>
                    </a:tc>
                  </a:tr>
                  <a:tr h="370840">
                    <a:tc>
                      <a:txBody>
                        <a:bodyPr/>
                        <a:lstStyle/>
                        <a:p>
                          <a:r>
                            <a:rPr lang="en-US" dirty="0" smtClean="0">
                              <a:cs typeface="+mn-cs"/>
                            </a:rPr>
                            <a:t>Paraffin</a:t>
                          </a:r>
                          <a:endParaRPr lang="en-US" dirty="0">
                            <a:cs typeface="+mn-cs"/>
                          </a:endParaRPr>
                        </a:p>
                      </a:txBody>
                      <a:tcPr/>
                    </a:tc>
                    <a:tc>
                      <a:txBody>
                        <a:bodyPr/>
                        <a:lstStyle/>
                        <a:p>
                          <a14:m>
                            <m:oMath xmlns:m="http://schemas.openxmlformats.org/officeDocument/2006/math">
                              <m:sSup>
                                <m:sSupPr>
                                  <m:ctrlPr>
                                    <a:rPr lang="en-US" sz="1800" i="1" kern="1200" dirty="0" smtClean="0">
                                      <a:solidFill>
                                        <a:schemeClr val="dk1"/>
                                      </a:solidFill>
                                      <a:latin typeface="Cambria Math"/>
                                      <a:ea typeface="+mn-ea"/>
                                      <a:cs typeface="+mn-cs"/>
                                    </a:rPr>
                                  </m:ctrlPr>
                                </m:sSupPr>
                                <m:e>
                                  <m:r>
                                    <a:rPr lang="en-US" sz="1800" b="0" i="0" kern="1200" dirty="0" smtClean="0">
                                      <a:solidFill>
                                        <a:schemeClr val="dk1"/>
                                      </a:solidFill>
                                      <a:latin typeface="Cambria Math"/>
                                      <a:ea typeface="+mn-ea"/>
                                      <a:cs typeface="+mn-cs"/>
                                    </a:rPr>
                                    <m:t> </m:t>
                                  </m:r>
                                  <m:r>
                                    <a:rPr lang="en-US" sz="1800" i="0" kern="1200" dirty="0" smtClean="0">
                                      <a:solidFill>
                                        <a:schemeClr val="dk1"/>
                                      </a:solidFill>
                                      <a:latin typeface="Cambria Math"/>
                                      <a:ea typeface="+mn-ea"/>
                                      <a:cs typeface="+mn-cs"/>
                                    </a:rPr>
                                    <m:t>10</m:t>
                                  </m:r>
                                </m:e>
                                <m:sup>
                                  <m:r>
                                    <a:rPr lang="en-US" sz="1800" b="0" i="0" kern="1200" dirty="0" smtClean="0">
                                      <a:solidFill>
                                        <a:schemeClr val="dk1"/>
                                      </a:solidFill>
                                      <a:latin typeface="Cambria Math"/>
                                      <a:ea typeface="+mn-ea"/>
                                      <a:cs typeface="+mn-cs"/>
                                    </a:rPr>
                                    <m:t>−</m:t>
                                  </m:r>
                                  <m:r>
                                    <a:rPr lang="en-US" sz="1800" b="0" i="0" kern="1200" dirty="0" smtClean="0">
                                      <a:solidFill>
                                        <a:schemeClr val="dk1"/>
                                      </a:solidFill>
                                      <a:latin typeface="Cambria Math"/>
                                      <a:ea typeface="+mn-ea"/>
                                      <a:cs typeface="+mn-cs"/>
                                    </a:rPr>
                                    <m:t>15</m:t>
                                  </m:r>
                                </m:sup>
                              </m:sSup>
                            </m:oMath>
                          </a14:m>
                          <a:r>
                            <a:rPr lang="en-US" sz="1800" i="0" kern="1200" dirty="0" smtClean="0">
                              <a:solidFill>
                                <a:schemeClr val="dk1"/>
                              </a:solidFill>
                              <a:latin typeface="Arial" panose="020B0604020202020204" pitchFamily="34" charset="0"/>
                              <a:ea typeface="+mn-ea"/>
                              <a:cs typeface="+mn-cs"/>
                            </a:rPr>
                            <a:t> </a:t>
                          </a:r>
                          <a:endParaRPr lang="en-US" dirty="0"/>
                        </a:p>
                      </a:txBody>
                      <a:tcPr/>
                    </a:tc>
                  </a:tr>
                  <a:tr h="370840">
                    <a:tc>
                      <a:txBody>
                        <a:bodyPr/>
                        <a:lstStyle/>
                        <a:p>
                          <a:r>
                            <a:rPr lang="en-US" dirty="0" smtClean="0">
                              <a:cs typeface="+mn-cs"/>
                            </a:rPr>
                            <a:t>Mica</a:t>
                          </a:r>
                          <a:endParaRPr lang="en-US" dirty="0">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lang="en-US" sz="1800" i="1" kern="1200" dirty="0" smtClean="0">
                                      <a:solidFill>
                                        <a:schemeClr val="dk1"/>
                                      </a:solidFill>
                                      <a:latin typeface="Cambria Math"/>
                                      <a:ea typeface="+mn-ea"/>
                                      <a:cs typeface="+mn-cs"/>
                                    </a:rPr>
                                  </m:ctrlPr>
                                </m:sSupPr>
                                <m:e>
                                  <m:r>
                                    <a:rPr lang="en-US" sz="1800" b="0" i="0" kern="1200" dirty="0" smtClean="0">
                                      <a:solidFill>
                                        <a:schemeClr val="dk1"/>
                                      </a:solidFill>
                                      <a:latin typeface="Cambria Math"/>
                                      <a:ea typeface="+mn-ea"/>
                                      <a:cs typeface="+mn-cs"/>
                                    </a:rPr>
                                    <m:t> </m:t>
                                  </m:r>
                                  <m:r>
                                    <a:rPr lang="en-US" sz="1800" i="0" kern="1200" dirty="0" smtClean="0">
                                      <a:solidFill>
                                        <a:schemeClr val="dk1"/>
                                      </a:solidFill>
                                      <a:latin typeface="Cambria Math"/>
                                      <a:ea typeface="+mn-ea"/>
                                      <a:cs typeface="+mn-cs"/>
                                    </a:rPr>
                                    <m:t>10</m:t>
                                  </m:r>
                                </m:e>
                                <m:sup>
                                  <m:r>
                                    <a:rPr lang="en-US" sz="1800" b="0" i="0" kern="1200" dirty="0" smtClean="0">
                                      <a:solidFill>
                                        <a:schemeClr val="dk1"/>
                                      </a:solidFill>
                                      <a:latin typeface="Cambria Math"/>
                                      <a:ea typeface="+mn-ea"/>
                                      <a:cs typeface="+mn-cs"/>
                                    </a:rPr>
                                    <m:t>−</m:t>
                                  </m:r>
                                  <m:r>
                                    <a:rPr lang="en-US" sz="1800" b="0" i="0" kern="1200" dirty="0" smtClean="0">
                                      <a:solidFill>
                                        <a:schemeClr val="dk1"/>
                                      </a:solidFill>
                                      <a:latin typeface="Cambria Math"/>
                                      <a:ea typeface="+mn-ea"/>
                                      <a:cs typeface="+mn-cs"/>
                                    </a:rPr>
                                    <m:t>15</m:t>
                                  </m:r>
                                </m:sup>
                              </m:sSup>
                            </m:oMath>
                          </a14:m>
                          <a:r>
                            <a:rPr lang="en-US" sz="1800" i="0" kern="1200" dirty="0" smtClean="0">
                              <a:solidFill>
                                <a:schemeClr val="dk1"/>
                              </a:solidFill>
                              <a:latin typeface="Arial" panose="020B0604020202020204" pitchFamily="34" charset="0"/>
                              <a:ea typeface="+mn-ea"/>
                              <a:cs typeface="+mn-cs"/>
                            </a:rPr>
                            <a:t> </a:t>
                          </a:r>
                          <a:endParaRPr lang="en-US" dirty="0"/>
                        </a:p>
                      </a:txBody>
                      <a:tcPr/>
                    </a:tc>
                  </a:tr>
                  <a:tr h="370840">
                    <a:tc>
                      <a:txBody>
                        <a:bodyPr/>
                        <a:lstStyle/>
                        <a:p>
                          <a:r>
                            <a:rPr lang="en-US" dirty="0" smtClean="0"/>
                            <a:t>Fused quartz</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lang="en-US" sz="1800" i="1" kern="1200" dirty="0" smtClean="0">
                                      <a:solidFill>
                                        <a:schemeClr val="dk1"/>
                                      </a:solidFill>
                                      <a:latin typeface="Cambria Math"/>
                                      <a:ea typeface="+mn-ea"/>
                                      <a:cs typeface="+mn-cs"/>
                                    </a:rPr>
                                  </m:ctrlPr>
                                </m:sSupPr>
                                <m:e>
                                  <m:r>
                                    <a:rPr lang="en-US" sz="1800" b="0" i="0" kern="1200" dirty="0" smtClean="0">
                                      <a:solidFill>
                                        <a:schemeClr val="dk1"/>
                                      </a:solidFill>
                                      <a:latin typeface="Cambria Math"/>
                                      <a:ea typeface="+mn-ea"/>
                                      <a:cs typeface="+mn-cs"/>
                                    </a:rPr>
                                    <m:t> </m:t>
                                  </m:r>
                                  <m:r>
                                    <a:rPr lang="en-US" sz="1800" i="0" kern="1200" dirty="0" smtClean="0">
                                      <a:solidFill>
                                        <a:schemeClr val="dk1"/>
                                      </a:solidFill>
                                      <a:latin typeface="Cambria Math"/>
                                      <a:ea typeface="+mn-ea"/>
                                      <a:cs typeface="+mn-cs"/>
                                    </a:rPr>
                                    <m:t>10</m:t>
                                  </m:r>
                                </m:e>
                                <m:sup>
                                  <m:r>
                                    <a:rPr lang="en-US" sz="1800" b="0" i="0" kern="1200" dirty="0" smtClean="0">
                                      <a:solidFill>
                                        <a:schemeClr val="dk1"/>
                                      </a:solidFill>
                                      <a:latin typeface="Cambria Math"/>
                                      <a:ea typeface="+mn-ea"/>
                                      <a:cs typeface="+mn-cs"/>
                                    </a:rPr>
                                    <m:t>−</m:t>
                                  </m:r>
                                  <m:r>
                                    <a:rPr lang="en-US" sz="1800" b="0" i="0" kern="1200" dirty="0" smtClean="0">
                                      <a:solidFill>
                                        <a:schemeClr val="dk1"/>
                                      </a:solidFill>
                                      <a:latin typeface="Cambria Math"/>
                                      <a:ea typeface="+mn-ea"/>
                                      <a:cs typeface="+mn-cs"/>
                                    </a:rPr>
                                    <m:t>17</m:t>
                                  </m:r>
                                </m:sup>
                              </m:sSup>
                            </m:oMath>
                          </a14:m>
                          <a:r>
                            <a:rPr lang="en-US" sz="1800" i="0" kern="1200" dirty="0" smtClean="0">
                              <a:solidFill>
                                <a:schemeClr val="dk1"/>
                              </a:solidFill>
                              <a:latin typeface="Arial" panose="020B0604020202020204" pitchFamily="34" charset="0"/>
                              <a:ea typeface="+mn-ea"/>
                              <a:cs typeface="+mn-cs"/>
                            </a:rPr>
                            <a:t> </a:t>
                          </a:r>
                          <a:endParaRPr lang="en-US" dirty="0"/>
                        </a:p>
                      </a:txBody>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193460361"/>
                  </p:ext>
                </p:extLst>
              </p:nvPr>
            </p:nvGraphicFramePr>
            <p:xfrm>
              <a:off x="1371600" y="304800"/>
              <a:ext cx="4800600" cy="6299200"/>
            </p:xfrm>
            <a:graphic>
              <a:graphicData uri="http://schemas.openxmlformats.org/drawingml/2006/table">
                <a:tbl>
                  <a:tblPr firstRow="1" bandRow="1">
                    <a:tableStyleId>{5C22544A-7EE6-4342-B048-85BDC9FD1C3A}</a:tableStyleId>
                  </a:tblPr>
                  <a:tblGrid>
                    <a:gridCol w="2057400"/>
                    <a:gridCol w="2743200"/>
                  </a:tblGrid>
                  <a:tr h="370840">
                    <a:tc>
                      <a:txBody>
                        <a:bodyPr/>
                        <a:lstStyle/>
                        <a:p>
                          <a:r>
                            <a:rPr lang="en-US" dirty="0" smtClean="0"/>
                            <a:t>Material</a:t>
                          </a:r>
                          <a:r>
                            <a:rPr lang="en-US" baseline="0" dirty="0" smtClean="0"/>
                            <a:t> </a:t>
                          </a:r>
                          <a:endParaRPr lang="en-US" dirty="0"/>
                        </a:p>
                      </a:txBody>
                      <a:tcPr/>
                    </a:tc>
                    <a:tc>
                      <a:txBody>
                        <a:bodyPr/>
                        <a:lstStyle/>
                        <a:p>
                          <a:r>
                            <a:rPr lang="en-US" dirty="0" smtClean="0"/>
                            <a:t>Conductivity,</a:t>
                          </a:r>
                          <a:r>
                            <a:rPr lang="en-US" baseline="0" dirty="0" smtClean="0"/>
                            <a:t> </a:t>
                          </a:r>
                          <a:r>
                            <a:rPr lang="el-GR" baseline="0" dirty="0" smtClean="0"/>
                            <a:t>σ</a:t>
                          </a:r>
                          <a:r>
                            <a:rPr lang="he-IL" baseline="0" dirty="0" smtClean="0"/>
                            <a:t> </a:t>
                          </a:r>
                          <a:r>
                            <a:rPr lang="en-US" baseline="0" dirty="0" smtClean="0"/>
                            <a:t>(S/m)</a:t>
                          </a:r>
                          <a:endParaRPr lang="en-US" dirty="0"/>
                        </a:p>
                      </a:txBody>
                      <a:tcPr/>
                    </a:tc>
                  </a:tr>
                  <a:tr h="370840">
                    <a:tc>
                      <a:txBody>
                        <a:bodyPr/>
                        <a:lstStyle/>
                        <a:p>
                          <a:r>
                            <a:rPr lang="en-US" b="1" dirty="0" smtClean="0">
                              <a:cs typeface="+mn-cs"/>
                            </a:rPr>
                            <a:t>Conductors</a:t>
                          </a:r>
                          <a:endParaRPr lang="en-US" b="1" dirty="0">
                            <a:cs typeface="+mn-cs"/>
                          </a:endParaRPr>
                        </a:p>
                      </a:txBody>
                      <a:tcPr/>
                    </a:tc>
                    <a:tc>
                      <a:txBody>
                        <a:bodyPr/>
                        <a:lstStyle/>
                        <a:p>
                          <a:pPr marL="0" algn="l" defTabSz="914400" rtl="0" eaLnBrk="1" latinLnBrk="0" hangingPunct="1"/>
                          <a:endParaRPr lang="en-US" sz="1800" i="0" kern="1200" dirty="0">
                            <a:solidFill>
                              <a:schemeClr val="dk1"/>
                            </a:solidFill>
                            <a:latin typeface="Arial" panose="020B0604020202020204" pitchFamily="34" charset="0"/>
                            <a:ea typeface="+mn-ea"/>
                            <a:cs typeface="Arial" panose="020B0604020202020204" pitchFamily="34" charset="0"/>
                          </a:endParaRPr>
                        </a:p>
                      </a:txBody>
                      <a:tcPr/>
                    </a:tc>
                  </a:tr>
                  <a:tr h="370840">
                    <a:tc>
                      <a:txBody>
                        <a:bodyPr/>
                        <a:lstStyle/>
                        <a:p>
                          <a:r>
                            <a:rPr lang="en-US" dirty="0" smtClean="0">
                              <a:cs typeface="+mn-cs"/>
                            </a:rPr>
                            <a:t>Silver</a:t>
                          </a:r>
                          <a:endParaRPr lang="en-US" dirty="0">
                            <a:cs typeface="+mn-cs"/>
                          </a:endParaRPr>
                        </a:p>
                      </a:txBody>
                      <a:tcPr/>
                    </a:tc>
                    <a:tc>
                      <a:txBody>
                        <a:bodyPr/>
                        <a:lstStyle/>
                        <a:p>
                          <a:endParaRPr lang="en-US"/>
                        </a:p>
                      </a:txBody>
                      <a:tcPr>
                        <a:blipFill rotWithShape="1">
                          <a:blip r:embed="rId3"/>
                          <a:stretch>
                            <a:fillRect l="-75111" t="-211667" b="-1443333"/>
                          </a:stretch>
                        </a:blipFill>
                      </a:tcPr>
                    </a:tc>
                  </a:tr>
                  <a:tr h="370840">
                    <a:tc>
                      <a:txBody>
                        <a:bodyPr/>
                        <a:lstStyle/>
                        <a:p>
                          <a:r>
                            <a:rPr lang="en-US" dirty="0" smtClean="0">
                              <a:cs typeface="+mn-cs"/>
                            </a:rPr>
                            <a:t>Copper</a:t>
                          </a:r>
                          <a:endParaRPr lang="en-US" dirty="0">
                            <a:cs typeface="+mn-cs"/>
                          </a:endParaRPr>
                        </a:p>
                      </a:txBody>
                      <a:tcPr/>
                    </a:tc>
                    <a:tc>
                      <a:txBody>
                        <a:bodyPr/>
                        <a:lstStyle/>
                        <a:p>
                          <a:endParaRPr lang="en-US"/>
                        </a:p>
                      </a:txBody>
                      <a:tcPr>
                        <a:blipFill rotWithShape="1">
                          <a:blip r:embed="rId3"/>
                          <a:stretch>
                            <a:fillRect l="-75111" t="-306557" b="-1319672"/>
                          </a:stretch>
                        </a:blipFill>
                      </a:tcPr>
                    </a:tc>
                  </a:tr>
                  <a:tr h="370840">
                    <a:tc>
                      <a:txBody>
                        <a:bodyPr/>
                        <a:lstStyle/>
                        <a:p>
                          <a:r>
                            <a:rPr lang="en-US" dirty="0" smtClean="0">
                              <a:cs typeface="+mn-cs"/>
                            </a:rPr>
                            <a:t>Gold</a:t>
                          </a:r>
                          <a:endParaRPr lang="en-US" dirty="0">
                            <a:cs typeface="+mn-cs"/>
                          </a:endParaRPr>
                        </a:p>
                      </a:txBody>
                      <a:tcPr/>
                    </a:tc>
                    <a:tc>
                      <a:txBody>
                        <a:bodyPr/>
                        <a:lstStyle/>
                        <a:p>
                          <a:endParaRPr lang="en-US"/>
                        </a:p>
                      </a:txBody>
                      <a:tcPr>
                        <a:blipFill rotWithShape="1">
                          <a:blip r:embed="rId3"/>
                          <a:stretch>
                            <a:fillRect l="-75111" t="-406557" b="-1219672"/>
                          </a:stretch>
                        </a:blipFill>
                      </a:tcPr>
                    </a:tc>
                  </a:tr>
                  <a:tr h="370840">
                    <a:tc>
                      <a:txBody>
                        <a:bodyPr/>
                        <a:lstStyle/>
                        <a:p>
                          <a:r>
                            <a:rPr lang="en-US" dirty="0" smtClean="0">
                              <a:cs typeface="+mn-cs"/>
                            </a:rPr>
                            <a:t>Aluminum</a:t>
                          </a:r>
                          <a:endParaRPr lang="en-US" dirty="0">
                            <a:cs typeface="+mn-cs"/>
                          </a:endParaRPr>
                        </a:p>
                      </a:txBody>
                      <a:tcPr/>
                    </a:tc>
                    <a:tc>
                      <a:txBody>
                        <a:bodyPr/>
                        <a:lstStyle/>
                        <a:p>
                          <a:endParaRPr lang="en-US"/>
                        </a:p>
                      </a:txBody>
                      <a:tcPr>
                        <a:blipFill rotWithShape="1">
                          <a:blip r:embed="rId3"/>
                          <a:stretch>
                            <a:fillRect l="-75111" t="-506557" b="-1119672"/>
                          </a:stretch>
                        </a:blipFill>
                      </a:tcPr>
                    </a:tc>
                  </a:tr>
                  <a:tr h="370840">
                    <a:tc>
                      <a:txBody>
                        <a:bodyPr/>
                        <a:lstStyle/>
                        <a:p>
                          <a:r>
                            <a:rPr lang="en-US" dirty="0" smtClean="0">
                              <a:cs typeface="+mn-cs"/>
                            </a:rPr>
                            <a:t>Iron</a:t>
                          </a:r>
                          <a:endParaRPr lang="en-US" dirty="0">
                            <a:cs typeface="+mn-cs"/>
                          </a:endParaRPr>
                        </a:p>
                      </a:txBody>
                      <a:tcPr/>
                    </a:tc>
                    <a:tc>
                      <a:txBody>
                        <a:bodyPr/>
                        <a:lstStyle/>
                        <a:p>
                          <a:endParaRPr lang="en-US"/>
                        </a:p>
                      </a:txBody>
                      <a:tcPr>
                        <a:blipFill rotWithShape="1">
                          <a:blip r:embed="rId3"/>
                          <a:stretch>
                            <a:fillRect l="-75111" t="-606557" b="-1019672"/>
                          </a:stretch>
                        </a:blipFill>
                      </a:tcPr>
                    </a:tc>
                  </a:tr>
                  <a:tr h="370840">
                    <a:tc>
                      <a:txBody>
                        <a:bodyPr/>
                        <a:lstStyle/>
                        <a:p>
                          <a:r>
                            <a:rPr lang="en-US" dirty="0" smtClean="0">
                              <a:cs typeface="+mn-cs"/>
                            </a:rPr>
                            <a:t>Mercury</a:t>
                          </a:r>
                          <a:endParaRPr lang="en-US" dirty="0">
                            <a:cs typeface="+mn-cs"/>
                          </a:endParaRPr>
                        </a:p>
                      </a:txBody>
                      <a:tcPr/>
                    </a:tc>
                    <a:tc>
                      <a:txBody>
                        <a:bodyPr/>
                        <a:lstStyle/>
                        <a:p>
                          <a:endParaRPr lang="en-US"/>
                        </a:p>
                      </a:txBody>
                      <a:tcPr>
                        <a:blipFill rotWithShape="1">
                          <a:blip r:embed="rId3"/>
                          <a:stretch>
                            <a:fillRect l="-75111" t="-706557" b="-919672"/>
                          </a:stretch>
                        </a:blipFill>
                      </a:tcPr>
                    </a:tc>
                  </a:tr>
                  <a:tr h="370840">
                    <a:tc>
                      <a:txBody>
                        <a:bodyPr/>
                        <a:lstStyle/>
                        <a:p>
                          <a:r>
                            <a:rPr lang="en-US" dirty="0" smtClean="0">
                              <a:cs typeface="+mn-cs"/>
                            </a:rPr>
                            <a:t>Carbon</a:t>
                          </a:r>
                          <a:endParaRPr lang="en-US" dirty="0">
                            <a:cs typeface="+mn-cs"/>
                          </a:endParaRPr>
                        </a:p>
                      </a:txBody>
                      <a:tcPr/>
                    </a:tc>
                    <a:tc>
                      <a:txBody>
                        <a:bodyPr/>
                        <a:lstStyle/>
                        <a:p>
                          <a:endParaRPr lang="en-US"/>
                        </a:p>
                      </a:txBody>
                      <a:tcPr>
                        <a:blipFill rotWithShape="1">
                          <a:blip r:embed="rId3"/>
                          <a:stretch>
                            <a:fillRect l="-75111" t="-820000" b="-835000"/>
                          </a:stretch>
                        </a:blipFill>
                      </a:tcPr>
                    </a:tc>
                  </a:tr>
                  <a:tr h="370840">
                    <a:tc>
                      <a:txBody>
                        <a:bodyPr/>
                        <a:lstStyle/>
                        <a:p>
                          <a:r>
                            <a:rPr lang="en-US" b="1" u="none" dirty="0" smtClean="0">
                              <a:cs typeface="+mn-cs"/>
                            </a:rPr>
                            <a:t>Semiconductors</a:t>
                          </a:r>
                          <a:endParaRPr lang="en-US" b="1" u="none" dirty="0">
                            <a:cs typeface="+mn-cs"/>
                          </a:endParaRPr>
                        </a:p>
                      </a:txBody>
                      <a:tcPr/>
                    </a:tc>
                    <a:tc>
                      <a:txBody>
                        <a:bodyPr/>
                        <a:lstStyle/>
                        <a:p>
                          <a:pPr marL="0" algn="just" defTabSz="914400" rtl="0" eaLnBrk="1" latinLnBrk="0" hangingPunct="1"/>
                          <a:endParaRPr lang="en-US" sz="1800" i="0" kern="1200" dirty="0">
                            <a:solidFill>
                              <a:schemeClr val="dk1"/>
                            </a:solidFill>
                            <a:latin typeface="Arial" panose="020B0604020202020204" pitchFamily="34" charset="0"/>
                            <a:ea typeface="+mn-ea"/>
                            <a:cs typeface="Arial" panose="020B0604020202020204" pitchFamily="34" charset="0"/>
                          </a:endParaRPr>
                        </a:p>
                      </a:txBody>
                      <a:tcPr/>
                    </a:tc>
                  </a:tr>
                  <a:tr h="370840">
                    <a:tc>
                      <a:txBody>
                        <a:bodyPr/>
                        <a:lstStyle/>
                        <a:p>
                          <a:r>
                            <a:rPr lang="en-US" dirty="0" smtClean="0">
                              <a:cs typeface="+mn-cs"/>
                            </a:rPr>
                            <a:t>Pure germanium</a:t>
                          </a:r>
                          <a:endParaRPr lang="en-US" dirty="0">
                            <a:cs typeface="+mn-cs"/>
                          </a:endParaRPr>
                        </a:p>
                      </a:txBody>
                      <a:tcPr/>
                    </a:tc>
                    <a:tc>
                      <a:txBody>
                        <a:bodyPr/>
                        <a:lstStyle/>
                        <a:p>
                          <a:pPr marL="0" algn="l" defTabSz="914400" rtl="0" eaLnBrk="1" latinLnBrk="0" hangingPunct="1"/>
                          <a:r>
                            <a:rPr lang="en-US" sz="1800" i="0" kern="1200" dirty="0" smtClean="0">
                              <a:solidFill>
                                <a:schemeClr val="dk1"/>
                              </a:solidFill>
                              <a:latin typeface="Arial" panose="020B0604020202020204" pitchFamily="34" charset="0"/>
                              <a:ea typeface="+mn-ea"/>
                              <a:cs typeface="Arial" panose="020B0604020202020204" pitchFamily="34" charset="0"/>
                            </a:rPr>
                            <a:t>2.2</a:t>
                          </a:r>
                          <a:endParaRPr lang="en-US" sz="1800" i="0" kern="1200" dirty="0">
                            <a:solidFill>
                              <a:schemeClr val="dk1"/>
                            </a:solidFill>
                            <a:latin typeface="Arial" panose="020B0604020202020204" pitchFamily="34" charset="0"/>
                            <a:ea typeface="+mn-ea"/>
                            <a:cs typeface="Arial" panose="020B0604020202020204" pitchFamily="34" charset="0"/>
                          </a:endParaRPr>
                        </a:p>
                      </a:txBody>
                      <a:tcPr/>
                    </a:tc>
                  </a:tr>
                  <a:tr h="370840">
                    <a:tc>
                      <a:txBody>
                        <a:bodyPr/>
                        <a:lstStyle/>
                        <a:p>
                          <a:r>
                            <a:rPr lang="en-US" dirty="0" smtClean="0">
                              <a:cs typeface="+mn-cs"/>
                            </a:rPr>
                            <a:t>Pure  silicon</a:t>
                          </a:r>
                          <a:endParaRPr lang="en-US" dirty="0">
                            <a:cs typeface="+mn-cs"/>
                          </a:endParaRPr>
                        </a:p>
                      </a:txBody>
                      <a:tcPr/>
                    </a:tc>
                    <a:tc>
                      <a:txBody>
                        <a:bodyPr/>
                        <a:lstStyle/>
                        <a:p>
                          <a:endParaRPr lang="en-US"/>
                        </a:p>
                      </a:txBody>
                      <a:tcPr>
                        <a:blipFill rotWithShape="1">
                          <a:blip r:embed="rId3"/>
                          <a:stretch>
                            <a:fillRect l="-75111" t="-1104918" b="-521311"/>
                          </a:stretch>
                        </a:blip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none" dirty="0" smtClean="0">
                              <a:cs typeface="+mn-cs"/>
                            </a:rPr>
                            <a:t>Insulators</a:t>
                          </a:r>
                          <a:endParaRPr lang="en-US" b="1" u="none" dirty="0">
                            <a:cs typeface="+mn-cs"/>
                          </a:endParaRPr>
                        </a:p>
                      </a:txBody>
                      <a:tcPr/>
                    </a:tc>
                    <a:tc>
                      <a:txBody>
                        <a:bodyPr/>
                        <a:lstStyle/>
                        <a:p>
                          <a:endParaRPr lang="en-US" dirty="0"/>
                        </a:p>
                      </a:txBody>
                      <a:tcPr/>
                    </a:tc>
                  </a:tr>
                  <a:tr h="365760">
                    <a:tc>
                      <a:txBody>
                        <a:bodyPr/>
                        <a:lstStyle/>
                        <a:p>
                          <a:r>
                            <a:rPr lang="en-US" dirty="0" smtClean="0">
                              <a:cs typeface="+mn-cs"/>
                            </a:rPr>
                            <a:t>Glass</a:t>
                          </a:r>
                          <a:endParaRPr lang="en-US" dirty="0">
                            <a:cs typeface="+mn-cs"/>
                          </a:endParaRPr>
                        </a:p>
                      </a:txBody>
                      <a:tcPr/>
                    </a:tc>
                    <a:tc>
                      <a:txBody>
                        <a:bodyPr/>
                        <a:lstStyle/>
                        <a:p>
                          <a:endParaRPr lang="en-US"/>
                        </a:p>
                      </a:txBody>
                      <a:tcPr>
                        <a:blipFill rotWithShape="1">
                          <a:blip r:embed="rId3"/>
                          <a:stretch>
                            <a:fillRect l="-75111" t="-1326667" b="-328333"/>
                          </a:stretch>
                        </a:blipFill>
                      </a:tcPr>
                    </a:tc>
                  </a:tr>
                  <a:tr h="370840">
                    <a:tc>
                      <a:txBody>
                        <a:bodyPr/>
                        <a:lstStyle/>
                        <a:p>
                          <a:r>
                            <a:rPr lang="en-US" dirty="0" smtClean="0">
                              <a:cs typeface="+mn-cs"/>
                            </a:rPr>
                            <a:t>Paraffin</a:t>
                          </a:r>
                          <a:endParaRPr lang="en-US" dirty="0">
                            <a:cs typeface="+mn-cs"/>
                          </a:endParaRPr>
                        </a:p>
                      </a:txBody>
                      <a:tcPr/>
                    </a:tc>
                    <a:tc>
                      <a:txBody>
                        <a:bodyPr/>
                        <a:lstStyle/>
                        <a:p>
                          <a:endParaRPr lang="en-US"/>
                        </a:p>
                      </a:txBody>
                      <a:tcPr>
                        <a:blipFill rotWithShape="1">
                          <a:blip r:embed="rId3"/>
                          <a:stretch>
                            <a:fillRect l="-75111" t="-1426667" b="-228333"/>
                          </a:stretch>
                        </a:blipFill>
                      </a:tcPr>
                    </a:tc>
                  </a:tr>
                  <a:tr h="370840">
                    <a:tc>
                      <a:txBody>
                        <a:bodyPr/>
                        <a:lstStyle/>
                        <a:p>
                          <a:r>
                            <a:rPr lang="en-US" dirty="0" smtClean="0">
                              <a:cs typeface="+mn-cs"/>
                            </a:rPr>
                            <a:t>Mica</a:t>
                          </a:r>
                          <a:endParaRPr lang="en-US" dirty="0">
                            <a:cs typeface="+mn-cs"/>
                          </a:endParaRPr>
                        </a:p>
                      </a:txBody>
                      <a:tcPr/>
                    </a:tc>
                    <a:tc>
                      <a:txBody>
                        <a:bodyPr/>
                        <a:lstStyle/>
                        <a:p>
                          <a:endParaRPr lang="en-US"/>
                        </a:p>
                      </a:txBody>
                      <a:tcPr>
                        <a:blipFill rotWithShape="1">
                          <a:blip r:embed="rId3"/>
                          <a:stretch>
                            <a:fillRect l="-75111" t="-1501639" b="-124590"/>
                          </a:stretch>
                        </a:blipFill>
                      </a:tcPr>
                    </a:tc>
                  </a:tr>
                  <a:tr h="370840">
                    <a:tc>
                      <a:txBody>
                        <a:bodyPr/>
                        <a:lstStyle/>
                        <a:p>
                          <a:r>
                            <a:rPr lang="en-US" dirty="0" smtClean="0"/>
                            <a:t>Fused quartz</a:t>
                          </a:r>
                          <a:endParaRPr lang="en-US" dirty="0"/>
                        </a:p>
                      </a:txBody>
                      <a:tcPr/>
                    </a:tc>
                    <a:tc>
                      <a:txBody>
                        <a:bodyPr/>
                        <a:lstStyle/>
                        <a:p>
                          <a:endParaRPr lang="en-US"/>
                        </a:p>
                      </a:txBody>
                      <a:tcPr>
                        <a:blipFill rotWithShape="1">
                          <a:blip r:embed="rId3"/>
                          <a:stretch>
                            <a:fillRect l="-75111" t="-1601639" b="-24590"/>
                          </a:stretch>
                        </a:blipFill>
                      </a:tcPr>
                    </a:tc>
                  </a:tr>
                </a:tbl>
              </a:graphicData>
            </a:graphic>
          </p:graphicFrame>
        </mc:Fallback>
      </mc:AlternateContent>
    </p:spTree>
    <p:extLst>
      <p:ext uri="{BB962C8B-B14F-4D97-AF65-F5344CB8AC3E}">
        <p14:creationId xmlns:p14="http://schemas.microsoft.com/office/powerpoint/2010/main" val="34319753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34400" y="6245225"/>
            <a:ext cx="533400" cy="476250"/>
          </a:xfrm>
        </p:spPr>
        <p:txBody>
          <a:bodyPr/>
          <a:lstStyle/>
          <a:p>
            <a:pPr algn="r" rtl="1">
              <a:defRPr/>
            </a:pPr>
            <a:fld id="{DB313FC9-621A-4E74-B621-6E46F1091A4A}" type="slidenum">
              <a:rPr lang="he-IL" altLang="en-US" smtClean="0">
                <a:solidFill>
                  <a:srgbClr val="FFFFFF"/>
                </a:solidFill>
              </a:rPr>
              <a:pPr algn="r" rtl="1">
                <a:defRPr/>
              </a:pPr>
              <a:t>21</a:t>
            </a:fld>
            <a:endParaRPr lang="en-US" altLang="en-US" dirty="0">
              <a:solidFill>
                <a:srgbClr val="FFFFFF"/>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149718"/>
              </p:ext>
            </p:extLst>
          </p:nvPr>
        </p:nvGraphicFramePr>
        <p:xfrm>
          <a:off x="533400" y="685800"/>
          <a:ext cx="2895600" cy="5467344"/>
        </p:xfrm>
        <a:graphic>
          <a:graphicData uri="http://schemas.openxmlformats.org/drawingml/2006/table">
            <a:tbl>
              <a:tblPr/>
              <a:tblGrid>
                <a:gridCol w="723900"/>
                <a:gridCol w="723900"/>
                <a:gridCol w="723900"/>
                <a:gridCol w="723900"/>
              </a:tblGrid>
              <a:tr h="296124">
                <a:tc>
                  <a:txBody>
                    <a:bodyPr/>
                    <a:lstStyle/>
                    <a:p>
                      <a:pPr algn="ctr"/>
                      <a:r>
                        <a:rPr lang="he-IL" sz="1400" dirty="0">
                          <a:effectLst/>
                        </a:rPr>
                        <a:t>צבע</a:t>
                      </a:r>
                    </a:p>
                  </a:txBody>
                  <a:tcPr marL="73479" marR="73479" marT="36739" marB="36739" anchor="ctr">
                    <a:lnL>
                      <a:noFill/>
                    </a:lnL>
                    <a:lnR>
                      <a:noFill/>
                    </a:lnR>
                    <a:lnT>
                      <a:noFill/>
                    </a:lnT>
                    <a:lnB>
                      <a:noFill/>
                    </a:lnB>
                  </a:tcPr>
                </a:tc>
                <a:tc>
                  <a:txBody>
                    <a:bodyPr/>
                    <a:lstStyle/>
                    <a:p>
                      <a:pPr algn="ctr"/>
                      <a:r>
                        <a:rPr lang="he-IL" sz="1400">
                          <a:effectLst/>
                        </a:rPr>
                        <a:t>מספר</a:t>
                      </a:r>
                    </a:p>
                  </a:txBody>
                  <a:tcPr marL="73479" marR="73479" marT="36739" marB="36739" anchor="ctr">
                    <a:lnL>
                      <a:noFill/>
                    </a:lnL>
                    <a:lnR>
                      <a:noFill/>
                    </a:lnR>
                    <a:lnT>
                      <a:noFill/>
                    </a:lnT>
                    <a:lnB>
                      <a:noFill/>
                    </a:lnB>
                  </a:tcPr>
                </a:tc>
                <a:tc>
                  <a:txBody>
                    <a:bodyPr/>
                    <a:lstStyle/>
                    <a:p>
                      <a:pPr algn="ctr"/>
                      <a:r>
                        <a:rPr lang="he-IL" sz="1400">
                          <a:effectLst/>
                        </a:rPr>
                        <a:t>מכפיל</a:t>
                      </a:r>
                    </a:p>
                  </a:txBody>
                  <a:tcPr marL="73479" marR="73479" marT="36739" marB="36739" anchor="ctr">
                    <a:lnL>
                      <a:noFill/>
                    </a:lnL>
                    <a:lnR>
                      <a:noFill/>
                    </a:lnR>
                    <a:lnT>
                      <a:noFill/>
                    </a:lnT>
                    <a:lnB>
                      <a:noFill/>
                    </a:lnB>
                  </a:tcPr>
                </a:tc>
                <a:tc>
                  <a:txBody>
                    <a:bodyPr/>
                    <a:lstStyle/>
                    <a:p>
                      <a:pPr algn="ctr"/>
                      <a:r>
                        <a:rPr lang="he-IL" sz="1400" dirty="0">
                          <a:effectLst/>
                        </a:rPr>
                        <a:t>דיוק</a:t>
                      </a:r>
                    </a:p>
                  </a:txBody>
                  <a:tcPr marL="73479" marR="73479" marT="36739" marB="36739" anchor="ctr">
                    <a:lnL>
                      <a:noFill/>
                    </a:lnL>
                    <a:lnR>
                      <a:noFill/>
                    </a:lnR>
                    <a:lnT>
                      <a:noFill/>
                    </a:lnT>
                    <a:lnB>
                      <a:noFill/>
                    </a:lnB>
                  </a:tcPr>
                </a:tc>
              </a:tr>
              <a:tr h="296124">
                <a:tc>
                  <a:txBody>
                    <a:bodyPr/>
                    <a:lstStyle/>
                    <a:p>
                      <a:pPr algn="ctr"/>
                      <a:r>
                        <a:rPr lang="he-IL" sz="1400">
                          <a:effectLst/>
                        </a:rPr>
                        <a:t>שחור</a:t>
                      </a:r>
                    </a:p>
                  </a:txBody>
                  <a:tcPr marL="73479" marR="73479" marT="36739" marB="36739" anchor="ctr">
                    <a:lnL>
                      <a:noFill/>
                    </a:lnL>
                    <a:lnR>
                      <a:noFill/>
                    </a:lnR>
                    <a:lnT>
                      <a:noFill/>
                    </a:lnT>
                    <a:lnB>
                      <a:noFill/>
                    </a:lnB>
                    <a:solidFill>
                      <a:srgbClr val="000000"/>
                    </a:solidFill>
                  </a:tcPr>
                </a:tc>
                <a:tc>
                  <a:txBody>
                    <a:bodyPr/>
                    <a:lstStyle/>
                    <a:p>
                      <a:pPr algn="ctr"/>
                      <a:r>
                        <a:rPr lang="en-US" sz="1400">
                          <a:effectLst/>
                        </a:rPr>
                        <a:t>0</a:t>
                      </a:r>
                    </a:p>
                  </a:txBody>
                  <a:tcPr marL="73479" marR="73479" marT="36739" marB="36739" anchor="ctr">
                    <a:lnL>
                      <a:noFill/>
                    </a:lnL>
                    <a:lnR>
                      <a:noFill/>
                    </a:lnR>
                    <a:lnT>
                      <a:noFill/>
                    </a:lnT>
                    <a:lnB>
                      <a:noFill/>
                    </a:lnB>
                    <a:solidFill>
                      <a:srgbClr val="000000"/>
                    </a:solidFill>
                  </a:tcPr>
                </a:tc>
                <a:tc>
                  <a:txBody>
                    <a:bodyPr/>
                    <a:lstStyle/>
                    <a:p>
                      <a:pPr algn="ctr"/>
                      <a:r>
                        <a:rPr lang="en-US" sz="1400">
                          <a:effectLst/>
                        </a:rPr>
                        <a:t>1</a:t>
                      </a:r>
                    </a:p>
                  </a:txBody>
                  <a:tcPr marL="73479" marR="73479" marT="36739" marB="36739" anchor="ctr">
                    <a:lnL>
                      <a:noFill/>
                    </a:lnL>
                    <a:lnR>
                      <a:noFill/>
                    </a:lnR>
                    <a:lnT>
                      <a:noFill/>
                    </a:lnT>
                    <a:lnB>
                      <a:noFill/>
                    </a:lnB>
                    <a:solidFill>
                      <a:srgbClr val="000000"/>
                    </a:solidFill>
                  </a:tcPr>
                </a:tc>
                <a:tc>
                  <a:txBody>
                    <a:bodyPr/>
                    <a:lstStyle/>
                    <a:p>
                      <a:pPr algn="ctr"/>
                      <a:endParaRPr lang="en-US" sz="1400">
                        <a:effectLst/>
                      </a:endParaRPr>
                    </a:p>
                  </a:txBody>
                  <a:tcPr marL="73479" marR="73479" marT="36739" marB="36739" anchor="ctr">
                    <a:lnL>
                      <a:noFill/>
                    </a:lnL>
                    <a:lnR>
                      <a:noFill/>
                    </a:lnR>
                    <a:lnT>
                      <a:noFill/>
                    </a:lnT>
                    <a:lnB>
                      <a:noFill/>
                    </a:lnB>
                    <a:solidFill>
                      <a:srgbClr val="000000"/>
                    </a:solidFill>
                  </a:tcPr>
                </a:tc>
              </a:tr>
              <a:tr h="296124">
                <a:tc>
                  <a:txBody>
                    <a:bodyPr/>
                    <a:lstStyle/>
                    <a:p>
                      <a:pPr algn="ctr"/>
                      <a:r>
                        <a:rPr lang="he-IL" sz="1400">
                          <a:effectLst/>
                        </a:rPr>
                        <a:t>חום</a:t>
                      </a:r>
                    </a:p>
                  </a:txBody>
                  <a:tcPr marL="73479" marR="73479" marT="36739" marB="36739" anchor="ctr">
                    <a:lnL>
                      <a:noFill/>
                    </a:lnL>
                    <a:lnR>
                      <a:noFill/>
                    </a:lnR>
                    <a:lnT>
                      <a:noFill/>
                    </a:lnT>
                    <a:lnB>
                      <a:noFill/>
                    </a:lnB>
                    <a:solidFill>
                      <a:srgbClr val="654321"/>
                    </a:solidFill>
                  </a:tcPr>
                </a:tc>
                <a:tc>
                  <a:txBody>
                    <a:bodyPr/>
                    <a:lstStyle/>
                    <a:p>
                      <a:pPr algn="ctr"/>
                      <a:r>
                        <a:rPr lang="en-US" sz="1400">
                          <a:effectLst/>
                        </a:rPr>
                        <a:t>1</a:t>
                      </a:r>
                    </a:p>
                  </a:txBody>
                  <a:tcPr marL="73479" marR="73479" marT="36739" marB="36739" anchor="ctr">
                    <a:lnL>
                      <a:noFill/>
                    </a:lnL>
                    <a:lnR>
                      <a:noFill/>
                    </a:lnR>
                    <a:lnT>
                      <a:noFill/>
                    </a:lnT>
                    <a:lnB>
                      <a:noFill/>
                    </a:lnB>
                    <a:solidFill>
                      <a:srgbClr val="654321"/>
                    </a:solidFill>
                  </a:tcPr>
                </a:tc>
                <a:tc>
                  <a:txBody>
                    <a:bodyPr/>
                    <a:lstStyle/>
                    <a:p>
                      <a:pPr algn="ctr"/>
                      <a:r>
                        <a:rPr lang="en-US" sz="1400">
                          <a:effectLst/>
                        </a:rPr>
                        <a:t>10</a:t>
                      </a:r>
                    </a:p>
                  </a:txBody>
                  <a:tcPr marL="73479" marR="73479" marT="36739" marB="36739" anchor="ctr">
                    <a:lnL>
                      <a:noFill/>
                    </a:lnL>
                    <a:lnR>
                      <a:noFill/>
                    </a:lnR>
                    <a:lnT>
                      <a:noFill/>
                    </a:lnT>
                    <a:lnB>
                      <a:noFill/>
                    </a:lnB>
                    <a:solidFill>
                      <a:srgbClr val="654321"/>
                    </a:solidFill>
                  </a:tcPr>
                </a:tc>
                <a:tc>
                  <a:txBody>
                    <a:bodyPr/>
                    <a:lstStyle/>
                    <a:p>
                      <a:pPr algn="ctr"/>
                      <a:r>
                        <a:rPr lang="en-US" sz="1400">
                          <a:effectLst/>
                        </a:rPr>
                        <a:t>±1%</a:t>
                      </a:r>
                    </a:p>
                  </a:txBody>
                  <a:tcPr marL="73479" marR="73479" marT="36739" marB="36739" anchor="ctr">
                    <a:lnL>
                      <a:noFill/>
                    </a:lnL>
                    <a:lnR>
                      <a:noFill/>
                    </a:lnR>
                    <a:lnT>
                      <a:noFill/>
                    </a:lnT>
                    <a:lnB>
                      <a:noFill/>
                    </a:lnB>
                    <a:solidFill>
                      <a:srgbClr val="654321"/>
                    </a:solidFill>
                  </a:tcPr>
                </a:tc>
              </a:tr>
              <a:tr h="296124">
                <a:tc>
                  <a:txBody>
                    <a:bodyPr/>
                    <a:lstStyle/>
                    <a:p>
                      <a:pPr algn="ctr"/>
                      <a:r>
                        <a:rPr lang="he-IL" sz="1400">
                          <a:effectLst/>
                        </a:rPr>
                        <a:t>אדום</a:t>
                      </a:r>
                    </a:p>
                  </a:txBody>
                  <a:tcPr marL="73479" marR="73479" marT="36739" marB="36739" anchor="ctr">
                    <a:lnL>
                      <a:noFill/>
                    </a:lnL>
                    <a:lnR>
                      <a:noFill/>
                    </a:lnR>
                    <a:lnT>
                      <a:noFill/>
                    </a:lnT>
                    <a:lnB>
                      <a:noFill/>
                    </a:lnB>
                    <a:solidFill>
                      <a:srgbClr val="E02410"/>
                    </a:solidFill>
                  </a:tcPr>
                </a:tc>
                <a:tc>
                  <a:txBody>
                    <a:bodyPr/>
                    <a:lstStyle/>
                    <a:p>
                      <a:pPr algn="ctr"/>
                      <a:r>
                        <a:rPr lang="en-US" sz="1400" dirty="0">
                          <a:effectLst/>
                        </a:rPr>
                        <a:t>2</a:t>
                      </a:r>
                    </a:p>
                  </a:txBody>
                  <a:tcPr marL="73479" marR="73479" marT="36739" marB="36739" anchor="ctr">
                    <a:lnL>
                      <a:noFill/>
                    </a:lnL>
                    <a:lnR>
                      <a:noFill/>
                    </a:lnR>
                    <a:lnT>
                      <a:noFill/>
                    </a:lnT>
                    <a:lnB>
                      <a:noFill/>
                    </a:lnB>
                    <a:solidFill>
                      <a:srgbClr val="E02410"/>
                    </a:solidFill>
                  </a:tcPr>
                </a:tc>
                <a:tc>
                  <a:txBody>
                    <a:bodyPr/>
                    <a:lstStyle/>
                    <a:p>
                      <a:pPr algn="ctr"/>
                      <a:r>
                        <a:rPr lang="en-US" sz="1400">
                          <a:effectLst/>
                        </a:rPr>
                        <a:t>100</a:t>
                      </a:r>
                    </a:p>
                  </a:txBody>
                  <a:tcPr marL="73479" marR="73479" marT="36739" marB="36739" anchor="ctr">
                    <a:lnL>
                      <a:noFill/>
                    </a:lnL>
                    <a:lnR>
                      <a:noFill/>
                    </a:lnR>
                    <a:lnT>
                      <a:noFill/>
                    </a:lnT>
                    <a:lnB>
                      <a:noFill/>
                    </a:lnB>
                    <a:solidFill>
                      <a:srgbClr val="E02410"/>
                    </a:solidFill>
                  </a:tcPr>
                </a:tc>
                <a:tc>
                  <a:txBody>
                    <a:bodyPr/>
                    <a:lstStyle/>
                    <a:p>
                      <a:pPr algn="ctr"/>
                      <a:r>
                        <a:rPr lang="en-US" sz="1400">
                          <a:effectLst/>
                        </a:rPr>
                        <a:t>±2%</a:t>
                      </a:r>
                    </a:p>
                  </a:txBody>
                  <a:tcPr marL="73479" marR="73479" marT="36739" marB="36739" anchor="ctr">
                    <a:lnL>
                      <a:noFill/>
                    </a:lnL>
                    <a:lnR>
                      <a:noFill/>
                    </a:lnR>
                    <a:lnT>
                      <a:noFill/>
                    </a:lnT>
                    <a:lnB>
                      <a:noFill/>
                    </a:lnB>
                    <a:solidFill>
                      <a:srgbClr val="E02410"/>
                    </a:solidFill>
                  </a:tcPr>
                </a:tc>
              </a:tr>
              <a:tr h="296124">
                <a:tc>
                  <a:txBody>
                    <a:bodyPr/>
                    <a:lstStyle/>
                    <a:p>
                      <a:pPr algn="ctr"/>
                      <a:r>
                        <a:rPr lang="he-IL" sz="1400">
                          <a:effectLst/>
                        </a:rPr>
                        <a:t>כתום</a:t>
                      </a:r>
                    </a:p>
                  </a:txBody>
                  <a:tcPr marL="73479" marR="73479" marT="36739" marB="36739" anchor="ctr">
                    <a:lnL>
                      <a:noFill/>
                    </a:lnL>
                    <a:lnR>
                      <a:noFill/>
                    </a:lnR>
                    <a:lnT>
                      <a:noFill/>
                    </a:lnT>
                    <a:lnB>
                      <a:noFill/>
                    </a:lnB>
                    <a:solidFill>
                      <a:srgbClr val="FF7F00"/>
                    </a:solidFill>
                  </a:tcPr>
                </a:tc>
                <a:tc>
                  <a:txBody>
                    <a:bodyPr/>
                    <a:lstStyle/>
                    <a:p>
                      <a:pPr algn="ctr"/>
                      <a:r>
                        <a:rPr lang="en-US" sz="1400">
                          <a:effectLst/>
                        </a:rPr>
                        <a:t>3</a:t>
                      </a:r>
                    </a:p>
                  </a:txBody>
                  <a:tcPr marL="73479" marR="73479" marT="36739" marB="36739" anchor="ctr">
                    <a:lnL>
                      <a:noFill/>
                    </a:lnL>
                    <a:lnR>
                      <a:noFill/>
                    </a:lnR>
                    <a:lnT>
                      <a:noFill/>
                    </a:lnT>
                    <a:lnB>
                      <a:noFill/>
                    </a:lnB>
                    <a:solidFill>
                      <a:srgbClr val="FF7F00"/>
                    </a:solidFill>
                  </a:tcPr>
                </a:tc>
                <a:tc>
                  <a:txBody>
                    <a:bodyPr/>
                    <a:lstStyle/>
                    <a:p>
                      <a:pPr algn="ctr"/>
                      <a:r>
                        <a:rPr lang="en-US" sz="1400">
                          <a:effectLst/>
                        </a:rPr>
                        <a:t>1K</a:t>
                      </a:r>
                    </a:p>
                  </a:txBody>
                  <a:tcPr marL="73479" marR="73479" marT="36739" marB="36739" anchor="ctr">
                    <a:lnL>
                      <a:noFill/>
                    </a:lnL>
                    <a:lnR>
                      <a:noFill/>
                    </a:lnR>
                    <a:lnT>
                      <a:noFill/>
                    </a:lnT>
                    <a:lnB>
                      <a:noFill/>
                    </a:lnB>
                    <a:solidFill>
                      <a:srgbClr val="FF7F00"/>
                    </a:solidFill>
                  </a:tcPr>
                </a:tc>
                <a:tc>
                  <a:txBody>
                    <a:bodyPr/>
                    <a:lstStyle/>
                    <a:p>
                      <a:pPr algn="ctr"/>
                      <a:endParaRPr lang="en-US" sz="1400">
                        <a:effectLst/>
                      </a:endParaRPr>
                    </a:p>
                  </a:txBody>
                  <a:tcPr marL="73479" marR="73479" marT="36739" marB="36739" anchor="ctr">
                    <a:lnL>
                      <a:noFill/>
                    </a:lnL>
                    <a:lnR>
                      <a:noFill/>
                    </a:lnR>
                    <a:lnT>
                      <a:noFill/>
                    </a:lnT>
                    <a:lnB>
                      <a:noFill/>
                    </a:lnB>
                    <a:solidFill>
                      <a:srgbClr val="FF7F00"/>
                    </a:solidFill>
                  </a:tcPr>
                </a:tc>
              </a:tr>
              <a:tr h="296124">
                <a:tc>
                  <a:txBody>
                    <a:bodyPr/>
                    <a:lstStyle/>
                    <a:p>
                      <a:pPr algn="ctr"/>
                      <a:r>
                        <a:rPr lang="he-IL" sz="1400">
                          <a:effectLst/>
                        </a:rPr>
                        <a:t>צהוב</a:t>
                      </a:r>
                    </a:p>
                  </a:txBody>
                  <a:tcPr marL="73479" marR="73479" marT="36739" marB="36739" anchor="ctr">
                    <a:lnL>
                      <a:noFill/>
                    </a:lnL>
                    <a:lnR>
                      <a:noFill/>
                    </a:lnR>
                    <a:lnT>
                      <a:noFill/>
                    </a:lnT>
                    <a:lnB>
                      <a:noFill/>
                    </a:lnB>
                    <a:solidFill>
                      <a:srgbClr val="FFFF00"/>
                    </a:solidFill>
                  </a:tcPr>
                </a:tc>
                <a:tc>
                  <a:txBody>
                    <a:bodyPr/>
                    <a:lstStyle/>
                    <a:p>
                      <a:pPr algn="ctr"/>
                      <a:r>
                        <a:rPr lang="en-US" sz="1400" dirty="0">
                          <a:effectLst/>
                        </a:rPr>
                        <a:t>4</a:t>
                      </a:r>
                    </a:p>
                  </a:txBody>
                  <a:tcPr marL="73479" marR="73479" marT="36739" marB="36739" anchor="ctr">
                    <a:lnL>
                      <a:noFill/>
                    </a:lnL>
                    <a:lnR>
                      <a:noFill/>
                    </a:lnR>
                    <a:lnT>
                      <a:noFill/>
                    </a:lnT>
                    <a:lnB>
                      <a:noFill/>
                    </a:lnB>
                    <a:solidFill>
                      <a:srgbClr val="FFFF00"/>
                    </a:solidFill>
                  </a:tcPr>
                </a:tc>
                <a:tc>
                  <a:txBody>
                    <a:bodyPr/>
                    <a:lstStyle/>
                    <a:p>
                      <a:pPr algn="ctr"/>
                      <a:r>
                        <a:rPr lang="en-US" sz="1400">
                          <a:effectLst/>
                        </a:rPr>
                        <a:t>10K</a:t>
                      </a:r>
                    </a:p>
                  </a:txBody>
                  <a:tcPr marL="73479" marR="73479" marT="36739" marB="36739" anchor="ctr">
                    <a:lnL>
                      <a:noFill/>
                    </a:lnL>
                    <a:lnR>
                      <a:noFill/>
                    </a:lnR>
                    <a:lnT>
                      <a:noFill/>
                    </a:lnT>
                    <a:lnB>
                      <a:noFill/>
                    </a:lnB>
                    <a:solidFill>
                      <a:srgbClr val="FFFF00"/>
                    </a:solidFill>
                  </a:tcPr>
                </a:tc>
                <a:tc>
                  <a:txBody>
                    <a:bodyPr/>
                    <a:lstStyle/>
                    <a:p>
                      <a:pPr algn="ctr"/>
                      <a:endParaRPr lang="en-US" sz="1400">
                        <a:effectLst/>
                      </a:endParaRPr>
                    </a:p>
                  </a:txBody>
                  <a:tcPr marL="73479" marR="73479" marT="36739" marB="36739" anchor="ctr">
                    <a:lnL>
                      <a:noFill/>
                    </a:lnL>
                    <a:lnR>
                      <a:noFill/>
                    </a:lnR>
                    <a:lnT>
                      <a:noFill/>
                    </a:lnT>
                    <a:lnB>
                      <a:noFill/>
                    </a:lnB>
                    <a:solidFill>
                      <a:srgbClr val="FFFF00"/>
                    </a:solidFill>
                  </a:tcPr>
                </a:tc>
              </a:tr>
              <a:tr h="516392">
                <a:tc>
                  <a:txBody>
                    <a:bodyPr/>
                    <a:lstStyle/>
                    <a:p>
                      <a:pPr algn="ctr"/>
                      <a:r>
                        <a:rPr lang="he-IL" sz="1400">
                          <a:effectLst/>
                        </a:rPr>
                        <a:t>ירוק</a:t>
                      </a:r>
                    </a:p>
                  </a:txBody>
                  <a:tcPr marL="73479" marR="73479" marT="36739" marB="36739" anchor="ctr">
                    <a:lnL>
                      <a:noFill/>
                    </a:lnL>
                    <a:lnR>
                      <a:noFill/>
                    </a:lnR>
                    <a:lnT>
                      <a:noFill/>
                    </a:lnT>
                    <a:lnB>
                      <a:noFill/>
                    </a:lnB>
                    <a:solidFill>
                      <a:srgbClr val="228B22"/>
                    </a:solidFill>
                  </a:tcPr>
                </a:tc>
                <a:tc>
                  <a:txBody>
                    <a:bodyPr/>
                    <a:lstStyle/>
                    <a:p>
                      <a:pPr algn="ctr"/>
                      <a:r>
                        <a:rPr lang="en-US" sz="1400">
                          <a:effectLst/>
                        </a:rPr>
                        <a:t>5</a:t>
                      </a:r>
                    </a:p>
                  </a:txBody>
                  <a:tcPr marL="73479" marR="73479" marT="36739" marB="36739" anchor="ctr">
                    <a:lnL>
                      <a:noFill/>
                    </a:lnL>
                    <a:lnR>
                      <a:noFill/>
                    </a:lnR>
                    <a:lnT>
                      <a:noFill/>
                    </a:lnT>
                    <a:lnB>
                      <a:noFill/>
                    </a:lnB>
                    <a:solidFill>
                      <a:srgbClr val="228B22"/>
                    </a:solidFill>
                  </a:tcPr>
                </a:tc>
                <a:tc>
                  <a:txBody>
                    <a:bodyPr/>
                    <a:lstStyle/>
                    <a:p>
                      <a:pPr algn="ctr"/>
                      <a:r>
                        <a:rPr lang="en-US" sz="1400" dirty="0">
                          <a:effectLst/>
                        </a:rPr>
                        <a:t>100K</a:t>
                      </a:r>
                    </a:p>
                  </a:txBody>
                  <a:tcPr marL="73479" marR="73479" marT="36739" marB="36739" anchor="ctr">
                    <a:lnL>
                      <a:noFill/>
                    </a:lnL>
                    <a:lnR>
                      <a:noFill/>
                    </a:lnR>
                    <a:lnT>
                      <a:noFill/>
                    </a:lnT>
                    <a:lnB>
                      <a:noFill/>
                    </a:lnB>
                    <a:solidFill>
                      <a:srgbClr val="228B22"/>
                    </a:solidFill>
                  </a:tcPr>
                </a:tc>
                <a:tc>
                  <a:txBody>
                    <a:bodyPr/>
                    <a:lstStyle/>
                    <a:p>
                      <a:pPr algn="ctr"/>
                      <a:r>
                        <a:rPr lang="en-US" sz="1400">
                          <a:effectLst/>
                        </a:rPr>
                        <a:t>±0.5%</a:t>
                      </a:r>
                    </a:p>
                  </a:txBody>
                  <a:tcPr marL="73479" marR="73479" marT="36739" marB="36739" anchor="ctr">
                    <a:lnL>
                      <a:noFill/>
                    </a:lnL>
                    <a:lnR>
                      <a:noFill/>
                    </a:lnR>
                    <a:lnT>
                      <a:noFill/>
                    </a:lnT>
                    <a:lnB>
                      <a:noFill/>
                    </a:lnB>
                    <a:solidFill>
                      <a:srgbClr val="228B22"/>
                    </a:solidFill>
                  </a:tcPr>
                </a:tc>
              </a:tr>
              <a:tr h="516392">
                <a:tc>
                  <a:txBody>
                    <a:bodyPr/>
                    <a:lstStyle/>
                    <a:p>
                      <a:pPr algn="ctr"/>
                      <a:r>
                        <a:rPr lang="he-IL" sz="1400">
                          <a:effectLst/>
                        </a:rPr>
                        <a:t>כחול</a:t>
                      </a:r>
                    </a:p>
                  </a:txBody>
                  <a:tcPr marL="73479" marR="73479" marT="36739" marB="36739" anchor="ctr">
                    <a:lnL>
                      <a:noFill/>
                    </a:lnL>
                    <a:lnR>
                      <a:noFill/>
                    </a:lnR>
                    <a:lnT>
                      <a:noFill/>
                    </a:lnT>
                    <a:lnB>
                      <a:noFill/>
                    </a:lnB>
                    <a:solidFill>
                      <a:srgbClr val="0000CD"/>
                    </a:solidFill>
                  </a:tcPr>
                </a:tc>
                <a:tc>
                  <a:txBody>
                    <a:bodyPr/>
                    <a:lstStyle/>
                    <a:p>
                      <a:pPr algn="ctr"/>
                      <a:r>
                        <a:rPr lang="en-US" sz="1400">
                          <a:effectLst/>
                        </a:rPr>
                        <a:t>6</a:t>
                      </a:r>
                    </a:p>
                  </a:txBody>
                  <a:tcPr marL="73479" marR="73479" marT="36739" marB="36739" anchor="ctr">
                    <a:lnL>
                      <a:noFill/>
                    </a:lnL>
                    <a:lnR>
                      <a:noFill/>
                    </a:lnR>
                    <a:lnT>
                      <a:noFill/>
                    </a:lnT>
                    <a:lnB>
                      <a:noFill/>
                    </a:lnB>
                    <a:solidFill>
                      <a:srgbClr val="0000CD"/>
                    </a:solidFill>
                  </a:tcPr>
                </a:tc>
                <a:tc>
                  <a:txBody>
                    <a:bodyPr/>
                    <a:lstStyle/>
                    <a:p>
                      <a:pPr algn="ctr"/>
                      <a:r>
                        <a:rPr lang="en-US" sz="1400">
                          <a:effectLst/>
                        </a:rPr>
                        <a:t>1M</a:t>
                      </a:r>
                    </a:p>
                  </a:txBody>
                  <a:tcPr marL="73479" marR="73479" marT="36739" marB="36739" anchor="ctr">
                    <a:lnL>
                      <a:noFill/>
                    </a:lnL>
                    <a:lnR>
                      <a:noFill/>
                    </a:lnR>
                    <a:lnT>
                      <a:noFill/>
                    </a:lnT>
                    <a:lnB>
                      <a:noFill/>
                    </a:lnB>
                    <a:solidFill>
                      <a:srgbClr val="0000CD"/>
                    </a:solidFill>
                  </a:tcPr>
                </a:tc>
                <a:tc>
                  <a:txBody>
                    <a:bodyPr/>
                    <a:lstStyle/>
                    <a:p>
                      <a:pPr algn="ctr"/>
                      <a:r>
                        <a:rPr lang="en-US" sz="1400">
                          <a:effectLst/>
                        </a:rPr>
                        <a:t>±0.25%</a:t>
                      </a:r>
                    </a:p>
                  </a:txBody>
                  <a:tcPr marL="73479" marR="73479" marT="36739" marB="36739" anchor="ctr">
                    <a:lnL>
                      <a:noFill/>
                    </a:lnL>
                    <a:lnR>
                      <a:noFill/>
                    </a:lnR>
                    <a:lnT>
                      <a:noFill/>
                    </a:lnT>
                    <a:lnB>
                      <a:noFill/>
                    </a:lnB>
                    <a:solidFill>
                      <a:srgbClr val="0000CD"/>
                    </a:solidFill>
                  </a:tcPr>
                </a:tc>
              </a:tr>
              <a:tr h="516392">
                <a:tc>
                  <a:txBody>
                    <a:bodyPr/>
                    <a:lstStyle/>
                    <a:p>
                      <a:pPr algn="ctr"/>
                      <a:r>
                        <a:rPr lang="he-IL" sz="1400">
                          <a:effectLst/>
                        </a:rPr>
                        <a:t>סגול</a:t>
                      </a:r>
                    </a:p>
                  </a:txBody>
                  <a:tcPr marL="73479" marR="73479" marT="36739" marB="36739" anchor="ctr">
                    <a:lnL>
                      <a:noFill/>
                    </a:lnL>
                    <a:lnR>
                      <a:noFill/>
                    </a:lnR>
                    <a:lnT>
                      <a:noFill/>
                    </a:lnT>
                    <a:lnB>
                      <a:noFill/>
                    </a:lnB>
                    <a:solidFill>
                      <a:srgbClr val="9400D3"/>
                    </a:solidFill>
                  </a:tcPr>
                </a:tc>
                <a:tc>
                  <a:txBody>
                    <a:bodyPr/>
                    <a:lstStyle/>
                    <a:p>
                      <a:pPr algn="ctr"/>
                      <a:r>
                        <a:rPr lang="en-US" sz="1400">
                          <a:effectLst/>
                        </a:rPr>
                        <a:t>7</a:t>
                      </a:r>
                    </a:p>
                  </a:txBody>
                  <a:tcPr marL="73479" marR="73479" marT="36739" marB="36739" anchor="ctr">
                    <a:lnL>
                      <a:noFill/>
                    </a:lnL>
                    <a:lnR>
                      <a:noFill/>
                    </a:lnR>
                    <a:lnT>
                      <a:noFill/>
                    </a:lnT>
                    <a:lnB>
                      <a:noFill/>
                    </a:lnB>
                    <a:solidFill>
                      <a:srgbClr val="9400D3"/>
                    </a:solidFill>
                  </a:tcPr>
                </a:tc>
                <a:tc>
                  <a:txBody>
                    <a:bodyPr/>
                    <a:lstStyle/>
                    <a:p>
                      <a:pPr algn="ctr"/>
                      <a:r>
                        <a:rPr lang="en-US" sz="1400">
                          <a:effectLst/>
                        </a:rPr>
                        <a:t>10M</a:t>
                      </a:r>
                    </a:p>
                  </a:txBody>
                  <a:tcPr marL="73479" marR="73479" marT="36739" marB="36739" anchor="ctr">
                    <a:lnL>
                      <a:noFill/>
                    </a:lnL>
                    <a:lnR>
                      <a:noFill/>
                    </a:lnR>
                    <a:lnT>
                      <a:noFill/>
                    </a:lnT>
                    <a:lnB>
                      <a:noFill/>
                    </a:lnB>
                    <a:solidFill>
                      <a:srgbClr val="9400D3"/>
                    </a:solidFill>
                  </a:tcPr>
                </a:tc>
                <a:tc>
                  <a:txBody>
                    <a:bodyPr/>
                    <a:lstStyle/>
                    <a:p>
                      <a:pPr algn="ctr"/>
                      <a:r>
                        <a:rPr lang="en-US" sz="1400">
                          <a:effectLst/>
                        </a:rPr>
                        <a:t>±0.1%</a:t>
                      </a:r>
                    </a:p>
                  </a:txBody>
                  <a:tcPr marL="73479" marR="73479" marT="36739" marB="36739" anchor="ctr">
                    <a:lnL>
                      <a:noFill/>
                    </a:lnL>
                    <a:lnR>
                      <a:noFill/>
                    </a:lnR>
                    <a:lnT>
                      <a:noFill/>
                    </a:lnT>
                    <a:lnB>
                      <a:noFill/>
                    </a:lnB>
                    <a:solidFill>
                      <a:srgbClr val="9400D3"/>
                    </a:solidFill>
                  </a:tcPr>
                </a:tc>
              </a:tr>
              <a:tr h="516392">
                <a:tc>
                  <a:txBody>
                    <a:bodyPr/>
                    <a:lstStyle/>
                    <a:p>
                      <a:pPr algn="ctr"/>
                      <a:r>
                        <a:rPr lang="he-IL" sz="1400">
                          <a:effectLst/>
                        </a:rPr>
                        <a:t>אפור</a:t>
                      </a:r>
                    </a:p>
                  </a:txBody>
                  <a:tcPr marL="73479" marR="73479" marT="36739" marB="36739" anchor="ctr">
                    <a:lnL>
                      <a:noFill/>
                    </a:lnL>
                    <a:lnR>
                      <a:noFill/>
                    </a:lnR>
                    <a:lnT>
                      <a:noFill/>
                    </a:lnT>
                    <a:lnB>
                      <a:noFill/>
                    </a:lnB>
                    <a:solidFill>
                      <a:srgbClr val="808080"/>
                    </a:solidFill>
                  </a:tcPr>
                </a:tc>
                <a:tc>
                  <a:txBody>
                    <a:bodyPr/>
                    <a:lstStyle/>
                    <a:p>
                      <a:pPr algn="ctr"/>
                      <a:r>
                        <a:rPr lang="en-US" sz="1400">
                          <a:effectLst/>
                        </a:rPr>
                        <a:t>8</a:t>
                      </a:r>
                    </a:p>
                  </a:txBody>
                  <a:tcPr marL="73479" marR="73479" marT="36739" marB="36739" anchor="ctr">
                    <a:lnL>
                      <a:noFill/>
                    </a:lnL>
                    <a:lnR>
                      <a:noFill/>
                    </a:lnR>
                    <a:lnT>
                      <a:noFill/>
                    </a:lnT>
                    <a:lnB>
                      <a:noFill/>
                    </a:lnB>
                    <a:solidFill>
                      <a:srgbClr val="808080"/>
                    </a:solidFill>
                  </a:tcPr>
                </a:tc>
                <a:tc>
                  <a:txBody>
                    <a:bodyPr/>
                    <a:lstStyle/>
                    <a:p>
                      <a:pPr algn="ctr"/>
                      <a:r>
                        <a:rPr lang="en-US" sz="1400">
                          <a:effectLst/>
                        </a:rPr>
                        <a:t>100M</a:t>
                      </a:r>
                    </a:p>
                  </a:txBody>
                  <a:tcPr marL="73479" marR="73479" marT="36739" marB="36739" anchor="ctr">
                    <a:lnL>
                      <a:noFill/>
                    </a:lnL>
                    <a:lnR>
                      <a:noFill/>
                    </a:lnR>
                    <a:lnT>
                      <a:noFill/>
                    </a:lnT>
                    <a:lnB>
                      <a:noFill/>
                    </a:lnB>
                    <a:solidFill>
                      <a:srgbClr val="808080"/>
                    </a:solidFill>
                  </a:tcPr>
                </a:tc>
                <a:tc>
                  <a:txBody>
                    <a:bodyPr/>
                    <a:lstStyle/>
                    <a:p>
                      <a:pPr algn="ctr"/>
                      <a:endParaRPr lang="en-US" sz="1400">
                        <a:effectLst/>
                      </a:endParaRPr>
                    </a:p>
                  </a:txBody>
                  <a:tcPr marL="73479" marR="73479" marT="36739" marB="36739" anchor="ctr">
                    <a:lnL>
                      <a:noFill/>
                    </a:lnL>
                    <a:lnR>
                      <a:noFill/>
                    </a:lnR>
                    <a:lnT>
                      <a:noFill/>
                    </a:lnT>
                    <a:lnB>
                      <a:noFill/>
                    </a:lnB>
                    <a:solidFill>
                      <a:srgbClr val="808080"/>
                    </a:solidFill>
                  </a:tcPr>
                </a:tc>
              </a:tr>
              <a:tr h="296124">
                <a:tc>
                  <a:txBody>
                    <a:bodyPr/>
                    <a:lstStyle/>
                    <a:p>
                      <a:pPr algn="ctr"/>
                      <a:r>
                        <a:rPr lang="he-IL" sz="1400">
                          <a:effectLst/>
                        </a:rPr>
                        <a:t>לבן</a:t>
                      </a:r>
                    </a:p>
                  </a:txBody>
                  <a:tcPr marL="73479" marR="73479" marT="36739" marB="36739" anchor="ctr">
                    <a:lnL>
                      <a:noFill/>
                    </a:lnL>
                    <a:lnR>
                      <a:noFill/>
                    </a:lnR>
                    <a:lnT>
                      <a:noFill/>
                    </a:lnT>
                    <a:lnB>
                      <a:noFill/>
                    </a:lnB>
                    <a:solidFill>
                      <a:srgbClr val="FFFFFF"/>
                    </a:solidFill>
                  </a:tcPr>
                </a:tc>
                <a:tc>
                  <a:txBody>
                    <a:bodyPr/>
                    <a:lstStyle/>
                    <a:p>
                      <a:pPr algn="ctr"/>
                      <a:r>
                        <a:rPr lang="en-US" sz="1400">
                          <a:effectLst/>
                        </a:rPr>
                        <a:t>9</a:t>
                      </a:r>
                    </a:p>
                  </a:txBody>
                  <a:tcPr marL="73479" marR="73479" marT="36739" marB="36739" anchor="ctr">
                    <a:lnL>
                      <a:noFill/>
                    </a:lnL>
                    <a:lnR>
                      <a:noFill/>
                    </a:lnR>
                    <a:lnT>
                      <a:noFill/>
                    </a:lnT>
                    <a:lnB>
                      <a:noFill/>
                    </a:lnB>
                    <a:solidFill>
                      <a:srgbClr val="FFFFFF"/>
                    </a:solidFill>
                  </a:tcPr>
                </a:tc>
                <a:tc>
                  <a:txBody>
                    <a:bodyPr/>
                    <a:lstStyle/>
                    <a:p>
                      <a:pPr algn="ctr"/>
                      <a:r>
                        <a:rPr lang="en-US" sz="1400">
                          <a:effectLst/>
                        </a:rPr>
                        <a:t>1G</a:t>
                      </a:r>
                    </a:p>
                  </a:txBody>
                  <a:tcPr marL="73479" marR="73479" marT="36739" marB="36739" anchor="ctr">
                    <a:lnL>
                      <a:noFill/>
                    </a:lnL>
                    <a:lnR>
                      <a:noFill/>
                    </a:lnR>
                    <a:lnT>
                      <a:noFill/>
                    </a:lnT>
                    <a:lnB>
                      <a:noFill/>
                    </a:lnB>
                    <a:solidFill>
                      <a:srgbClr val="FFFFFF"/>
                    </a:solidFill>
                  </a:tcPr>
                </a:tc>
                <a:tc>
                  <a:txBody>
                    <a:bodyPr/>
                    <a:lstStyle/>
                    <a:p>
                      <a:pPr algn="ctr"/>
                      <a:endParaRPr lang="en-US" sz="1400">
                        <a:effectLst/>
                      </a:endParaRPr>
                    </a:p>
                  </a:txBody>
                  <a:tcPr marL="73479" marR="73479" marT="36739" marB="36739" anchor="ctr">
                    <a:lnL>
                      <a:noFill/>
                    </a:lnL>
                    <a:lnR>
                      <a:noFill/>
                    </a:lnR>
                    <a:lnT>
                      <a:noFill/>
                    </a:lnT>
                    <a:lnB>
                      <a:noFill/>
                    </a:lnB>
                    <a:solidFill>
                      <a:srgbClr val="FFFFFF"/>
                    </a:solidFill>
                  </a:tcPr>
                </a:tc>
              </a:tr>
              <a:tr h="296124">
                <a:tc>
                  <a:txBody>
                    <a:bodyPr/>
                    <a:lstStyle/>
                    <a:p>
                      <a:pPr algn="ctr"/>
                      <a:r>
                        <a:rPr lang="he-IL" sz="1400">
                          <a:effectLst/>
                        </a:rPr>
                        <a:t>זהב</a:t>
                      </a:r>
                    </a:p>
                  </a:txBody>
                  <a:tcPr marL="73479" marR="73479" marT="36739" marB="36739" anchor="ctr">
                    <a:lnL>
                      <a:noFill/>
                    </a:lnL>
                    <a:lnR>
                      <a:noFill/>
                    </a:lnR>
                    <a:lnT>
                      <a:noFill/>
                    </a:lnT>
                    <a:lnB>
                      <a:noFill/>
                    </a:lnB>
                    <a:solidFill>
                      <a:srgbClr val="D4AF37"/>
                    </a:solidFill>
                  </a:tcPr>
                </a:tc>
                <a:tc>
                  <a:txBody>
                    <a:bodyPr/>
                    <a:lstStyle/>
                    <a:p>
                      <a:pPr algn="ctr"/>
                      <a:endParaRPr lang="en-US" sz="1400">
                        <a:effectLst/>
                      </a:endParaRPr>
                    </a:p>
                  </a:txBody>
                  <a:tcPr marL="73479" marR="73479" marT="36739" marB="36739" anchor="ctr">
                    <a:lnL>
                      <a:noFill/>
                    </a:lnL>
                    <a:lnR>
                      <a:noFill/>
                    </a:lnR>
                    <a:lnT>
                      <a:noFill/>
                    </a:lnT>
                    <a:lnB>
                      <a:noFill/>
                    </a:lnB>
                    <a:solidFill>
                      <a:srgbClr val="D4AF37"/>
                    </a:solidFill>
                  </a:tcPr>
                </a:tc>
                <a:tc>
                  <a:txBody>
                    <a:bodyPr/>
                    <a:lstStyle/>
                    <a:p>
                      <a:pPr algn="ctr"/>
                      <a:r>
                        <a:rPr lang="en-US" sz="1400">
                          <a:effectLst/>
                        </a:rPr>
                        <a:t>0.1</a:t>
                      </a:r>
                    </a:p>
                  </a:txBody>
                  <a:tcPr marL="73479" marR="73479" marT="36739" marB="36739" anchor="ctr">
                    <a:lnL>
                      <a:noFill/>
                    </a:lnL>
                    <a:lnR>
                      <a:noFill/>
                    </a:lnR>
                    <a:lnT>
                      <a:noFill/>
                    </a:lnT>
                    <a:lnB>
                      <a:noFill/>
                    </a:lnB>
                    <a:solidFill>
                      <a:srgbClr val="D4AF37"/>
                    </a:solidFill>
                  </a:tcPr>
                </a:tc>
                <a:tc>
                  <a:txBody>
                    <a:bodyPr/>
                    <a:lstStyle/>
                    <a:p>
                      <a:pPr algn="ctr"/>
                      <a:r>
                        <a:rPr lang="en-US" sz="1400">
                          <a:effectLst/>
                        </a:rPr>
                        <a:t>±5%</a:t>
                      </a:r>
                    </a:p>
                  </a:txBody>
                  <a:tcPr marL="73479" marR="73479" marT="36739" marB="36739" anchor="ctr">
                    <a:lnL>
                      <a:noFill/>
                    </a:lnL>
                    <a:lnR>
                      <a:noFill/>
                    </a:lnR>
                    <a:lnT>
                      <a:noFill/>
                    </a:lnT>
                    <a:lnB>
                      <a:noFill/>
                    </a:lnB>
                    <a:solidFill>
                      <a:srgbClr val="D4AF37"/>
                    </a:solidFill>
                  </a:tcPr>
                </a:tc>
              </a:tr>
              <a:tr h="516392">
                <a:tc>
                  <a:txBody>
                    <a:bodyPr/>
                    <a:lstStyle/>
                    <a:p>
                      <a:pPr algn="ctr"/>
                      <a:r>
                        <a:rPr lang="he-IL" sz="1400">
                          <a:effectLst/>
                        </a:rPr>
                        <a:t>כסף</a:t>
                      </a:r>
                    </a:p>
                  </a:txBody>
                  <a:tcPr marL="73479" marR="73479" marT="36739" marB="36739" anchor="ctr">
                    <a:lnL>
                      <a:noFill/>
                    </a:lnL>
                    <a:lnR>
                      <a:noFill/>
                    </a:lnR>
                    <a:lnT>
                      <a:noFill/>
                    </a:lnT>
                    <a:lnB>
                      <a:noFill/>
                    </a:lnB>
                    <a:solidFill>
                      <a:srgbClr val="C0C0C0"/>
                    </a:solidFill>
                  </a:tcPr>
                </a:tc>
                <a:tc>
                  <a:txBody>
                    <a:bodyPr/>
                    <a:lstStyle/>
                    <a:p>
                      <a:pPr algn="ctr"/>
                      <a:endParaRPr lang="en-US" sz="1400">
                        <a:effectLst/>
                      </a:endParaRPr>
                    </a:p>
                  </a:txBody>
                  <a:tcPr marL="73479" marR="73479" marT="36739" marB="36739" anchor="ctr">
                    <a:lnL>
                      <a:noFill/>
                    </a:lnL>
                    <a:lnR>
                      <a:noFill/>
                    </a:lnR>
                    <a:lnT>
                      <a:noFill/>
                    </a:lnT>
                    <a:lnB>
                      <a:noFill/>
                    </a:lnB>
                    <a:solidFill>
                      <a:srgbClr val="C0C0C0"/>
                    </a:solidFill>
                  </a:tcPr>
                </a:tc>
                <a:tc>
                  <a:txBody>
                    <a:bodyPr/>
                    <a:lstStyle/>
                    <a:p>
                      <a:pPr algn="ctr"/>
                      <a:r>
                        <a:rPr lang="en-US" sz="1400">
                          <a:effectLst/>
                        </a:rPr>
                        <a:t>0.01</a:t>
                      </a:r>
                    </a:p>
                  </a:txBody>
                  <a:tcPr marL="73479" marR="73479" marT="36739" marB="36739" anchor="ctr">
                    <a:lnL>
                      <a:noFill/>
                    </a:lnL>
                    <a:lnR>
                      <a:noFill/>
                    </a:lnR>
                    <a:lnT>
                      <a:noFill/>
                    </a:lnT>
                    <a:lnB>
                      <a:noFill/>
                    </a:lnB>
                    <a:solidFill>
                      <a:srgbClr val="C0C0C0"/>
                    </a:solidFill>
                  </a:tcPr>
                </a:tc>
                <a:tc>
                  <a:txBody>
                    <a:bodyPr/>
                    <a:lstStyle/>
                    <a:p>
                      <a:pPr algn="ctr"/>
                      <a:r>
                        <a:rPr lang="en-US" sz="1400">
                          <a:effectLst/>
                        </a:rPr>
                        <a:t>±10%</a:t>
                      </a:r>
                    </a:p>
                  </a:txBody>
                  <a:tcPr marL="73479" marR="73479" marT="36739" marB="36739" anchor="ctr">
                    <a:lnL>
                      <a:noFill/>
                    </a:lnL>
                    <a:lnR>
                      <a:noFill/>
                    </a:lnR>
                    <a:lnT>
                      <a:noFill/>
                    </a:lnT>
                    <a:lnB>
                      <a:noFill/>
                    </a:lnB>
                    <a:solidFill>
                      <a:srgbClr val="C0C0C0"/>
                    </a:solidFill>
                  </a:tcPr>
                </a:tc>
              </a:tr>
              <a:tr h="516392">
                <a:tc>
                  <a:txBody>
                    <a:bodyPr/>
                    <a:lstStyle/>
                    <a:p>
                      <a:pPr algn="ctr"/>
                      <a:r>
                        <a:rPr lang="he-IL" sz="1400" dirty="0">
                          <a:effectLst/>
                        </a:rPr>
                        <a:t>ללא צבע</a:t>
                      </a:r>
                    </a:p>
                  </a:txBody>
                  <a:tcPr marL="73479" marR="73479" marT="36739" marB="36739" anchor="ctr">
                    <a:lnL>
                      <a:noFill/>
                    </a:lnL>
                    <a:lnR>
                      <a:noFill/>
                    </a:lnR>
                    <a:lnT>
                      <a:noFill/>
                    </a:lnT>
                    <a:lnB>
                      <a:noFill/>
                    </a:lnB>
                  </a:tcPr>
                </a:tc>
                <a:tc>
                  <a:txBody>
                    <a:bodyPr/>
                    <a:lstStyle/>
                    <a:p>
                      <a:pPr algn="ctr"/>
                      <a:endParaRPr lang="en-US" sz="1400">
                        <a:effectLst/>
                      </a:endParaRPr>
                    </a:p>
                  </a:txBody>
                  <a:tcPr marL="73479" marR="73479" marT="36739" marB="36739" anchor="ctr">
                    <a:lnL>
                      <a:noFill/>
                    </a:lnL>
                    <a:lnR>
                      <a:noFill/>
                    </a:lnR>
                    <a:lnT>
                      <a:noFill/>
                    </a:lnT>
                    <a:lnB>
                      <a:noFill/>
                    </a:lnB>
                  </a:tcPr>
                </a:tc>
                <a:tc>
                  <a:txBody>
                    <a:bodyPr/>
                    <a:lstStyle/>
                    <a:p>
                      <a:pPr algn="ctr"/>
                      <a:endParaRPr lang="en-US" sz="1400">
                        <a:effectLst/>
                      </a:endParaRPr>
                    </a:p>
                  </a:txBody>
                  <a:tcPr marL="73479" marR="73479" marT="36739" marB="36739" anchor="ctr">
                    <a:lnL>
                      <a:noFill/>
                    </a:lnL>
                    <a:lnR>
                      <a:noFill/>
                    </a:lnR>
                    <a:lnT>
                      <a:noFill/>
                    </a:lnT>
                    <a:lnB>
                      <a:noFill/>
                    </a:lnB>
                  </a:tcPr>
                </a:tc>
                <a:tc>
                  <a:txBody>
                    <a:bodyPr/>
                    <a:lstStyle/>
                    <a:p>
                      <a:pPr algn="ctr"/>
                      <a:endParaRPr lang="en-US" sz="1400" dirty="0">
                        <a:effectLst/>
                      </a:endParaRPr>
                    </a:p>
                  </a:txBody>
                  <a:tcPr marL="73479" marR="73479" marT="36739" marB="36739" anchor="ctr">
                    <a:lnL>
                      <a:noFill/>
                    </a:lnL>
                    <a:lnR>
                      <a:noFill/>
                    </a:lnR>
                    <a:lnT>
                      <a:noFill/>
                    </a:lnT>
                    <a:lnB>
                      <a:noFill/>
                    </a:lnB>
                  </a:tcPr>
                </a:tc>
              </a:tr>
            </a:tbl>
          </a:graphicData>
        </a:graphic>
      </p:graphicFrame>
      <p:grpSp>
        <p:nvGrpSpPr>
          <p:cNvPr id="7" name="Group 6"/>
          <p:cNvGrpSpPr/>
          <p:nvPr/>
        </p:nvGrpSpPr>
        <p:grpSpPr>
          <a:xfrm>
            <a:off x="6705600" y="4171890"/>
            <a:ext cx="2514600" cy="1543110"/>
            <a:chOff x="1066800" y="3733796"/>
            <a:chExt cx="2514600" cy="1676396"/>
          </a:xfrm>
          <a:noFill/>
        </p:grpSpPr>
        <p:pic>
          <p:nvPicPr>
            <p:cNvPr id="5124" name="Picture 4" descr="http://upload.wikimedia.org/wikipedia/commons/thumb/3/3e/Resistor_cropped.jpg/250px-Resistor_cropped.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733796"/>
              <a:ext cx="2381250" cy="1676396"/>
            </a:xfrm>
            <a:prstGeom prst="rect">
              <a:avLst/>
            </a:prstGeom>
            <a:grpFill/>
            <a:extLst/>
          </p:spPr>
        </p:pic>
        <p:sp>
          <p:nvSpPr>
            <p:cNvPr id="5" name="TextBox 4"/>
            <p:cNvSpPr txBox="1"/>
            <p:nvPr/>
          </p:nvSpPr>
          <p:spPr>
            <a:xfrm>
              <a:off x="1874838" y="3886196"/>
              <a:ext cx="1706562" cy="400110"/>
            </a:xfrm>
            <a:prstGeom prst="rect">
              <a:avLst/>
            </a:prstGeom>
            <a:grpFill/>
          </p:spPr>
          <p:txBody>
            <a:bodyPr wrap="square" rtlCol="0">
              <a:spAutoFit/>
            </a:bodyPr>
            <a:lstStyle/>
            <a:p>
              <a:r>
                <a:rPr lang="en-US" sz="2000" dirty="0" smtClean="0">
                  <a:solidFill>
                    <a:schemeClr val="bg1">
                      <a:lumMod val="50000"/>
                    </a:schemeClr>
                  </a:solidFill>
                </a:rPr>
                <a:t>100</a:t>
              </a:r>
              <a:r>
                <a:rPr lang="en-US" sz="2000" dirty="0" smtClean="0">
                  <a:solidFill>
                    <a:schemeClr val="bg1">
                      <a:lumMod val="50000"/>
                    </a:schemeClr>
                  </a:solidFill>
                  <a:sym typeface="Symbol"/>
                </a:rPr>
                <a:t></a:t>
              </a:r>
              <a:endParaRPr lang="en-US" sz="2000" dirty="0">
                <a:solidFill>
                  <a:schemeClr val="bg1">
                    <a:lumMod val="50000"/>
                  </a:schemeClr>
                </a:solidFill>
              </a:endParaRPr>
            </a:p>
          </p:txBody>
        </p:sp>
      </p:grpSp>
      <p:grpSp>
        <p:nvGrpSpPr>
          <p:cNvPr id="6" name="Group 5"/>
          <p:cNvGrpSpPr/>
          <p:nvPr/>
        </p:nvGrpSpPr>
        <p:grpSpPr>
          <a:xfrm>
            <a:off x="3886200" y="3257490"/>
            <a:ext cx="4082143" cy="857310"/>
            <a:chOff x="762000" y="438090"/>
            <a:chExt cx="4082143" cy="857310"/>
          </a:xfrm>
        </p:grpSpPr>
        <p:pic>
          <p:nvPicPr>
            <p:cNvPr id="5122" name="Picture 2" descr="http://upload.wikimedia.org/wikipedia/commons/thumb/8/80/65-ohm_resistor.jpg/250px-65-ohm_resistor.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838200"/>
              <a:ext cx="4082143" cy="4572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905000" y="438090"/>
              <a:ext cx="1706562" cy="400110"/>
            </a:xfrm>
            <a:prstGeom prst="rect">
              <a:avLst/>
            </a:prstGeom>
            <a:noFill/>
          </p:spPr>
          <p:txBody>
            <a:bodyPr wrap="square" rtlCol="0">
              <a:spAutoFit/>
            </a:bodyPr>
            <a:lstStyle/>
            <a:p>
              <a:pPr algn="ctr"/>
              <a:r>
                <a:rPr lang="en-US" sz="2000" dirty="0" smtClean="0"/>
                <a:t>75</a:t>
              </a:r>
              <a:r>
                <a:rPr lang="en-US" sz="2000" dirty="0" smtClean="0">
                  <a:sym typeface="Symbol"/>
                </a:rPr>
                <a:t></a:t>
              </a:r>
              <a:endParaRPr lang="en-US" sz="2000" dirty="0"/>
            </a:p>
          </p:txBody>
        </p:sp>
      </p:grpSp>
      <p:sp>
        <p:nvSpPr>
          <p:cNvPr id="11" name="Rectangle 8"/>
          <p:cNvSpPr>
            <a:spLocks noChangeArrowheads="1"/>
          </p:cNvSpPr>
          <p:nvPr/>
        </p:nvSpPr>
        <p:spPr bwMode="auto">
          <a:xfrm>
            <a:off x="3886200" y="152400"/>
            <a:ext cx="5181600" cy="356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rtl="1">
              <a:lnSpc>
                <a:spcPct val="120000"/>
              </a:lnSpc>
            </a:pPr>
            <a:endParaRPr lang="he-IL" altLang="en-US" sz="2000" b="0" dirty="0" smtClean="0"/>
          </a:p>
          <a:p>
            <a:pPr algn="r" rtl="1">
              <a:lnSpc>
                <a:spcPct val="120000"/>
              </a:lnSpc>
            </a:pPr>
            <a:r>
              <a:rPr lang="he-IL" altLang="en-US" b="0" dirty="0" smtClean="0"/>
              <a:t>נגד </a:t>
            </a:r>
            <a:r>
              <a:rPr lang="he-IL" altLang="en-US" b="0" dirty="0"/>
              <a:t>הוא רכיב חשמלי שתכונתו העיקרית היא התנגדות חשמלית. כאשר עובר זרם חשמלי בנגד, נוצר על פניו מפל מתח, </a:t>
            </a:r>
            <a:r>
              <a:rPr lang="he-IL" altLang="en-US" b="0" dirty="0" smtClean="0"/>
              <a:t>כמתואר ע"י חוק אום.  התנגדות </a:t>
            </a:r>
            <a:r>
              <a:rPr lang="he-IL" altLang="en-US" b="0" dirty="0"/>
              <a:t>חשמלית נמדדת ביחידות אום </a:t>
            </a:r>
            <a:r>
              <a:rPr lang="he-IL" altLang="en-US" b="0" dirty="0" smtClean="0"/>
              <a:t>( </a:t>
            </a:r>
            <a:r>
              <a:rPr lang="el-GR" altLang="en-US" b="0" dirty="0" smtClean="0"/>
              <a:t>Ω</a:t>
            </a:r>
            <a:r>
              <a:rPr lang="he-IL" altLang="en-US" b="0" dirty="0"/>
              <a:t>), ונהוג לסמנה באות </a:t>
            </a:r>
            <a:r>
              <a:rPr lang="en-US" altLang="en-US" b="0" dirty="0"/>
              <a:t>R</a:t>
            </a:r>
            <a:r>
              <a:rPr lang="he-IL" altLang="en-US" b="0" dirty="0"/>
              <a:t>.</a:t>
            </a:r>
          </a:p>
          <a:p>
            <a:pPr algn="r" rtl="1">
              <a:lnSpc>
                <a:spcPct val="120000"/>
              </a:lnSpc>
            </a:pPr>
            <a:r>
              <a:rPr lang="he-IL" altLang="en-US" b="0" dirty="0"/>
              <a:t>בנגד </a:t>
            </a:r>
            <a:r>
              <a:rPr lang="he-IL" altLang="en-US" b="0" dirty="0" smtClean="0"/>
              <a:t>מומרת אנרגיה </a:t>
            </a:r>
            <a:r>
              <a:rPr lang="he-IL" altLang="en-US" b="0" dirty="0"/>
              <a:t>חשמלית לחום (אנרגיה תרמית). אפשר לראות בהתנגדות חשמלית את המקבילה החשמלית לחיכוך </a:t>
            </a:r>
            <a:r>
              <a:rPr lang="he-IL" altLang="en-US" b="1" dirty="0"/>
              <a:t>המכאני</a:t>
            </a:r>
            <a:r>
              <a:rPr lang="he-IL" altLang="en-US" b="0" dirty="0"/>
              <a:t> - היות </a:t>
            </a:r>
            <a:r>
              <a:rPr lang="he-IL" altLang="en-US" b="0" dirty="0" smtClean="0"/>
              <a:t>וההתנגדות החשמלית גורמת להפסד </a:t>
            </a:r>
            <a:r>
              <a:rPr lang="he-IL" altLang="en-US" b="0" dirty="0"/>
              <a:t>אנרגיה שאינו ניתן למחזור (מעין כוח לא משמר).</a:t>
            </a:r>
          </a:p>
        </p:txBody>
      </p:sp>
      <p:sp>
        <p:nvSpPr>
          <p:cNvPr id="4" name="Rectangle 3"/>
          <p:cNvSpPr/>
          <p:nvPr/>
        </p:nvSpPr>
        <p:spPr>
          <a:xfrm>
            <a:off x="7182348" y="76200"/>
            <a:ext cx="1885452" cy="535531"/>
          </a:xfrm>
          <a:prstGeom prst="rect">
            <a:avLst/>
          </a:prstGeom>
        </p:spPr>
        <p:txBody>
          <a:bodyPr wrap="none">
            <a:spAutoFit/>
          </a:bodyPr>
          <a:lstStyle/>
          <a:p>
            <a:pPr lvl="0" algn="r" rtl="1">
              <a:lnSpc>
                <a:spcPct val="120000"/>
              </a:lnSpc>
            </a:pPr>
            <a:r>
              <a:rPr lang="he-IL" altLang="en-US" sz="2400" dirty="0">
                <a:solidFill>
                  <a:srgbClr val="FFFFFF"/>
                </a:solidFill>
              </a:rPr>
              <a:t>לסיכום נגדים: </a:t>
            </a: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74984" y="4171890"/>
            <a:ext cx="2170146" cy="1631950"/>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05600" y="4146490"/>
            <a:ext cx="2381250" cy="1657350"/>
          </a:xfrm>
          <a:prstGeom prst="rect">
            <a:avLst/>
          </a:prstGeom>
        </p:spPr>
      </p:pic>
    </p:spTree>
    <p:extLst>
      <p:ext uri="{BB962C8B-B14F-4D97-AF65-F5344CB8AC3E}">
        <p14:creationId xmlns:p14="http://schemas.microsoft.com/office/powerpoint/2010/main" val="188640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13025"/>
            <a:ext cx="8343900" cy="2339975"/>
          </a:xfrm>
          <a:prstGeom prst="rect">
            <a:avLst/>
          </a:prstGeom>
          <a:noFill/>
          <a:extLst>
            <a:ext uri="{909E8E84-426E-40DD-AFC4-6F175D3DCCD1}">
              <a14:hiddenFill xmlns:a14="http://schemas.microsoft.com/office/drawing/2010/main">
                <a:solidFill>
                  <a:srgbClr val="FFFFFF"/>
                </a:solidFill>
              </a14:hiddenFill>
            </a:ext>
          </a:extLst>
        </p:spPr>
      </p:pic>
      <p:sp>
        <p:nvSpPr>
          <p:cNvPr id="46082" name="Rectangle 2"/>
          <p:cNvSpPr>
            <a:spLocks noGrp="1" noChangeArrowheads="1"/>
          </p:cNvSpPr>
          <p:nvPr>
            <p:ph type="title"/>
          </p:nvPr>
        </p:nvSpPr>
        <p:spPr>
          <a:xfrm>
            <a:off x="457200" y="-381000"/>
            <a:ext cx="8229600" cy="1371600"/>
          </a:xfrm>
        </p:spPr>
        <p:txBody>
          <a:bodyPr/>
          <a:lstStyle/>
          <a:p>
            <a:r>
              <a:rPr lang="he-IL" altLang="en-US" dirty="0" smtClean="0"/>
              <a:t>סוגים שכיחים של נגדים</a:t>
            </a:r>
            <a:endParaRPr lang="en-US" altLang="en-US" dirty="0"/>
          </a:p>
        </p:txBody>
      </p:sp>
      <p:pic>
        <p:nvPicPr>
          <p:cNvPr id="46083" name="Picture 3" descr="magnify-clip">
            <a:hlinkClick r:id="rId4" tooltip="הגדל"/>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4200" y="3252788"/>
            <a:ext cx="142875" cy="10477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77263" y="2613025"/>
            <a:ext cx="8461937" cy="2352675"/>
            <a:chOff x="377263" y="2613025"/>
            <a:chExt cx="8461937" cy="2352675"/>
          </a:xfrm>
        </p:grpSpPr>
        <p:pic>
          <p:nvPicPr>
            <p:cNvPr id="4609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263" y="2613025"/>
              <a:ext cx="8461937" cy="23526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77263" y="4173954"/>
              <a:ext cx="1853392" cy="369332"/>
            </a:xfrm>
            <a:prstGeom prst="rect">
              <a:avLst/>
            </a:prstGeom>
          </p:spPr>
          <p:txBody>
            <a:bodyPr wrap="none">
              <a:spAutoFit/>
            </a:bodyPr>
            <a:lstStyle/>
            <a:p>
              <a:r>
                <a:rPr lang="en-US" b="1" dirty="0">
                  <a:solidFill>
                    <a:srgbClr val="FF0000"/>
                  </a:solidFill>
                </a:rPr>
                <a:t>pot</a:t>
              </a:r>
              <a:r>
                <a:rPr lang="en-US" b="1" dirty="0">
                  <a:solidFill>
                    <a:schemeClr val="bg1"/>
                  </a:solidFill>
                </a:rPr>
                <a:t>entiometer</a:t>
              </a:r>
              <a:endParaRPr lang="en-US" dirty="0">
                <a:solidFill>
                  <a:schemeClr val="bg1"/>
                </a:solidFill>
              </a:endParaRPr>
            </a:p>
          </p:txBody>
        </p:sp>
      </p:grpSp>
      <p:grpSp>
        <p:nvGrpSpPr>
          <p:cNvPr id="12" name="Group 11"/>
          <p:cNvGrpSpPr/>
          <p:nvPr/>
        </p:nvGrpSpPr>
        <p:grpSpPr>
          <a:xfrm>
            <a:off x="12700" y="1524000"/>
            <a:ext cx="9067800" cy="3810000"/>
            <a:chOff x="0" y="1447800"/>
            <a:chExt cx="9067800" cy="3810000"/>
          </a:xfrm>
        </p:grpSpPr>
        <p:pic>
          <p:nvPicPr>
            <p:cNvPr id="13"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1447800"/>
              <a:ext cx="8991600" cy="3810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0" y="3556000"/>
              <a:ext cx="2819400" cy="523220"/>
            </a:xfrm>
            <a:prstGeom prst="rect">
              <a:avLst/>
            </a:prstGeom>
          </p:spPr>
          <p:txBody>
            <a:bodyPr wrap="square">
              <a:spAutoFit/>
            </a:bodyPr>
            <a:lstStyle/>
            <a:p>
              <a:r>
                <a:rPr lang="en-US" sz="1400" b="1" dirty="0" smtClean="0">
                  <a:solidFill>
                    <a:schemeClr val="bg1"/>
                  </a:solidFill>
                  <a:latin typeface="arial"/>
                </a:rPr>
                <a:t>Light-Dependent Resistor</a:t>
              </a:r>
              <a:r>
                <a:rPr lang="en-US" sz="1400" dirty="0" smtClean="0">
                  <a:solidFill>
                    <a:schemeClr val="bg1"/>
                  </a:solidFill>
                  <a:latin typeface="arial"/>
                </a:rPr>
                <a:t>  </a:t>
              </a:r>
              <a:r>
                <a:rPr lang="en-US" sz="1400" dirty="0" err="1" smtClean="0">
                  <a:solidFill>
                    <a:schemeClr val="bg1"/>
                  </a:solidFill>
                </a:rPr>
                <a:t>photoresistor</a:t>
              </a:r>
              <a:r>
                <a:rPr lang="en-US" sz="1400" dirty="0" smtClean="0">
                  <a:solidFill>
                    <a:schemeClr val="bg1"/>
                  </a:solidFill>
                </a:rPr>
                <a:t>/</a:t>
              </a:r>
              <a:r>
                <a:rPr lang="en-US" sz="1400" dirty="0" smtClean="0">
                  <a:solidFill>
                    <a:schemeClr val="bg1"/>
                  </a:solidFill>
                  <a:latin typeface="arial"/>
                </a:rPr>
                <a:t>photocell</a:t>
              </a:r>
              <a:endParaRPr lang="en-US" sz="1400" dirty="0">
                <a:solidFill>
                  <a:schemeClr val="bg1"/>
                </a:solidFill>
              </a:endParaRPr>
            </a:p>
          </p:txBody>
        </p:sp>
      </p:grpSp>
    </p:spTree>
    <p:extLst>
      <p:ext uri="{BB962C8B-B14F-4D97-AF65-F5344CB8AC3E}">
        <p14:creationId xmlns:p14="http://schemas.microsoft.com/office/powerpoint/2010/main" val="33174396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6089"/>
                                        </p:tgtEl>
                                        <p:attrNameLst>
                                          <p:attrName>style.visibility</p:attrName>
                                        </p:attrNameLst>
                                      </p:cBhvr>
                                      <p:to>
                                        <p:strVal val="visible"/>
                                      </p:to>
                                    </p:set>
                                    <p:animEffect transition="in" filter="fade">
                                      <p:cBhvr>
                                        <p:cTn id="7" dur="500"/>
                                        <p:tgtEl>
                                          <p:spTgt spid="460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62000" y="-381000"/>
            <a:ext cx="8229600" cy="1371600"/>
          </a:xfrm>
        </p:spPr>
        <p:txBody>
          <a:bodyPr/>
          <a:lstStyle/>
          <a:p>
            <a:pPr algn="r"/>
            <a:r>
              <a:rPr lang="he-IL" altLang="en-US" sz="3600" dirty="0" smtClean="0"/>
              <a:t>המעגל החשמלי (1-תזכורת)</a:t>
            </a:r>
            <a:endParaRPr lang="en-US" altLang="en-US" sz="3600" dirty="0"/>
          </a:p>
        </p:txBody>
      </p:sp>
      <p:pic>
        <p:nvPicPr>
          <p:cNvPr id="39941" name="Picture 5" descr="magnify-clip">
            <a:hlinkClick r:id="rId4" tooltip="הגדל"/>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4200" y="3252788"/>
            <a:ext cx="142875" cy="104775"/>
          </a:xfrm>
          <a:prstGeom prst="rect">
            <a:avLst/>
          </a:prstGeom>
          <a:noFill/>
          <a:extLst>
            <a:ext uri="{909E8E84-426E-40DD-AFC4-6F175D3DCCD1}">
              <a14:hiddenFill xmlns:a14="http://schemas.microsoft.com/office/drawing/2010/main">
                <a:solidFill>
                  <a:srgbClr val="FFFFFF"/>
                </a:solidFill>
              </a14:hiddenFill>
            </a:ext>
          </a:extLst>
        </p:spPr>
      </p:pic>
      <p:sp>
        <p:nvSpPr>
          <p:cNvPr id="39945" name="Rectangle 9"/>
          <p:cNvSpPr>
            <a:spLocks noChangeArrowheads="1"/>
          </p:cNvSpPr>
          <p:nvPr/>
        </p:nvSpPr>
        <p:spPr bwMode="auto">
          <a:xfrm>
            <a:off x="-76200" y="724883"/>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rtl="1"/>
            <a:r>
              <a:rPr lang="he-IL" altLang="en-US" sz="2400" b="0" dirty="0"/>
              <a:t>זרם חשמלי </a:t>
            </a:r>
            <a:r>
              <a:rPr lang="he-IL" altLang="en-US" sz="2400" b="0" dirty="0" smtClean="0"/>
              <a:t>נוצר</a:t>
            </a:r>
            <a:r>
              <a:rPr lang="en-US" altLang="en-US" sz="2400" b="0" dirty="0" smtClean="0"/>
              <a:t>,</a:t>
            </a:r>
            <a:r>
              <a:rPr lang="he-IL" altLang="en-US" sz="2400" b="0" dirty="0" smtClean="0"/>
              <a:t>מתנועה של מטענים חשמליים ששקול מעתקם הכולל שונה מאפס. </a:t>
            </a:r>
            <a:r>
              <a:rPr lang="he-IL" altLang="en-US" sz="2400" b="0" dirty="0"/>
              <a:t>יחידת הזרם החשמלי </a:t>
            </a:r>
            <a:r>
              <a:rPr lang="he-IL" altLang="en-US" sz="2400" b="0" dirty="0" smtClean="0"/>
              <a:t>מכונה אמפר (קולון לשנייה) </a:t>
            </a:r>
            <a:r>
              <a:rPr lang="he-IL" altLang="en-US" sz="2400" b="0" dirty="0"/>
              <a:t>והיא קרויה </a:t>
            </a:r>
            <a:endParaRPr lang="he-IL" altLang="en-US" sz="2400" b="0" dirty="0" smtClean="0"/>
          </a:p>
          <a:p>
            <a:pPr algn="r" rtl="1"/>
            <a:r>
              <a:rPr lang="he-IL" altLang="en-US" sz="2400" b="0" dirty="0" smtClean="0"/>
              <a:t>על </a:t>
            </a:r>
            <a:r>
              <a:rPr lang="he-IL" altLang="en-US" sz="2400" b="0" dirty="0"/>
              <a:t>שמו של הפיזיקאי הצרפתי  אנדרה מרי אמפר. את הזרם ניתן למדוד באמצעות </a:t>
            </a:r>
            <a:r>
              <a:rPr lang="he-IL" altLang="en-US" sz="2400" b="0" dirty="0" smtClean="0"/>
              <a:t>מד-זרם</a:t>
            </a:r>
            <a:r>
              <a:rPr lang="he-IL" altLang="en-US" sz="2400" b="0" dirty="0"/>
              <a:t>, הנקרא בלעז אמפרמטר. </a:t>
            </a:r>
          </a:p>
        </p:txBody>
      </p:sp>
      <p:sp>
        <p:nvSpPr>
          <p:cNvPr id="39944" name="Rectangle 8"/>
          <p:cNvSpPr>
            <a:spLocks noChangeArrowheads="1"/>
          </p:cNvSpPr>
          <p:nvPr/>
        </p:nvSpPr>
        <p:spPr bwMode="auto">
          <a:xfrm>
            <a:off x="4953000" y="4754940"/>
            <a:ext cx="4114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rtl="1"/>
            <a:r>
              <a:rPr lang="en-US" altLang="en-US" sz="2400" b="0" dirty="0" smtClean="0"/>
              <a:t>I </a:t>
            </a:r>
            <a:r>
              <a:rPr lang="he-IL" altLang="en-US" sz="2400" b="0" dirty="0" smtClean="0"/>
              <a:t> </a:t>
            </a:r>
            <a:r>
              <a:rPr lang="he-IL" altLang="en-US" sz="2400" b="0" dirty="0"/>
              <a:t>– </a:t>
            </a:r>
            <a:r>
              <a:rPr lang="he-IL" altLang="en-US" sz="2400" b="0" dirty="0" smtClean="0"/>
              <a:t>זרם</a:t>
            </a:r>
            <a:endParaRPr lang="he-IL" altLang="en-US" sz="2400" b="0" dirty="0"/>
          </a:p>
          <a:p>
            <a:pPr algn="r" rtl="1"/>
            <a:r>
              <a:rPr lang="en-US" altLang="en-US" sz="2400" b="0" dirty="0" smtClean="0"/>
              <a:t>q </a:t>
            </a:r>
            <a:r>
              <a:rPr lang="he-IL" altLang="en-US" sz="2400" b="0" dirty="0" smtClean="0"/>
              <a:t> </a:t>
            </a:r>
            <a:r>
              <a:rPr lang="he-IL" altLang="en-US" sz="2400" b="0" dirty="0"/>
              <a:t>– מטען חשמלי</a:t>
            </a:r>
          </a:p>
          <a:p>
            <a:pPr algn="r" rtl="1"/>
            <a:r>
              <a:rPr lang="en-US" altLang="en-US" sz="2400" b="0" dirty="0" smtClean="0"/>
              <a:t>t </a:t>
            </a:r>
            <a:r>
              <a:rPr lang="he-IL" altLang="en-US" sz="2400" b="0" dirty="0" smtClean="0"/>
              <a:t> </a:t>
            </a:r>
            <a:r>
              <a:rPr lang="he-IL" altLang="en-US" sz="2400" b="0" dirty="0"/>
              <a:t>– זמן</a:t>
            </a:r>
          </a:p>
          <a:p>
            <a:pPr algn="r" rtl="1"/>
            <a:r>
              <a:rPr lang="en-US" altLang="en-US" sz="2400" b="0" dirty="0" smtClean="0"/>
              <a:t>J </a:t>
            </a:r>
            <a:r>
              <a:rPr lang="he-IL" altLang="en-US" sz="2400" b="0" dirty="0" smtClean="0"/>
              <a:t> </a:t>
            </a:r>
            <a:r>
              <a:rPr lang="he-IL" altLang="en-US" sz="2400" b="0" dirty="0"/>
              <a:t>– צפיפות </a:t>
            </a:r>
            <a:r>
              <a:rPr lang="he-IL" altLang="en-US" sz="2400" b="0" dirty="0" smtClean="0"/>
              <a:t>הזרם</a:t>
            </a:r>
            <a:r>
              <a:rPr lang="en-US" altLang="en-US" sz="2400" b="0" dirty="0" smtClean="0"/>
              <a:t> </a:t>
            </a:r>
            <a:r>
              <a:rPr lang="he-IL" altLang="en-US" sz="2400" b="0" dirty="0" smtClean="0"/>
              <a:t> ליחדת שטח</a:t>
            </a:r>
            <a:endParaRPr lang="he-IL" altLang="en-US" sz="2800" b="0" dirty="0"/>
          </a:p>
        </p:txBody>
      </p:sp>
      <p:grpSp>
        <p:nvGrpSpPr>
          <p:cNvPr id="3" name="Group 2"/>
          <p:cNvGrpSpPr/>
          <p:nvPr/>
        </p:nvGrpSpPr>
        <p:grpSpPr>
          <a:xfrm>
            <a:off x="3124200" y="4418996"/>
            <a:ext cx="3733800" cy="1050260"/>
            <a:chOff x="2895600" y="2209800"/>
            <a:chExt cx="3733800" cy="1050260"/>
          </a:xfrm>
        </p:grpSpPr>
        <p:graphicFrame>
          <p:nvGraphicFramePr>
            <p:cNvPr id="39946" name="Object 10"/>
            <p:cNvGraphicFramePr>
              <a:graphicFrameLocks noGrp="1" noChangeAspect="1"/>
            </p:cNvGraphicFramePr>
            <p:nvPr>
              <p:ph sz="half" idx="1"/>
              <p:extLst>
                <p:ext uri="{D42A27DB-BD31-4B8C-83A1-F6EECF244321}">
                  <p14:modId xmlns:p14="http://schemas.microsoft.com/office/powerpoint/2010/main" val="4206687715"/>
                </p:ext>
              </p:extLst>
            </p:nvPr>
          </p:nvGraphicFramePr>
          <p:xfrm>
            <a:off x="2895600" y="2209800"/>
            <a:ext cx="1219200" cy="1050260"/>
          </p:xfrm>
          <a:graphic>
            <a:graphicData uri="http://schemas.openxmlformats.org/presentationml/2006/ole">
              <mc:AlternateContent xmlns:mc="http://schemas.openxmlformats.org/markup-compatibility/2006">
                <mc:Choice xmlns:v="urn:schemas-microsoft-com:vml" Requires="v">
                  <p:oleObj spid="_x0000_s19960" name="Equation" r:id="rId6" imgW="457200" imgH="393480" progId="Equation.3">
                    <p:embed/>
                  </p:oleObj>
                </mc:Choice>
                <mc:Fallback>
                  <p:oleObj name="Equation" r:id="rId6" imgW="45720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2209800"/>
                          <a:ext cx="1219200" cy="1050260"/>
                        </a:xfrm>
                        <a:prstGeom prst="rect">
                          <a:avLst/>
                        </a:prstGeom>
                        <a:solidFill>
                          <a:schemeClr val="accent1"/>
                        </a:solidFill>
                        <a:ln>
                          <a:noFill/>
                        </a:ln>
                        <a:effectLst/>
                      </p:spPr>
                    </p:pic>
                  </p:oleObj>
                </mc:Fallback>
              </mc:AlternateContent>
            </a:graphicData>
          </a:graphic>
        </p:graphicFrame>
        <p:sp>
          <p:nvSpPr>
            <p:cNvPr id="39954" name="Line 18"/>
            <p:cNvSpPr>
              <a:spLocks noChangeShapeType="1"/>
            </p:cNvSpPr>
            <p:nvPr/>
          </p:nvSpPr>
          <p:spPr bwMode="auto">
            <a:xfrm flipH="1">
              <a:off x="4343400" y="2743200"/>
              <a:ext cx="22860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 name="Group 3"/>
          <p:cNvGrpSpPr/>
          <p:nvPr/>
        </p:nvGrpSpPr>
        <p:grpSpPr>
          <a:xfrm>
            <a:off x="3170237" y="5847603"/>
            <a:ext cx="1863725" cy="463550"/>
            <a:chOff x="2941637" y="3638407"/>
            <a:chExt cx="1863725" cy="463550"/>
          </a:xfrm>
        </p:grpSpPr>
        <p:graphicFrame>
          <p:nvGraphicFramePr>
            <p:cNvPr id="39952" name="Object 16"/>
            <p:cNvGraphicFramePr>
              <a:graphicFrameLocks noGrp="1" noChangeAspect="1"/>
            </p:cNvGraphicFramePr>
            <p:nvPr>
              <p:ph sz="half" idx="2"/>
              <p:extLst>
                <p:ext uri="{D42A27DB-BD31-4B8C-83A1-F6EECF244321}">
                  <p14:modId xmlns:p14="http://schemas.microsoft.com/office/powerpoint/2010/main" val="1788467334"/>
                </p:ext>
              </p:extLst>
            </p:nvPr>
          </p:nvGraphicFramePr>
          <p:xfrm>
            <a:off x="2941637" y="3638407"/>
            <a:ext cx="1173163" cy="463550"/>
          </p:xfrm>
          <a:graphic>
            <a:graphicData uri="http://schemas.openxmlformats.org/presentationml/2006/ole">
              <mc:AlternateContent xmlns:mc="http://schemas.openxmlformats.org/markup-compatibility/2006">
                <mc:Choice xmlns:v="urn:schemas-microsoft-com:vml" Requires="v">
                  <p:oleObj spid="_x0000_s19961" name="Equation" r:id="rId8" imgW="545760" imgH="215640" progId="Equation.DSMT4">
                    <p:embed/>
                  </p:oleObj>
                </mc:Choice>
                <mc:Fallback>
                  <p:oleObj name="Equation" r:id="rId8" imgW="545760" imgH="215640" progId="Equation.DSMT4">
                    <p:embed/>
                    <p:pic>
                      <p:nvPicPr>
                        <p:cNvPr id="0" name=""/>
                        <p:cNvPicPr>
                          <a:picLocks noChangeAspect="1" noChangeArrowheads="1"/>
                        </p:cNvPicPr>
                        <p:nvPr/>
                      </p:nvPicPr>
                      <p:blipFill>
                        <a:blip r:embed="rId9"/>
                        <a:srcRect/>
                        <a:stretch>
                          <a:fillRect/>
                        </a:stretch>
                      </p:blipFill>
                      <p:spPr bwMode="auto">
                        <a:xfrm>
                          <a:off x="2941637" y="3638407"/>
                          <a:ext cx="1173163" cy="463550"/>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Line 18"/>
            <p:cNvSpPr>
              <a:spLocks noChangeShapeType="1"/>
            </p:cNvSpPr>
            <p:nvPr/>
          </p:nvSpPr>
          <p:spPr bwMode="auto">
            <a:xfrm flipH="1">
              <a:off x="4191000" y="3886200"/>
              <a:ext cx="614362"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 name="Group 7"/>
          <p:cNvGrpSpPr/>
          <p:nvPr/>
        </p:nvGrpSpPr>
        <p:grpSpPr>
          <a:xfrm>
            <a:off x="3038475" y="2543175"/>
            <a:ext cx="5800725" cy="1661187"/>
            <a:chOff x="1971675" y="2543175"/>
            <a:chExt cx="5800725" cy="1661187"/>
          </a:xfrm>
        </p:grpSpPr>
        <p:pic>
          <p:nvPicPr>
            <p:cNvPr id="39949" name="Picture 13" descr="חשמל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71675" y="2543175"/>
              <a:ext cx="5800725" cy="157162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bwMode="auto">
            <a:xfrm>
              <a:off x="3733800" y="3971364"/>
              <a:ext cx="2057400" cy="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7" name="TextBox 6"/>
                <p:cNvSpPr txBox="1"/>
                <p:nvPr/>
              </p:nvSpPr>
              <p:spPr>
                <a:xfrm>
                  <a:off x="5697071" y="3697941"/>
                  <a:ext cx="485261" cy="5064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b="1" i="1" smtClean="0">
                                <a:solidFill>
                                  <a:srgbClr val="FF0000"/>
                                </a:solidFill>
                                <a:latin typeface="Cambria Math"/>
                              </a:rPr>
                            </m:ctrlPr>
                          </m:accPr>
                          <m:e>
                            <m:r>
                              <a:rPr lang="en-US" sz="2400" b="1" i="1" smtClean="0">
                                <a:solidFill>
                                  <a:srgbClr val="FF0000"/>
                                </a:solidFill>
                                <a:latin typeface="Cambria Math"/>
                              </a:rPr>
                              <m:t>𝑬</m:t>
                            </m:r>
                          </m:e>
                        </m:acc>
                      </m:oMath>
                    </m:oMathPara>
                  </a14:m>
                  <a:endParaRPr lang="en-US" b="1" dirty="0"/>
                </a:p>
              </p:txBody>
            </p:sp>
          </mc:Choice>
          <mc:Fallback xmlns="">
            <p:sp>
              <p:nvSpPr>
                <p:cNvPr id="7" name="TextBox 6"/>
                <p:cNvSpPr txBox="1">
                  <a:spLocks noRot="1" noChangeAspect="1" noMove="1" noResize="1" noEditPoints="1" noAdjustHandles="1" noChangeArrowheads="1" noChangeShapeType="1" noTextEdit="1"/>
                </p:cNvSpPr>
                <p:nvPr/>
              </p:nvSpPr>
              <p:spPr>
                <a:xfrm>
                  <a:off x="5697071" y="3697941"/>
                  <a:ext cx="485261" cy="506421"/>
                </a:xfrm>
                <a:prstGeom prst="rect">
                  <a:avLst/>
                </a:prstGeom>
                <a:blipFill rotWithShape="1">
                  <a:blip r:embed="rId11"/>
                  <a:stretch>
                    <a:fillRect/>
                  </a:stretch>
                </a:blipFill>
              </p:spPr>
              <p:txBody>
                <a:bodyPr/>
                <a:lstStyle/>
                <a:p>
                  <a:r>
                    <a:rPr lang="en-US">
                      <a:noFill/>
                    </a:rPr>
                    <a:t> </a:t>
                  </a:r>
                </a:p>
              </p:txBody>
            </p:sp>
          </mc:Fallback>
        </mc:AlternateContent>
      </p:grpSp>
      <p:grpSp>
        <p:nvGrpSpPr>
          <p:cNvPr id="11" name="Group 10"/>
          <p:cNvGrpSpPr/>
          <p:nvPr/>
        </p:nvGrpSpPr>
        <p:grpSpPr>
          <a:xfrm>
            <a:off x="221755" y="2188509"/>
            <a:ext cx="2445245" cy="3029822"/>
            <a:chOff x="221755" y="2188509"/>
            <a:chExt cx="2445245" cy="3029822"/>
          </a:xfrm>
        </p:grpSpPr>
        <p:pic>
          <p:nvPicPr>
            <p:cNvPr id="9" name="Pictur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7311" y="2188509"/>
              <a:ext cx="2147289" cy="2383491"/>
            </a:xfrm>
            <a:prstGeom prst="rect">
              <a:avLst/>
            </a:prstGeom>
          </p:spPr>
        </p:pic>
        <p:sp>
          <p:nvSpPr>
            <p:cNvPr id="10" name="Rectangle 9"/>
            <p:cNvSpPr/>
            <p:nvPr/>
          </p:nvSpPr>
          <p:spPr>
            <a:xfrm>
              <a:off x="221755" y="4572000"/>
              <a:ext cx="2445245" cy="646331"/>
            </a:xfrm>
            <a:prstGeom prst="rect">
              <a:avLst/>
            </a:prstGeom>
          </p:spPr>
          <p:txBody>
            <a:bodyPr wrap="square">
              <a:spAutoFit/>
            </a:bodyPr>
            <a:lstStyle/>
            <a:p>
              <a:pPr algn="ctr"/>
              <a:r>
                <a:rPr lang="he-IL" dirty="0"/>
                <a:t>André-Marie Ampère</a:t>
              </a:r>
              <a:br>
                <a:rPr lang="he-IL" dirty="0"/>
              </a:br>
              <a:r>
                <a:rPr lang="en-US" dirty="0" smtClean="0"/>
                <a:t>1775 - 1836</a:t>
              </a:r>
              <a:endParaRPr lang="en-US" dirty="0"/>
            </a:p>
          </p:txBody>
        </p:sp>
      </p:grpSp>
    </p:spTree>
    <p:extLst>
      <p:ext uri="{BB962C8B-B14F-4D97-AF65-F5344CB8AC3E}">
        <p14:creationId xmlns:p14="http://schemas.microsoft.com/office/powerpoint/2010/main" val="1543332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944"/>
                                        </p:tgtEl>
                                        <p:attrNameLst>
                                          <p:attrName>style.visibility</p:attrName>
                                        </p:attrNameLst>
                                      </p:cBhvr>
                                      <p:to>
                                        <p:strVal val="visible"/>
                                      </p:to>
                                    </p:set>
                                    <p:animEffect transition="in" filter="fade">
                                      <p:cBhvr>
                                        <p:cTn id="17" dur="500"/>
                                        <p:tgtEl>
                                          <p:spTgt spid="399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629607" y="-373062"/>
            <a:ext cx="4493346" cy="1371600"/>
          </a:xfrm>
        </p:spPr>
        <p:txBody>
          <a:bodyPr/>
          <a:lstStyle/>
          <a:p>
            <a:pPr algn="r"/>
            <a:r>
              <a:rPr lang="he-IL" altLang="en-US" sz="3600" dirty="0"/>
              <a:t>מעגל חשמלי-2</a:t>
            </a:r>
            <a:endParaRPr lang="en-US" altLang="en-US" sz="3600" dirty="0"/>
          </a:p>
        </p:txBody>
      </p:sp>
      <p:sp>
        <p:nvSpPr>
          <p:cNvPr id="35844" name="Rectangle 4"/>
          <p:cNvSpPr>
            <a:spLocks noChangeArrowheads="1"/>
          </p:cNvSpPr>
          <p:nvPr/>
        </p:nvSpPr>
        <p:spPr bwMode="auto">
          <a:xfrm>
            <a:off x="457200" y="838200"/>
            <a:ext cx="83820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rtl="1"/>
            <a:r>
              <a:rPr lang="he-IL" altLang="en-US" sz="2800" b="0" dirty="0"/>
              <a:t>מעגל חשמלי מורכב מאוסף של רכיבים </a:t>
            </a:r>
            <a:r>
              <a:rPr lang="he-IL" altLang="en-US" sz="2800" b="0" dirty="0" smtClean="0"/>
              <a:t>חשמליים: נגד, קבל, משרן ועוד </a:t>
            </a:r>
            <a:r>
              <a:rPr lang="he-IL" altLang="en-US" sz="2800" b="0" dirty="0"/>
              <a:t>המחוברים ביניהם </a:t>
            </a:r>
            <a:r>
              <a:rPr lang="he-IL" altLang="en-US" sz="2800" b="0" dirty="0" smtClean="0"/>
              <a:t>באמצעות תיילים מוליכים המאפשרים זרימת זרם </a:t>
            </a:r>
            <a:r>
              <a:rPr lang="he-IL" altLang="en-US" sz="2800" b="0" dirty="0"/>
              <a:t>חשמלי </a:t>
            </a:r>
            <a:r>
              <a:rPr lang="he-IL" altLang="en-US" sz="2800" b="0" dirty="0" smtClean="0"/>
              <a:t>דרכם ודרך רכיבי המעגל.</a:t>
            </a:r>
            <a:endParaRPr lang="he-IL" altLang="en-US" sz="2800" b="0" dirty="0"/>
          </a:p>
          <a:p>
            <a:pPr algn="r" rtl="1" eaLnBrk="0" hangingPunct="0"/>
            <a:endParaRPr lang="he-IL" altLang="en-US" sz="2800" b="0" dirty="0"/>
          </a:p>
          <a:p>
            <a:pPr algn="r" rtl="1" eaLnBrk="0" hangingPunct="0"/>
            <a:r>
              <a:rPr lang="he-IL" altLang="en-US" sz="2800" b="0" dirty="0"/>
              <a:t>כדי שיזרום זרם במעגל צריכים להתקיים שני תנאים</a:t>
            </a:r>
            <a:r>
              <a:rPr lang="he-IL" altLang="en-US" sz="2800" b="0" dirty="0" smtClean="0"/>
              <a:t>:</a:t>
            </a:r>
          </a:p>
          <a:p>
            <a:pPr algn="r" rtl="1" eaLnBrk="0" hangingPunct="0"/>
            <a:endParaRPr lang="he-IL" altLang="en-US" sz="2800" b="0" dirty="0"/>
          </a:p>
          <a:p>
            <a:pPr algn="r" rtl="1" eaLnBrk="0" hangingPunct="0">
              <a:buFontTx/>
              <a:buAutoNum type="arabicPeriod"/>
            </a:pPr>
            <a:r>
              <a:rPr lang="he-IL" altLang="en-US" sz="2800" b="0" dirty="0"/>
              <a:t> המעגל צריך להיות מחובר למקור אנרגיה. </a:t>
            </a:r>
            <a:r>
              <a:rPr lang="he-IL" altLang="en-US" sz="2800" b="0" dirty="0" smtClean="0"/>
              <a:t>דהיינו למקור מ</a:t>
            </a:r>
            <a:r>
              <a:rPr lang="he-IL" altLang="en-US" sz="2800" dirty="0" smtClean="0"/>
              <a:t>ת</a:t>
            </a:r>
            <a:r>
              <a:rPr lang="he-IL" altLang="en-US" sz="2800" b="0" dirty="0" smtClean="0"/>
              <a:t>ח </a:t>
            </a:r>
            <a:r>
              <a:rPr lang="he-IL" altLang="en-US" sz="2800" b="0" dirty="0"/>
              <a:t>חשמלי </a:t>
            </a:r>
            <a:r>
              <a:rPr lang="he-IL" altLang="en-US" sz="2800" b="0" dirty="0" smtClean="0"/>
              <a:t>(סוללה, גננרטור) או למקור </a:t>
            </a:r>
            <a:r>
              <a:rPr lang="he-IL" altLang="en-US" sz="2800" b="0" dirty="0"/>
              <a:t>זרם </a:t>
            </a:r>
            <a:r>
              <a:rPr lang="he-IL" altLang="en-US" sz="2800" b="0" dirty="0" smtClean="0"/>
              <a:t>חשמלי. </a:t>
            </a:r>
            <a:endParaRPr lang="he-IL" altLang="en-US" sz="2800" b="0" dirty="0"/>
          </a:p>
          <a:p>
            <a:pPr algn="r" rtl="1" eaLnBrk="0" hangingPunct="0">
              <a:buFontTx/>
              <a:buAutoNum type="arabicPeriod" startAt="2"/>
            </a:pPr>
            <a:r>
              <a:rPr lang="he-IL" altLang="en-US" sz="2800" b="0" dirty="0"/>
              <a:t> במעגל צריך להיות לפחות מסלול סגור אחד העובר דרך מקור האנרגיה.</a:t>
            </a:r>
          </a:p>
          <a:p>
            <a:pPr algn="r" rtl="1" eaLnBrk="0" hangingPunct="0"/>
            <a:endParaRPr lang="he-IL" altLang="en-US" sz="2800" b="0" dirty="0"/>
          </a:p>
        </p:txBody>
      </p:sp>
      <p:pic>
        <p:nvPicPr>
          <p:cNvPr id="35845" name="Picture 5" descr="magnify-clip">
            <a:hlinkClick r:id="rId3" tooltip="הגדל"/>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4200" y="3252788"/>
            <a:ext cx="142875" cy="104775"/>
          </a:xfrm>
          <a:prstGeom prst="rect">
            <a:avLst/>
          </a:prstGeom>
          <a:noFill/>
          <a:extLst>
            <a:ext uri="{909E8E84-426E-40DD-AFC4-6F175D3DCCD1}">
              <a14:hiddenFill xmlns:a14="http://schemas.microsoft.com/office/drawing/2010/main">
                <a:solidFill>
                  <a:srgbClr val="FFFFFF"/>
                </a:solidFill>
              </a14:hiddenFill>
            </a:ext>
          </a:extLst>
        </p:spPr>
      </p:pic>
      <p:sp>
        <p:nvSpPr>
          <p:cNvPr id="35848" name="Rectangle 8"/>
          <p:cNvSpPr>
            <a:spLocks noChangeArrowheads="1"/>
          </p:cNvSpPr>
          <p:nvPr/>
        </p:nvSpPr>
        <p:spPr bwMode="auto">
          <a:xfrm>
            <a:off x="7234237" y="5638800"/>
            <a:ext cx="1300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e-IL" altLang="en-US" b="0" dirty="0">
                <a:hlinkClick r:id="rId5"/>
              </a:rPr>
              <a:t>מעגל חשמלי</a:t>
            </a:r>
            <a:endParaRPr lang="en-US" altLang="en-US" b="0" dirty="0"/>
          </a:p>
        </p:txBody>
      </p:sp>
      <p:sp>
        <p:nvSpPr>
          <p:cNvPr id="6" name="Rectangle 4"/>
          <p:cNvSpPr>
            <a:spLocks noChangeArrowheads="1"/>
          </p:cNvSpPr>
          <p:nvPr/>
        </p:nvSpPr>
        <p:spPr bwMode="auto">
          <a:xfrm>
            <a:off x="5497512" y="6248400"/>
            <a:ext cx="31130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e-IL" altLang="en-US" b="0" dirty="0">
                <a:hlinkClick r:id="rId6"/>
              </a:rPr>
              <a:t>אנלוגיה בין זרם מים לזרם חשמלי</a:t>
            </a:r>
            <a:endParaRPr lang="en-US" altLang="en-US" b="0" dirty="0"/>
          </a:p>
        </p:txBody>
      </p:sp>
    </p:spTree>
    <p:extLst>
      <p:ext uri="{BB962C8B-B14F-4D97-AF65-F5344CB8AC3E}">
        <p14:creationId xmlns:p14="http://schemas.microsoft.com/office/powerpoint/2010/main" val="6896302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304800"/>
            <a:ext cx="8229600" cy="1371600"/>
          </a:xfrm>
        </p:spPr>
        <p:txBody>
          <a:bodyPr/>
          <a:lstStyle/>
          <a:p>
            <a:r>
              <a:rPr lang="he-IL" altLang="en-US"/>
              <a:t>מעגל חשמלי – אנלוגיה לזרם מים</a:t>
            </a:r>
            <a:endParaRPr lang="en-US" altLang="en-US"/>
          </a:p>
        </p:txBody>
      </p:sp>
      <p:pic>
        <p:nvPicPr>
          <p:cNvPr id="45059" name="Picture 3" descr="magnify-clip">
            <a:hlinkClick r:id="rId3" tooltip="הגדל"/>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4200" y="3252788"/>
            <a:ext cx="142875" cy="104775"/>
          </a:xfrm>
          <a:prstGeom prst="rect">
            <a:avLst/>
          </a:prstGeom>
          <a:noFill/>
          <a:extLst>
            <a:ext uri="{909E8E84-426E-40DD-AFC4-6F175D3DCCD1}">
              <a14:hiddenFill xmlns:a14="http://schemas.microsoft.com/office/drawing/2010/main">
                <a:solidFill>
                  <a:srgbClr val="FFFFFF"/>
                </a:solidFill>
              </a14:hiddenFill>
            </a:ext>
          </a:extLst>
        </p:spPr>
      </p:pic>
      <p:sp>
        <p:nvSpPr>
          <p:cNvPr id="45060" name="Rectangle 4"/>
          <p:cNvSpPr>
            <a:spLocks noChangeArrowheads="1"/>
          </p:cNvSpPr>
          <p:nvPr/>
        </p:nvSpPr>
        <p:spPr bwMode="auto">
          <a:xfrm>
            <a:off x="5345112" y="6415088"/>
            <a:ext cx="31130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e-IL" altLang="en-US" b="0" dirty="0">
                <a:hlinkClick r:id="rId5"/>
              </a:rPr>
              <a:t>אנלוגיה בין זרם מים לזרם חשמלי</a:t>
            </a:r>
            <a:endParaRPr lang="en-US" altLang="en-US" b="0" dirty="0"/>
          </a:p>
        </p:txBody>
      </p:sp>
      <p:grpSp>
        <p:nvGrpSpPr>
          <p:cNvPr id="45061" name="Group 5"/>
          <p:cNvGrpSpPr>
            <a:grpSpLocks/>
          </p:cNvGrpSpPr>
          <p:nvPr/>
        </p:nvGrpSpPr>
        <p:grpSpPr bwMode="auto">
          <a:xfrm>
            <a:off x="685800" y="838200"/>
            <a:ext cx="8001000" cy="5486400"/>
            <a:chOff x="1095" y="528"/>
            <a:chExt cx="4089" cy="3456"/>
          </a:xfrm>
        </p:grpSpPr>
        <p:pic>
          <p:nvPicPr>
            <p:cNvPr id="4506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5" y="528"/>
              <a:ext cx="4089" cy="1680"/>
            </a:xfrm>
            <a:prstGeom prst="rect">
              <a:avLst/>
            </a:prstGeom>
            <a:noFill/>
            <a:extLst>
              <a:ext uri="{909E8E84-426E-40DD-AFC4-6F175D3DCCD1}">
                <a14:hiddenFill xmlns:a14="http://schemas.microsoft.com/office/drawing/2010/main">
                  <a:solidFill>
                    <a:srgbClr val="FFFFFF"/>
                  </a:solidFill>
                </a14:hiddenFill>
              </a:ext>
            </a:extLst>
          </p:spPr>
        </p:pic>
        <p:pic>
          <p:nvPicPr>
            <p:cNvPr id="4506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4" y="2250"/>
              <a:ext cx="4080" cy="173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18000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10600" y="6245225"/>
            <a:ext cx="457200" cy="476250"/>
          </a:xfrm>
        </p:spPr>
        <p:txBody>
          <a:bodyPr/>
          <a:lstStyle/>
          <a:p>
            <a:pPr algn="r" rtl="1">
              <a:defRPr/>
            </a:pPr>
            <a:fld id="{DB313FC9-621A-4E74-B621-6E46F1091A4A}" type="slidenum">
              <a:rPr lang="he-IL" altLang="en-US" smtClean="0">
                <a:solidFill>
                  <a:srgbClr val="FFFFFF"/>
                </a:solidFill>
              </a:rPr>
              <a:pPr algn="r" rtl="1">
                <a:defRPr/>
              </a:pPr>
              <a:t>26</a:t>
            </a:fld>
            <a:endParaRPr lang="en-US" altLang="en-US" dirty="0">
              <a:solidFill>
                <a:srgbClr val="FFFFFF"/>
              </a:solidFill>
            </a:endParaRPr>
          </a:p>
        </p:txBody>
      </p:sp>
      <p:grpSp>
        <p:nvGrpSpPr>
          <p:cNvPr id="81" name="Group 80"/>
          <p:cNvGrpSpPr/>
          <p:nvPr/>
        </p:nvGrpSpPr>
        <p:grpSpPr>
          <a:xfrm>
            <a:off x="2068283" y="152400"/>
            <a:ext cx="5791202" cy="2272937"/>
            <a:chOff x="914398" y="381000"/>
            <a:chExt cx="5791202" cy="2272937"/>
          </a:xfrm>
        </p:grpSpPr>
        <p:grpSp>
          <p:nvGrpSpPr>
            <p:cNvPr id="3" name="Group 2"/>
            <p:cNvGrpSpPr/>
            <p:nvPr/>
          </p:nvGrpSpPr>
          <p:grpSpPr>
            <a:xfrm>
              <a:off x="914398" y="761999"/>
              <a:ext cx="5791202" cy="1677796"/>
              <a:chOff x="914398" y="761999"/>
              <a:chExt cx="5791202" cy="1677796"/>
            </a:xfrm>
          </p:grpSpPr>
          <p:sp>
            <p:nvSpPr>
              <p:cNvPr id="4" name="Rounded Rectangle 3"/>
              <p:cNvSpPr/>
              <p:nvPr/>
            </p:nvSpPr>
            <p:spPr bwMode="auto">
              <a:xfrm>
                <a:off x="2133600" y="2133600"/>
                <a:ext cx="1524000" cy="228600"/>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5" name="TextBox 4"/>
              <p:cNvSpPr txBox="1"/>
              <p:nvPr/>
            </p:nvSpPr>
            <p:spPr>
              <a:xfrm>
                <a:off x="2747551" y="2070463"/>
                <a:ext cx="304800" cy="369332"/>
              </a:xfrm>
              <a:prstGeom prst="rect">
                <a:avLst/>
              </a:prstGeom>
              <a:noFill/>
            </p:spPr>
            <p:txBody>
              <a:bodyPr wrap="square" rtlCol="0">
                <a:spAutoFit/>
              </a:bodyPr>
              <a:lstStyle/>
              <a:p>
                <a:r>
                  <a:rPr lang="en-US" dirty="0" smtClean="0"/>
                  <a:t>R</a:t>
                </a:r>
                <a:endParaRPr lang="en-US" dirty="0"/>
              </a:p>
            </p:txBody>
          </p:sp>
          <p:cxnSp>
            <p:nvCxnSpPr>
              <p:cNvPr id="6" name="Straight Connector 5"/>
              <p:cNvCxnSpPr>
                <a:stCxn id="4" idx="1"/>
              </p:cNvCxnSpPr>
              <p:nvPr/>
            </p:nvCxnSpPr>
            <p:spPr bwMode="auto">
              <a:xfrm flipH="1">
                <a:off x="914400" y="2247900"/>
                <a:ext cx="1219200" cy="7229"/>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flipH="1" flipV="1">
                <a:off x="914398" y="761999"/>
                <a:ext cx="7232" cy="1510939"/>
              </a:xfrm>
              <a:prstGeom prst="line">
                <a:avLst/>
              </a:prstGeom>
              <a:solidFill>
                <a:schemeClr val="accent1"/>
              </a:solidFill>
              <a:ln w="38100" cap="flat" cmpd="sng" algn="ctr">
                <a:solidFill>
                  <a:schemeClr val="tx1"/>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a:off x="914401" y="775064"/>
                <a:ext cx="5791199" cy="0"/>
              </a:xfrm>
              <a:prstGeom prst="line">
                <a:avLst/>
              </a:prstGeom>
              <a:solidFill>
                <a:schemeClr val="accent1"/>
              </a:solidFill>
              <a:ln w="38100" cap="flat" cmpd="sng" algn="ctr">
                <a:solidFill>
                  <a:schemeClr val="tx1"/>
                </a:solidFill>
                <a:prstDash val="solid"/>
                <a:round/>
                <a:headEnd type="triangle" w="med" len="me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flipV="1">
                <a:off x="3653245" y="2233748"/>
                <a:ext cx="1375955" cy="13064"/>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2" name="Straight Connector 11"/>
            <p:cNvCxnSpPr/>
            <p:nvPr/>
          </p:nvCxnSpPr>
          <p:spPr bwMode="auto">
            <a:xfrm flipH="1">
              <a:off x="5029200" y="2044339"/>
              <a:ext cx="2" cy="36933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flipH="1">
              <a:off x="5617029" y="1846217"/>
              <a:ext cx="8715" cy="80772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flipV="1">
              <a:off x="5634445" y="2222863"/>
              <a:ext cx="1071155" cy="13064"/>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flipH="1">
              <a:off x="6701246" y="757649"/>
              <a:ext cx="3" cy="1463037"/>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23" name="TextBox 22"/>
                <p:cNvSpPr txBox="1"/>
                <p:nvPr/>
              </p:nvSpPr>
              <p:spPr>
                <a:xfrm>
                  <a:off x="1792990" y="2235926"/>
                  <a:ext cx="3906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𝑎</m:t>
                        </m:r>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1792990" y="2235926"/>
                  <a:ext cx="390684"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3581400" y="2220686"/>
                  <a:ext cx="3906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𝑏</m:t>
                        </m:r>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3581400" y="2220686"/>
                  <a:ext cx="390684"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648200" y="2223646"/>
                  <a:ext cx="36990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𝑐</m:t>
                        </m:r>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4648200" y="2223646"/>
                  <a:ext cx="369908"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573692" y="2221468"/>
                  <a:ext cx="39716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𝑑</m:t>
                        </m:r>
                      </m:oMath>
                    </m:oMathPara>
                  </a14:m>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5573692" y="2221468"/>
                  <a:ext cx="397160" cy="369332"/>
                </a:xfrm>
                <a:prstGeom prst="rect">
                  <a:avLst/>
                </a:prstGeom>
                <a:blipFill rotWithShape="1">
                  <a:blip r:embed="rId6"/>
                  <a:stretch>
                    <a:fillRect/>
                  </a:stretch>
                </a:blipFill>
              </p:spPr>
              <p:txBody>
                <a:bodyPr/>
                <a:lstStyle/>
                <a:p>
                  <a:r>
                    <a:rPr lang="en-US">
                      <a:noFill/>
                    </a:rPr>
                    <a:t> </a:t>
                  </a:r>
                </a:p>
              </p:txBody>
            </p:sp>
          </mc:Fallback>
        </mc:AlternateContent>
        <p:grpSp>
          <p:nvGrpSpPr>
            <p:cNvPr id="29" name="Group 28"/>
            <p:cNvGrpSpPr/>
            <p:nvPr/>
          </p:nvGrpSpPr>
          <p:grpSpPr>
            <a:xfrm>
              <a:off x="1143001" y="990601"/>
              <a:ext cx="2626610" cy="1054520"/>
              <a:chOff x="1143001" y="990601"/>
              <a:chExt cx="2626610" cy="1054520"/>
            </a:xfrm>
          </p:grpSpPr>
          <p:sp>
            <p:nvSpPr>
              <p:cNvPr id="30" name="Arc 29"/>
              <p:cNvSpPr/>
              <p:nvPr/>
            </p:nvSpPr>
            <p:spPr bwMode="auto">
              <a:xfrm rot="10800000">
                <a:off x="1143001" y="990601"/>
                <a:ext cx="2626610" cy="1054520"/>
              </a:xfrm>
              <a:prstGeom prst="arc">
                <a:avLst>
                  <a:gd name="adj1" fmla="val 15938508"/>
                  <a:gd name="adj2" fmla="val 5644828"/>
                </a:avLst>
              </a:prstGeom>
              <a:noFill/>
              <a:ln w="28575" cap="flat" cmpd="sng" algn="ctr">
                <a:solidFill>
                  <a:srgbClr val="FFC000"/>
                </a:solidFill>
                <a:prstDash val="solid"/>
                <a:round/>
                <a:headEnd type="triangle" w="med" len="med"/>
                <a:tailEnd type="none" w="lg" len="lg"/>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31" name="TextBox 30"/>
              <p:cNvSpPr txBox="1"/>
              <p:nvPr/>
            </p:nvSpPr>
            <p:spPr>
              <a:xfrm>
                <a:off x="1219200" y="1277872"/>
                <a:ext cx="467973" cy="461665"/>
              </a:xfrm>
              <a:prstGeom prst="rect">
                <a:avLst/>
              </a:prstGeom>
              <a:noFill/>
            </p:spPr>
            <p:txBody>
              <a:bodyPr wrap="square" rtlCol="0">
                <a:spAutoFit/>
              </a:bodyPr>
              <a:lstStyle/>
              <a:p>
                <a:r>
                  <a:rPr lang="en-US" sz="2400" dirty="0" smtClean="0">
                    <a:solidFill>
                      <a:srgbClr val="FFC000"/>
                    </a:solidFill>
                  </a:rPr>
                  <a:t>I</a:t>
                </a:r>
                <a:endParaRPr lang="en-US" sz="2400" dirty="0">
                  <a:solidFill>
                    <a:srgbClr val="FFC000"/>
                  </a:solidFill>
                </a:endParaRPr>
              </a:p>
            </p:txBody>
          </p:sp>
        </p:grpSp>
        <mc:AlternateContent xmlns:mc="http://schemas.openxmlformats.org/markup-compatibility/2006" xmlns:a14="http://schemas.microsoft.com/office/drawing/2010/main">
          <mc:Choice Requires="a14">
            <p:sp>
              <p:nvSpPr>
                <p:cNvPr id="40" name="Rectangle 39"/>
                <p:cNvSpPr/>
                <p:nvPr/>
              </p:nvSpPr>
              <p:spPr>
                <a:xfrm>
                  <a:off x="4403877" y="381000"/>
                  <a:ext cx="33624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𝑙</m:t>
                        </m:r>
                      </m:oMath>
                    </m:oMathPara>
                  </a14:m>
                  <a:endParaRPr lang="en-US" dirty="0"/>
                </a:p>
              </p:txBody>
            </p:sp>
          </mc:Choice>
          <mc:Fallback xmlns="">
            <p:sp>
              <p:nvSpPr>
                <p:cNvPr id="40" name="Rectangle 39"/>
                <p:cNvSpPr>
                  <a:spLocks noRot="1" noChangeAspect="1" noMove="1" noResize="1" noEditPoints="1" noAdjustHandles="1" noChangeArrowheads="1" noChangeShapeType="1" noTextEdit="1"/>
                </p:cNvSpPr>
                <p:nvPr/>
              </p:nvSpPr>
              <p:spPr>
                <a:xfrm>
                  <a:off x="4403877" y="381000"/>
                  <a:ext cx="336246" cy="369332"/>
                </a:xfrm>
                <a:prstGeom prst="rect">
                  <a:avLst/>
                </a:prstGeom>
                <a:blipFill rotWithShape="1">
                  <a:blip r:embed="rId7"/>
                  <a:stretch>
                    <a:fillRect/>
                  </a:stretch>
                </a:blipFill>
              </p:spPr>
              <p:txBody>
                <a:bodyPr/>
                <a:lstStyle/>
                <a:p>
                  <a:r>
                    <a:rPr lang="en-US">
                      <a:noFill/>
                    </a:rPr>
                    <a:t> </a:t>
                  </a:r>
                </a:p>
              </p:txBody>
            </p:sp>
          </mc:Fallback>
        </mc:AlternateContent>
      </p:grpSp>
      <p:grpSp>
        <p:nvGrpSpPr>
          <p:cNvPr id="56" name="Group 55"/>
          <p:cNvGrpSpPr/>
          <p:nvPr/>
        </p:nvGrpSpPr>
        <p:grpSpPr>
          <a:xfrm>
            <a:off x="1905000" y="2639479"/>
            <a:ext cx="6240740" cy="2673047"/>
            <a:chOff x="751115" y="2868079"/>
            <a:chExt cx="6240740" cy="2673047"/>
          </a:xfrm>
        </p:grpSpPr>
        <p:grpSp>
          <p:nvGrpSpPr>
            <p:cNvPr id="36" name="Group 35"/>
            <p:cNvGrpSpPr/>
            <p:nvPr/>
          </p:nvGrpSpPr>
          <p:grpSpPr>
            <a:xfrm>
              <a:off x="914400" y="3200400"/>
              <a:ext cx="5786846" cy="2133600"/>
              <a:chOff x="914400" y="2693126"/>
              <a:chExt cx="5786846" cy="2133600"/>
            </a:xfrm>
          </p:grpSpPr>
          <p:cxnSp>
            <p:nvCxnSpPr>
              <p:cNvPr id="28" name="Straight Connector 27"/>
              <p:cNvCxnSpPr/>
              <p:nvPr/>
            </p:nvCxnSpPr>
            <p:spPr bwMode="auto">
              <a:xfrm>
                <a:off x="914400" y="4804563"/>
                <a:ext cx="5786846" cy="22163"/>
              </a:xfrm>
              <a:prstGeom prst="line">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p:nvPr/>
            </p:nvCxnSpPr>
            <p:spPr bwMode="auto">
              <a:xfrm flipH="1">
                <a:off x="914403" y="2693126"/>
                <a:ext cx="11078" cy="2107472"/>
              </a:xfrm>
              <a:prstGeom prst="line">
                <a:avLst/>
              </a:prstGeom>
              <a:solidFill>
                <a:schemeClr val="accent1"/>
              </a:solidFill>
              <a:ln w="9525" cap="flat" cmpd="sng" algn="ctr">
                <a:solidFill>
                  <a:schemeClr val="tx1"/>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mc:AlternateContent xmlns:mc="http://schemas.openxmlformats.org/markup-compatibility/2006" xmlns:a14="http://schemas.microsoft.com/office/drawing/2010/main">
          <mc:Choice Requires="a14">
            <p:sp>
              <p:nvSpPr>
                <p:cNvPr id="38" name="TextBox 37"/>
                <p:cNvSpPr txBox="1"/>
                <p:nvPr/>
              </p:nvSpPr>
              <p:spPr>
                <a:xfrm>
                  <a:off x="751115" y="2868079"/>
                  <a:ext cx="6801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𝑉</m:t>
                        </m:r>
                        <m:r>
                          <a:rPr lang="en-US" b="0" i="1" smtClean="0">
                            <a:latin typeface="Cambria Math"/>
                          </a:rPr>
                          <m:t>(</m:t>
                        </m:r>
                        <m:r>
                          <a:rPr lang="en-US" b="0" i="1" smtClean="0">
                            <a:latin typeface="Cambria Math"/>
                          </a:rPr>
                          <m:t>𝑙</m:t>
                        </m:r>
                        <m:r>
                          <a:rPr lang="en-US" b="0" i="1" smtClean="0">
                            <a:latin typeface="Cambria Math"/>
                          </a:rPr>
                          <m:t>)</m:t>
                        </m:r>
                      </m:oMath>
                    </m:oMathPara>
                  </a14:m>
                  <a:endParaRPr lang="en-US" dirty="0"/>
                </a:p>
              </p:txBody>
            </p:sp>
          </mc:Choice>
          <mc:Fallback xmlns="">
            <p:sp>
              <p:nvSpPr>
                <p:cNvPr id="38" name="TextBox 37"/>
                <p:cNvSpPr txBox="1">
                  <a:spLocks noRot="1" noChangeAspect="1" noMove="1" noResize="1" noEditPoints="1" noAdjustHandles="1" noChangeArrowheads="1" noChangeShapeType="1" noTextEdit="1"/>
                </p:cNvSpPr>
                <p:nvPr/>
              </p:nvSpPr>
              <p:spPr>
                <a:xfrm>
                  <a:off x="751115" y="2868079"/>
                  <a:ext cx="680186" cy="369332"/>
                </a:xfrm>
                <a:prstGeom prst="rect">
                  <a:avLst/>
                </a:prstGeom>
                <a:blipFill rotWithShape="1">
                  <a:blip r:embed="rId8"/>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6637143" y="5141016"/>
                  <a:ext cx="35471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latin typeface="Cambria Math"/>
                          </a:rPr>
                          <m:t>𝑙</m:t>
                        </m:r>
                      </m:oMath>
                    </m:oMathPara>
                  </a14:m>
                  <a:endParaRPr lang="en-US" sz="2000" dirty="0"/>
                </a:p>
              </p:txBody>
            </p:sp>
          </mc:Choice>
          <mc:Fallback xmlns="">
            <p:sp>
              <p:nvSpPr>
                <p:cNvPr id="41" name="Rectangle 40"/>
                <p:cNvSpPr>
                  <a:spLocks noRot="1" noChangeAspect="1" noMove="1" noResize="1" noEditPoints="1" noAdjustHandles="1" noChangeArrowheads="1" noChangeShapeType="1" noTextEdit="1"/>
                </p:cNvSpPr>
                <p:nvPr/>
              </p:nvSpPr>
              <p:spPr>
                <a:xfrm>
                  <a:off x="6637143" y="5141016"/>
                  <a:ext cx="354712" cy="400110"/>
                </a:xfrm>
                <a:prstGeom prst="rect">
                  <a:avLst/>
                </a:prstGeom>
                <a:blipFill rotWithShape="1">
                  <a:blip r:embed="rId9"/>
                  <a:stretch>
                    <a:fillRect/>
                  </a:stretch>
                </a:blipFill>
              </p:spPr>
              <p:txBody>
                <a:bodyPr/>
                <a:lstStyle/>
                <a:p>
                  <a:r>
                    <a:rPr lang="en-US">
                      <a:noFill/>
                    </a:rPr>
                    <a:t> </a:t>
                  </a:r>
                </a:p>
              </p:txBody>
            </p:sp>
          </mc:Fallback>
        </mc:AlternateContent>
      </p:grpSp>
      <p:grpSp>
        <p:nvGrpSpPr>
          <p:cNvPr id="57" name="Group 56"/>
          <p:cNvGrpSpPr/>
          <p:nvPr/>
        </p:nvGrpSpPr>
        <p:grpSpPr>
          <a:xfrm>
            <a:off x="2946875" y="5105400"/>
            <a:ext cx="4177862" cy="403924"/>
            <a:chOff x="1792990" y="5334000"/>
            <a:chExt cx="4177862" cy="403924"/>
          </a:xfrm>
        </p:grpSpPr>
        <mc:AlternateContent xmlns:mc="http://schemas.openxmlformats.org/markup-compatibility/2006" xmlns:a14="http://schemas.microsoft.com/office/drawing/2010/main">
          <mc:Choice Requires="a14">
            <p:sp>
              <p:nvSpPr>
                <p:cNvPr id="39" name="TextBox 38"/>
                <p:cNvSpPr txBox="1"/>
                <p:nvPr/>
              </p:nvSpPr>
              <p:spPr>
                <a:xfrm>
                  <a:off x="1792990" y="5368592"/>
                  <a:ext cx="3906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𝑎</m:t>
                        </m:r>
                      </m:oMath>
                    </m:oMathPara>
                  </a14:m>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1792990" y="5368592"/>
                  <a:ext cx="390684" cy="369332"/>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3562407" y="5368592"/>
                  <a:ext cx="3906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𝑏</m:t>
                        </m:r>
                      </m:oMath>
                    </m:oMathPara>
                  </a14:m>
                  <a:endParaRPr lang="en-US" dirty="0"/>
                </a:p>
              </p:txBody>
            </p:sp>
          </mc:Choice>
          <mc:Fallback xmlns="">
            <p:sp>
              <p:nvSpPr>
                <p:cNvPr id="44" name="TextBox 43"/>
                <p:cNvSpPr txBox="1">
                  <a:spLocks noRot="1" noChangeAspect="1" noMove="1" noResize="1" noEditPoints="1" noAdjustHandles="1" noChangeArrowheads="1" noChangeShapeType="1" noTextEdit="1"/>
                </p:cNvSpPr>
                <p:nvPr/>
              </p:nvSpPr>
              <p:spPr>
                <a:xfrm>
                  <a:off x="3562407" y="5368592"/>
                  <a:ext cx="390684" cy="369332"/>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4648200" y="5334000"/>
                  <a:ext cx="36990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𝑐</m:t>
                        </m:r>
                      </m:oMath>
                    </m:oMathPara>
                  </a14:m>
                  <a:endParaRPr lang="en-US" dirty="0"/>
                </a:p>
              </p:txBody>
            </p:sp>
          </mc:Choice>
          <mc:Fallback xmlns="">
            <p:sp>
              <p:nvSpPr>
                <p:cNvPr id="45" name="TextBox 44"/>
                <p:cNvSpPr txBox="1">
                  <a:spLocks noRot="1" noChangeAspect="1" noMove="1" noResize="1" noEditPoints="1" noAdjustHandles="1" noChangeArrowheads="1" noChangeShapeType="1" noTextEdit="1"/>
                </p:cNvSpPr>
                <p:nvPr/>
              </p:nvSpPr>
              <p:spPr>
                <a:xfrm>
                  <a:off x="4648200" y="5334000"/>
                  <a:ext cx="369908" cy="369332"/>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5573692" y="5341071"/>
                  <a:ext cx="39716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𝑑</m:t>
                        </m:r>
                      </m:oMath>
                    </m:oMathPara>
                  </a14:m>
                  <a:endParaRPr lang="en-US" dirty="0"/>
                </a:p>
              </p:txBody>
            </p:sp>
          </mc:Choice>
          <mc:Fallback xmlns="">
            <p:sp>
              <p:nvSpPr>
                <p:cNvPr id="46" name="TextBox 45"/>
                <p:cNvSpPr txBox="1">
                  <a:spLocks noRot="1" noChangeAspect="1" noMove="1" noResize="1" noEditPoints="1" noAdjustHandles="1" noChangeArrowheads="1" noChangeShapeType="1" noTextEdit="1"/>
                </p:cNvSpPr>
                <p:nvPr/>
              </p:nvSpPr>
              <p:spPr>
                <a:xfrm>
                  <a:off x="5573692" y="5341071"/>
                  <a:ext cx="397160" cy="369332"/>
                </a:xfrm>
                <a:prstGeom prst="rect">
                  <a:avLst/>
                </a:prstGeom>
                <a:blipFill rotWithShape="1">
                  <a:blip r:embed="rId13"/>
                  <a:stretch>
                    <a:fillRect/>
                  </a:stretch>
                </a:blipFill>
              </p:spPr>
              <p:txBody>
                <a:bodyPr/>
                <a:lstStyle/>
                <a:p>
                  <a:r>
                    <a:rPr lang="en-US">
                      <a:noFill/>
                    </a:rPr>
                    <a:t> </a:t>
                  </a:r>
                </a:p>
              </p:txBody>
            </p:sp>
          </mc:Fallback>
        </mc:AlternateContent>
      </p:grpSp>
      <p:grpSp>
        <p:nvGrpSpPr>
          <p:cNvPr id="55" name="Group 54"/>
          <p:cNvGrpSpPr/>
          <p:nvPr/>
        </p:nvGrpSpPr>
        <p:grpSpPr>
          <a:xfrm>
            <a:off x="3285910" y="2170611"/>
            <a:ext cx="3493712" cy="2936967"/>
            <a:chOff x="2132025" y="2399211"/>
            <a:chExt cx="3493712" cy="2936967"/>
          </a:xfrm>
        </p:grpSpPr>
        <p:cxnSp>
          <p:nvCxnSpPr>
            <p:cNvPr id="48" name="Straight Connector 47"/>
            <p:cNvCxnSpPr/>
            <p:nvPr/>
          </p:nvCxnSpPr>
          <p:spPr bwMode="auto">
            <a:xfrm>
              <a:off x="2132025" y="2409313"/>
              <a:ext cx="1575" cy="2924687"/>
            </a:xfrm>
            <a:prstGeom prst="line">
              <a:avLst/>
            </a:prstGeom>
            <a:solidFill>
              <a:schemeClr val="accent1"/>
            </a:solidFill>
            <a:ln w="9525" cap="flat" cmpd="sng" algn="ctr">
              <a:solidFill>
                <a:schemeClr val="tx1"/>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p:cNvCxnSpPr/>
            <p:nvPr/>
          </p:nvCxnSpPr>
          <p:spPr bwMode="auto">
            <a:xfrm>
              <a:off x="3657600" y="2399211"/>
              <a:ext cx="1575" cy="2924687"/>
            </a:xfrm>
            <a:prstGeom prst="line">
              <a:avLst/>
            </a:prstGeom>
            <a:solidFill>
              <a:schemeClr val="accent1"/>
            </a:solidFill>
            <a:ln w="9525" cap="flat" cmpd="sng" algn="ctr">
              <a:solidFill>
                <a:schemeClr val="tx1"/>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52"/>
            <p:cNvCxnSpPr/>
            <p:nvPr/>
          </p:nvCxnSpPr>
          <p:spPr bwMode="auto">
            <a:xfrm>
              <a:off x="5027625" y="2411491"/>
              <a:ext cx="1575" cy="2924687"/>
            </a:xfrm>
            <a:prstGeom prst="line">
              <a:avLst/>
            </a:prstGeom>
            <a:solidFill>
              <a:schemeClr val="accent1"/>
            </a:solidFill>
            <a:ln w="9525" cap="flat" cmpd="sng" algn="ctr">
              <a:solidFill>
                <a:schemeClr val="tx1"/>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p:cNvCxnSpPr/>
            <p:nvPr/>
          </p:nvCxnSpPr>
          <p:spPr bwMode="auto">
            <a:xfrm>
              <a:off x="5624162" y="2404957"/>
              <a:ext cx="1575" cy="2924687"/>
            </a:xfrm>
            <a:prstGeom prst="line">
              <a:avLst/>
            </a:prstGeom>
            <a:solidFill>
              <a:schemeClr val="accent1"/>
            </a:solidFill>
            <a:ln w="9525" cap="flat" cmpd="sng" algn="ctr">
              <a:solidFill>
                <a:schemeClr val="tx1"/>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59" name="Straight Connector 58"/>
          <p:cNvCxnSpPr/>
          <p:nvPr/>
        </p:nvCxnSpPr>
        <p:spPr bwMode="auto">
          <a:xfrm flipV="1">
            <a:off x="2079366" y="3638700"/>
            <a:ext cx="1208119" cy="6534"/>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p:nvPr/>
        </p:nvCxnSpPr>
        <p:spPr bwMode="auto">
          <a:xfrm>
            <a:off x="3313610" y="3638008"/>
            <a:ext cx="1497875" cy="1441264"/>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Connector 60"/>
          <p:cNvCxnSpPr/>
          <p:nvPr/>
        </p:nvCxnSpPr>
        <p:spPr bwMode="auto">
          <a:xfrm flipV="1">
            <a:off x="4813060" y="5072738"/>
            <a:ext cx="1370025" cy="6534"/>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Connector 61"/>
          <p:cNvCxnSpPr/>
          <p:nvPr/>
        </p:nvCxnSpPr>
        <p:spPr bwMode="auto">
          <a:xfrm flipV="1">
            <a:off x="6184270" y="3645234"/>
            <a:ext cx="586644" cy="142385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Straight Connector 62"/>
          <p:cNvCxnSpPr/>
          <p:nvPr/>
        </p:nvCxnSpPr>
        <p:spPr bwMode="auto">
          <a:xfrm>
            <a:off x="6778047" y="3651768"/>
            <a:ext cx="1077084"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72" name="TextBox 71"/>
              <p:cNvSpPr txBox="1"/>
              <p:nvPr/>
            </p:nvSpPr>
            <p:spPr>
              <a:xfrm>
                <a:off x="0" y="3467102"/>
                <a:ext cx="172842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𝑉</m:t>
                          </m:r>
                          <m:r>
                            <a:rPr lang="en-US" b="0" i="1" smtClean="0">
                              <a:latin typeface="Cambria Math"/>
                            </a:rPr>
                            <m:t>(</m:t>
                          </m:r>
                          <m:r>
                            <a:rPr lang="en-US" b="0" i="1" smtClean="0">
                              <a:latin typeface="Cambria Math"/>
                            </a:rPr>
                            <m:t>𝑙</m:t>
                          </m:r>
                          <m:r>
                            <a:rPr lang="en-US" b="0" i="1" smtClean="0">
                              <a:latin typeface="Cambria Math"/>
                            </a:rPr>
                            <m:t>)=</m:t>
                          </m:r>
                          <m:r>
                            <a:rPr lang="en-US" b="0" i="1" smtClean="0">
                              <a:latin typeface="Cambria Math"/>
                            </a:rPr>
                            <m:t>𝑉</m:t>
                          </m:r>
                        </m:e>
                        <m:sub>
                          <m:r>
                            <a:rPr lang="en-US" b="0" i="1" smtClean="0">
                              <a:latin typeface="Cambria Math"/>
                            </a:rPr>
                            <m:t>𝑑</m:t>
                          </m:r>
                        </m:sub>
                      </m:sSub>
                      <m:r>
                        <a:rPr lang="en-US" b="0" i="1" smtClean="0">
                          <a:latin typeface="Cambria Math"/>
                        </a:rPr>
                        <m:t>=</m:t>
                      </m:r>
                      <m:sSub>
                        <m:sSubPr>
                          <m:ctrlPr>
                            <a:rPr lang="en-US" b="0" i="1" smtClean="0">
                              <a:latin typeface="Cambria Math"/>
                            </a:rPr>
                          </m:ctrlPr>
                        </m:sSubPr>
                        <m:e>
                          <m:r>
                            <a:rPr lang="en-US" b="0" i="1" smtClean="0">
                              <a:latin typeface="Cambria Math"/>
                            </a:rPr>
                            <m:t>𝑉</m:t>
                          </m:r>
                        </m:e>
                        <m:sub>
                          <m:r>
                            <a:rPr lang="en-US" b="0" i="1" smtClean="0">
                              <a:latin typeface="Cambria Math"/>
                            </a:rPr>
                            <m:t>𝑎</m:t>
                          </m:r>
                        </m:sub>
                      </m:sSub>
                    </m:oMath>
                  </m:oMathPara>
                </a14:m>
                <a:endParaRPr lang="en-US" dirty="0"/>
              </a:p>
            </p:txBody>
          </p:sp>
        </mc:Choice>
        <mc:Fallback xmlns="">
          <p:sp>
            <p:nvSpPr>
              <p:cNvPr id="72" name="TextBox 71"/>
              <p:cNvSpPr txBox="1">
                <a:spLocks noRot="1" noChangeAspect="1" noMove="1" noResize="1" noEditPoints="1" noAdjustHandles="1" noChangeArrowheads="1" noChangeShapeType="1" noTextEdit="1"/>
              </p:cNvSpPr>
              <p:nvPr/>
            </p:nvSpPr>
            <p:spPr>
              <a:xfrm>
                <a:off x="0" y="3467102"/>
                <a:ext cx="1728422" cy="369332"/>
              </a:xfrm>
              <a:prstGeom prst="rect">
                <a:avLst/>
              </a:prstGeom>
              <a:blipFill rotWithShape="1">
                <a:blip r:embed="rId14"/>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22412" y="4876800"/>
                <a:ext cx="170155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𝑉</m:t>
                          </m:r>
                          <m:r>
                            <a:rPr lang="en-US" b="0" i="1" smtClean="0">
                              <a:latin typeface="Cambria Math"/>
                            </a:rPr>
                            <m:t>(</m:t>
                          </m:r>
                          <m:r>
                            <a:rPr lang="en-US" b="0" i="1" smtClean="0">
                              <a:latin typeface="Cambria Math"/>
                            </a:rPr>
                            <m:t>𝑙</m:t>
                          </m:r>
                          <m:r>
                            <a:rPr lang="en-US" b="0" i="1" smtClean="0">
                              <a:latin typeface="Cambria Math"/>
                            </a:rPr>
                            <m:t>)=</m:t>
                          </m:r>
                          <m:r>
                            <a:rPr lang="en-US" b="0" i="1" smtClean="0">
                              <a:latin typeface="Cambria Math"/>
                            </a:rPr>
                            <m:t>𝑉</m:t>
                          </m:r>
                        </m:e>
                        <m:sub>
                          <m:r>
                            <a:rPr lang="en-US" b="0" i="1" smtClean="0">
                              <a:latin typeface="Cambria Math"/>
                            </a:rPr>
                            <m:t>𝑏</m:t>
                          </m:r>
                        </m:sub>
                      </m:sSub>
                      <m:r>
                        <a:rPr lang="en-US" b="0" i="1" smtClean="0">
                          <a:latin typeface="Cambria Math"/>
                        </a:rPr>
                        <m:t>=</m:t>
                      </m:r>
                      <m:sSub>
                        <m:sSubPr>
                          <m:ctrlPr>
                            <a:rPr lang="en-US" b="0" i="1" smtClean="0">
                              <a:latin typeface="Cambria Math"/>
                            </a:rPr>
                          </m:ctrlPr>
                        </m:sSubPr>
                        <m:e>
                          <m:r>
                            <a:rPr lang="en-US" b="0" i="1" smtClean="0">
                              <a:latin typeface="Cambria Math"/>
                            </a:rPr>
                            <m:t>𝑉</m:t>
                          </m:r>
                        </m:e>
                        <m:sub>
                          <m:r>
                            <a:rPr lang="en-US" b="0" i="1" smtClean="0">
                              <a:latin typeface="Cambria Math"/>
                            </a:rPr>
                            <m:t>𝑐</m:t>
                          </m:r>
                        </m:sub>
                      </m:sSub>
                    </m:oMath>
                  </m:oMathPara>
                </a14:m>
                <a:endParaRPr lang="en-US" dirty="0"/>
              </a:p>
            </p:txBody>
          </p:sp>
        </mc:Choice>
        <mc:Fallback xmlns="">
          <p:sp>
            <p:nvSpPr>
              <p:cNvPr id="73" name="TextBox 72"/>
              <p:cNvSpPr txBox="1">
                <a:spLocks noRot="1" noChangeAspect="1" noMove="1" noResize="1" noEditPoints="1" noAdjustHandles="1" noChangeArrowheads="1" noChangeShapeType="1" noTextEdit="1"/>
              </p:cNvSpPr>
              <p:nvPr/>
            </p:nvSpPr>
            <p:spPr>
              <a:xfrm>
                <a:off x="22412" y="4876800"/>
                <a:ext cx="1701556" cy="369332"/>
              </a:xfrm>
              <a:prstGeom prst="rect">
                <a:avLst/>
              </a:prstGeom>
              <a:blipFill rotWithShape="1">
                <a:blip r:embed="rId15"/>
                <a:stretch>
                  <a:fillRect b="-14754"/>
                </a:stretch>
              </a:blipFill>
            </p:spPr>
            <p:txBody>
              <a:bodyPr/>
              <a:lstStyle/>
              <a:p>
                <a:r>
                  <a:rPr lang="en-US">
                    <a:noFill/>
                  </a:rPr>
                  <a:t> </a:t>
                </a:r>
              </a:p>
            </p:txBody>
          </p:sp>
        </mc:Fallback>
      </mc:AlternateContent>
      <p:grpSp>
        <p:nvGrpSpPr>
          <p:cNvPr id="76" name="Group 75"/>
          <p:cNvGrpSpPr/>
          <p:nvPr/>
        </p:nvGrpSpPr>
        <p:grpSpPr>
          <a:xfrm>
            <a:off x="2976384" y="5344885"/>
            <a:ext cx="2172325" cy="646640"/>
            <a:chOff x="1822499" y="5573485"/>
            <a:chExt cx="2172325" cy="646640"/>
          </a:xfrm>
        </p:grpSpPr>
        <mc:AlternateContent xmlns:mc="http://schemas.openxmlformats.org/markup-compatibility/2006" xmlns:a14="http://schemas.microsoft.com/office/drawing/2010/main">
          <mc:Choice Requires="a14">
            <p:sp>
              <p:nvSpPr>
                <p:cNvPr id="74" name="TextBox 73"/>
                <p:cNvSpPr txBox="1"/>
                <p:nvPr/>
              </p:nvSpPr>
              <p:spPr>
                <a:xfrm>
                  <a:off x="1822499" y="5867400"/>
                  <a:ext cx="2172325" cy="352725"/>
                </a:xfrm>
                <a:prstGeom prst="rect">
                  <a:avLst/>
                </a:prstGeom>
                <a:noFill/>
              </p:spPr>
              <p:txBody>
                <a:bodyPr wrap="none" rtlCol="0">
                  <a:spAutoFit/>
                </a:bodyPr>
                <a:lstStyle/>
                <a:p>
                  <a:pPr algn="r"/>
                  <a14:m>
                    <m:oMath xmlns:m="http://schemas.openxmlformats.org/officeDocument/2006/math">
                      <m:sSub>
                        <m:sSubPr>
                          <m:ctrlPr>
                            <a:rPr lang="en-US" sz="1100" i="1" smtClean="0">
                              <a:latin typeface="Cambria Math"/>
                            </a:rPr>
                          </m:ctrlPr>
                        </m:sSubPr>
                        <m:e>
                          <m:r>
                            <a:rPr lang="en-US" sz="1100" b="0" i="1" smtClean="0">
                              <a:latin typeface="Cambria Math"/>
                            </a:rPr>
                            <m:t>𝐸</m:t>
                          </m:r>
                        </m:e>
                        <m:sub>
                          <m:r>
                            <a:rPr lang="en-US" sz="1100" b="0" i="1" smtClean="0">
                              <a:latin typeface="Cambria Math"/>
                            </a:rPr>
                            <m:t>𝐶𝑅</m:t>
                          </m:r>
                        </m:sub>
                      </m:sSub>
                      <m:r>
                        <a:rPr lang="en-US" sz="1100">
                          <a:latin typeface="Cambria Math"/>
                        </a:rPr>
                        <m:t>=</m:t>
                      </m:r>
                      <m:f>
                        <m:fPr>
                          <m:ctrlPr>
                            <a:rPr lang="en-US" sz="1100" i="1">
                              <a:latin typeface="Cambria Math"/>
                            </a:rPr>
                          </m:ctrlPr>
                        </m:fPr>
                        <m:num>
                          <m:r>
                            <a:rPr lang="en-US" sz="1100" i="1">
                              <a:latin typeface="Cambria Math"/>
                            </a:rPr>
                            <m:t>𝐽</m:t>
                          </m:r>
                        </m:num>
                        <m:den>
                          <m:sSub>
                            <m:sSubPr>
                              <m:ctrlPr>
                                <a:rPr lang="en-US" sz="1100" i="1" smtClean="0">
                                  <a:latin typeface="Cambria Math"/>
                                </a:rPr>
                              </m:ctrlPr>
                            </m:sSubPr>
                            <m:e>
                              <m:r>
                                <a:rPr lang="en-US" sz="1100" i="1">
                                  <a:latin typeface="Cambria Math"/>
                                  <a:ea typeface="Cambria Math"/>
                                </a:rPr>
                                <m:t>𝜎</m:t>
                              </m:r>
                            </m:e>
                            <m:sub>
                              <m:r>
                                <a:rPr lang="en-US" sz="1100" b="0" i="1" smtClean="0">
                                  <a:latin typeface="Cambria Math"/>
                                </a:rPr>
                                <m:t>𝑅</m:t>
                              </m:r>
                            </m:sub>
                          </m:sSub>
                        </m:den>
                      </m:f>
                      <m:r>
                        <a:rPr lang="en-US" sz="1100" b="0" i="0" smtClean="0">
                          <a:latin typeface="Cambria Math"/>
                        </a:rPr>
                        <m:t>=−</m:t>
                      </m:r>
                      <m:r>
                        <m:rPr>
                          <m:sty m:val="p"/>
                        </m:rPr>
                        <a:rPr lang="en-US" sz="1100" b="0" i="0" smtClean="0">
                          <a:latin typeface="Cambria Math"/>
                        </a:rPr>
                        <m:t>gradV</m:t>
                      </m:r>
                      <m:d>
                        <m:dPr>
                          <m:ctrlPr>
                            <a:rPr lang="en-US" sz="1100" b="0" i="1" smtClean="0">
                              <a:latin typeface="Cambria Math"/>
                            </a:rPr>
                          </m:ctrlPr>
                        </m:dPr>
                        <m:e>
                          <m:r>
                            <m:rPr>
                              <m:sty m:val="p"/>
                            </m:rPr>
                            <a:rPr lang="en-US" sz="1100" b="0" i="0" smtClean="0">
                              <a:latin typeface="Cambria Math"/>
                            </a:rPr>
                            <m:t>R</m:t>
                          </m:r>
                        </m:e>
                      </m:d>
                      <m:r>
                        <a:rPr lang="en-US" sz="1100" b="0" i="0" smtClean="0">
                          <a:latin typeface="Cambria Math"/>
                        </a:rPr>
                        <m:t> ; </m:t>
                      </m:r>
                      <m:sSub>
                        <m:sSubPr>
                          <m:ctrlPr>
                            <a:rPr lang="en-US" sz="1100" b="0" i="1" smtClean="0">
                              <a:latin typeface="Cambria Math"/>
                            </a:rPr>
                          </m:ctrlPr>
                        </m:sSubPr>
                        <m:e>
                          <m:r>
                            <a:rPr lang="en-US" sz="1100" b="0" i="1" smtClean="0">
                              <a:latin typeface="Cambria Math"/>
                            </a:rPr>
                            <m:t>  </m:t>
                          </m:r>
                          <m:r>
                            <a:rPr lang="en-US" sz="1100" b="0" i="1" smtClean="0">
                              <a:latin typeface="Cambria Math"/>
                            </a:rPr>
                            <m:t>𝑉</m:t>
                          </m:r>
                        </m:e>
                        <m:sub>
                          <m:r>
                            <a:rPr lang="en-US" sz="1100" b="0" i="1" smtClean="0">
                              <a:latin typeface="Cambria Math"/>
                            </a:rPr>
                            <m:t>𝑎𝑏</m:t>
                          </m:r>
                        </m:sub>
                      </m:sSub>
                    </m:oMath>
                  </a14:m>
                  <a:r>
                    <a:rPr lang="en-US" sz="1100" dirty="0" smtClean="0">
                      <a:latin typeface="Cambria Math"/>
                    </a:rPr>
                    <a:t>=IR</a:t>
                  </a:r>
                  <a:endParaRPr lang="en-US" sz="1100" dirty="0">
                    <a:latin typeface="Cambria Math"/>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1822499" y="5867400"/>
                  <a:ext cx="2172325" cy="352725"/>
                </a:xfrm>
                <a:prstGeom prst="rect">
                  <a:avLst/>
                </a:prstGeom>
                <a:blipFill rotWithShape="1">
                  <a:blip r:embed="rId16"/>
                  <a:stretch>
                    <a:fillRect/>
                  </a:stretch>
                </a:blipFill>
              </p:spPr>
              <p:txBody>
                <a:bodyPr/>
                <a:lstStyle/>
                <a:p>
                  <a:r>
                    <a:rPr lang="en-US">
                      <a:noFill/>
                    </a:rPr>
                    <a:t> </a:t>
                  </a:r>
                </a:p>
              </p:txBody>
            </p:sp>
          </mc:Fallback>
        </mc:AlternateContent>
        <p:sp>
          <p:nvSpPr>
            <p:cNvPr id="75" name="Left Brace 74"/>
            <p:cNvSpPr/>
            <p:nvPr/>
          </p:nvSpPr>
          <p:spPr bwMode="auto">
            <a:xfrm rot="16200000">
              <a:off x="2702923" y="4993276"/>
              <a:ext cx="370115" cy="1530533"/>
            </a:xfrm>
            <a:prstGeom prst="leftBrace">
              <a:avLst/>
            </a:pr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grpSp>
      <p:grpSp>
        <p:nvGrpSpPr>
          <p:cNvPr id="77" name="Group 76"/>
          <p:cNvGrpSpPr/>
          <p:nvPr/>
        </p:nvGrpSpPr>
        <p:grpSpPr>
          <a:xfrm>
            <a:off x="5422803" y="5327465"/>
            <a:ext cx="2023823" cy="612601"/>
            <a:chOff x="1368731" y="5573484"/>
            <a:chExt cx="2023823" cy="612601"/>
          </a:xfrm>
        </p:grpSpPr>
        <mc:AlternateContent xmlns:mc="http://schemas.openxmlformats.org/markup-compatibility/2006" xmlns:a14="http://schemas.microsoft.com/office/drawing/2010/main">
          <mc:Choice Requires="a14">
            <p:sp>
              <p:nvSpPr>
                <p:cNvPr id="78" name="TextBox 77"/>
                <p:cNvSpPr txBox="1"/>
                <p:nvPr/>
              </p:nvSpPr>
              <p:spPr>
                <a:xfrm>
                  <a:off x="1368731" y="5910945"/>
                  <a:ext cx="2023823" cy="275140"/>
                </a:xfrm>
                <a:prstGeom prst="rect">
                  <a:avLst/>
                </a:prstGeom>
                <a:noFill/>
              </p:spPr>
              <p:txBody>
                <a:bodyPr wrap="none" rtlCol="0">
                  <a:spAutoFit/>
                </a:bodyPr>
                <a:lstStyle/>
                <a:p>
                  <a:pPr algn="r"/>
                  <a14:m>
                    <m:oMath xmlns:m="http://schemas.openxmlformats.org/officeDocument/2006/math">
                      <m:sSub>
                        <m:sSubPr>
                          <m:ctrlPr>
                            <a:rPr lang="en-US" sz="1100" i="1" smtClean="0">
                              <a:latin typeface="Cambria Math"/>
                            </a:rPr>
                          </m:ctrlPr>
                        </m:sSubPr>
                        <m:e>
                          <m:r>
                            <a:rPr lang="en-US" sz="1100" b="0" i="1" smtClean="0">
                              <a:latin typeface="Cambria Math"/>
                            </a:rPr>
                            <m:t>𝐸</m:t>
                          </m:r>
                        </m:e>
                        <m:sub>
                          <m:r>
                            <a:rPr lang="en-US" sz="1100" b="0" i="1" smtClean="0">
                              <a:latin typeface="Cambria Math"/>
                            </a:rPr>
                            <m:t>𝑁𝐶</m:t>
                          </m:r>
                        </m:sub>
                      </m:sSub>
                      <m:r>
                        <a:rPr lang="en-US" sz="1100" i="1" smtClean="0">
                          <a:latin typeface="Cambria Math"/>
                          <a:ea typeface="Cambria Math"/>
                        </a:rPr>
                        <m:t>≠</m:t>
                      </m:r>
                      <m:r>
                        <a:rPr lang="en-US" sz="1100" b="0" i="0" smtClean="0">
                          <a:latin typeface="Cambria Math"/>
                        </a:rPr>
                        <m:t>−</m:t>
                      </m:r>
                      <m:r>
                        <m:rPr>
                          <m:sty m:val="p"/>
                        </m:rPr>
                        <a:rPr lang="en-US" sz="1100" b="0" i="0" smtClean="0">
                          <a:latin typeface="Cambria Math"/>
                        </a:rPr>
                        <m:t>gradV</m:t>
                      </m:r>
                      <m:d>
                        <m:dPr>
                          <m:ctrlPr>
                            <a:rPr lang="en-US" sz="1100" b="0" i="1" smtClean="0">
                              <a:latin typeface="Cambria Math"/>
                            </a:rPr>
                          </m:ctrlPr>
                        </m:dPr>
                        <m:e>
                          <m:r>
                            <m:rPr>
                              <m:sty m:val="p"/>
                            </m:rPr>
                            <a:rPr lang="en-US" sz="1100" b="0" i="0" smtClean="0">
                              <a:latin typeface="Cambria Math"/>
                            </a:rPr>
                            <m:t>R</m:t>
                          </m:r>
                        </m:e>
                      </m:d>
                      <m:r>
                        <a:rPr lang="en-US" sz="1100" b="0" i="0" smtClean="0">
                          <a:latin typeface="Cambria Math"/>
                        </a:rPr>
                        <m:t> ; </m:t>
                      </m:r>
                      <m:sSub>
                        <m:sSubPr>
                          <m:ctrlPr>
                            <a:rPr lang="en-US" sz="1100" b="0" i="1" smtClean="0">
                              <a:latin typeface="Cambria Math"/>
                            </a:rPr>
                          </m:ctrlPr>
                        </m:sSubPr>
                        <m:e>
                          <m:r>
                            <a:rPr lang="en-US" sz="1100" b="0" i="1" smtClean="0">
                              <a:latin typeface="Cambria Math"/>
                            </a:rPr>
                            <m:t>  </m:t>
                          </m:r>
                          <m:r>
                            <a:rPr lang="en-US" sz="1100" b="0" i="1" smtClean="0">
                              <a:latin typeface="Cambria Math"/>
                            </a:rPr>
                            <m:t>𝑉</m:t>
                          </m:r>
                        </m:e>
                        <m:sub>
                          <m:r>
                            <a:rPr lang="en-US" sz="1100" b="0" i="1" smtClean="0">
                              <a:latin typeface="Cambria Math"/>
                            </a:rPr>
                            <m:t>𝑑𝑐</m:t>
                          </m:r>
                        </m:sub>
                      </m:sSub>
                    </m:oMath>
                  </a14:m>
                  <a:r>
                    <a:rPr lang="en-US" sz="1100" dirty="0" smtClean="0">
                      <a:latin typeface="Cambria Math"/>
                    </a:rPr>
                    <a:t>=</a:t>
                  </a:r>
                  <a14:m>
                    <m:oMath xmlns:m="http://schemas.openxmlformats.org/officeDocument/2006/math">
                      <m:sSub>
                        <m:sSubPr>
                          <m:ctrlPr>
                            <a:rPr lang="en-US" sz="1100" i="1" dirty="0" smtClean="0">
                              <a:latin typeface="Cambria Math"/>
                            </a:rPr>
                          </m:ctrlPr>
                        </m:sSubPr>
                        <m:e>
                          <m:r>
                            <a:rPr lang="en-US" sz="1100" b="0" i="1" dirty="0" smtClean="0">
                              <a:latin typeface="Cambria Math"/>
                            </a:rPr>
                            <m:t>𝑉</m:t>
                          </m:r>
                        </m:e>
                        <m:sub>
                          <m:r>
                            <a:rPr lang="en-US" sz="1100" b="0" i="1" dirty="0" smtClean="0">
                              <a:latin typeface="Cambria Math"/>
                            </a:rPr>
                            <m:t>𝑒𝑚𝑓</m:t>
                          </m:r>
                        </m:sub>
                      </m:sSub>
                    </m:oMath>
                  </a14:m>
                  <a:endParaRPr lang="en-US" sz="1100" dirty="0">
                    <a:latin typeface="Cambria Math"/>
                  </a:endParaRPr>
                </a:p>
              </p:txBody>
            </p:sp>
          </mc:Choice>
          <mc:Fallback xmlns="">
            <p:sp>
              <p:nvSpPr>
                <p:cNvPr id="78" name="TextBox 77"/>
                <p:cNvSpPr txBox="1">
                  <a:spLocks noRot="1" noChangeAspect="1" noMove="1" noResize="1" noEditPoints="1" noAdjustHandles="1" noChangeArrowheads="1" noChangeShapeType="1" noTextEdit="1"/>
                </p:cNvSpPr>
                <p:nvPr/>
              </p:nvSpPr>
              <p:spPr>
                <a:xfrm>
                  <a:off x="1368731" y="5910945"/>
                  <a:ext cx="2023823" cy="275140"/>
                </a:xfrm>
                <a:prstGeom prst="rect">
                  <a:avLst/>
                </a:prstGeom>
                <a:blipFill rotWithShape="1">
                  <a:blip r:embed="rId17"/>
                  <a:stretch>
                    <a:fillRect t="-2222" b="-8889"/>
                  </a:stretch>
                </a:blipFill>
              </p:spPr>
              <p:txBody>
                <a:bodyPr/>
                <a:lstStyle/>
                <a:p>
                  <a:r>
                    <a:rPr lang="en-US">
                      <a:noFill/>
                    </a:rPr>
                    <a:t> </a:t>
                  </a:r>
                </a:p>
              </p:txBody>
            </p:sp>
          </mc:Fallback>
        </mc:AlternateContent>
        <p:sp>
          <p:nvSpPr>
            <p:cNvPr id="79" name="Left Brace 78"/>
            <p:cNvSpPr/>
            <p:nvPr/>
          </p:nvSpPr>
          <p:spPr bwMode="auto">
            <a:xfrm rot="16200000">
              <a:off x="2243429" y="5452770"/>
              <a:ext cx="370115" cy="611544"/>
            </a:xfrm>
            <a:prstGeom prst="leftBrace">
              <a:avLst/>
            </a:pr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grpSp>
      <p:sp>
        <p:nvSpPr>
          <p:cNvPr id="80" name="TextBox 79"/>
          <p:cNvSpPr txBox="1"/>
          <p:nvPr/>
        </p:nvSpPr>
        <p:spPr>
          <a:xfrm>
            <a:off x="6637142" y="0"/>
            <a:ext cx="2506857" cy="369332"/>
          </a:xfrm>
          <a:prstGeom prst="rect">
            <a:avLst/>
          </a:prstGeom>
          <a:noFill/>
        </p:spPr>
        <p:txBody>
          <a:bodyPr wrap="square" rtlCol="0">
            <a:spAutoFit/>
          </a:bodyPr>
          <a:lstStyle/>
          <a:p>
            <a:pPr algn="r" rtl="1"/>
            <a:r>
              <a:rPr lang="he-IL" dirty="0" smtClean="0"/>
              <a:t>הפוטנציאל לאורך המעגל</a:t>
            </a:r>
            <a:endParaRPr lang="en-US" dirty="0"/>
          </a:p>
        </p:txBody>
      </p:sp>
      <p:sp>
        <p:nvSpPr>
          <p:cNvPr id="82" name="TextBox 81"/>
          <p:cNvSpPr txBox="1"/>
          <p:nvPr/>
        </p:nvSpPr>
        <p:spPr>
          <a:xfrm>
            <a:off x="7467600" y="6107668"/>
            <a:ext cx="1485863" cy="369332"/>
          </a:xfrm>
          <a:prstGeom prst="rect">
            <a:avLst/>
          </a:prstGeom>
          <a:noFill/>
        </p:spPr>
        <p:txBody>
          <a:bodyPr wrap="square" rtlCol="0">
            <a:spAutoFit/>
          </a:bodyPr>
          <a:lstStyle/>
          <a:p>
            <a:r>
              <a:rPr lang="he-IL" dirty="0" smtClean="0">
                <a:hlinkClick r:id="rId18"/>
              </a:rPr>
              <a:t>סימון מוסכם</a:t>
            </a:r>
            <a:endParaRPr lang="en-US" dirty="0"/>
          </a:p>
        </p:txBody>
      </p:sp>
      <p:sp>
        <p:nvSpPr>
          <p:cNvPr id="83" name="TextBox 82"/>
          <p:cNvSpPr txBox="1"/>
          <p:nvPr/>
        </p:nvSpPr>
        <p:spPr>
          <a:xfrm>
            <a:off x="2079366" y="5943600"/>
            <a:ext cx="4969098" cy="369332"/>
          </a:xfrm>
          <a:prstGeom prst="rect">
            <a:avLst/>
          </a:prstGeom>
          <a:noFill/>
        </p:spPr>
        <p:txBody>
          <a:bodyPr wrap="square" rtlCol="0">
            <a:spAutoFit/>
          </a:bodyPr>
          <a:lstStyle/>
          <a:p>
            <a:r>
              <a:rPr lang="he-IL" dirty="0" smtClean="0"/>
              <a:t>חיבור נגדים.  זרמים, מתחים ופוטנציאלים במעגל.</a:t>
            </a:r>
            <a:endParaRPr lang="en-US" dirty="0"/>
          </a:p>
        </p:txBody>
      </p:sp>
    </p:spTree>
    <p:extLst>
      <p:ext uri="{BB962C8B-B14F-4D97-AF65-F5344CB8AC3E}">
        <p14:creationId xmlns:p14="http://schemas.microsoft.com/office/powerpoint/2010/main" val="3416385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circle(out)">
                                      <p:cBhvr>
                                        <p:cTn id="17" dur="2000"/>
                                        <p:tgtEl>
                                          <p:spTgt spid="55"/>
                                        </p:tgtEl>
                                      </p:cBhvr>
                                    </p:animEffect>
                                  </p:childTnLst>
                                </p:cTn>
                              </p:par>
                            </p:childTnLst>
                          </p:cTn>
                        </p:par>
                        <p:par>
                          <p:cTn id="18" fill="hold">
                            <p:stCondLst>
                              <p:cond delay="2000"/>
                            </p:stCondLst>
                            <p:childTnLst>
                              <p:par>
                                <p:cTn id="19" presetID="10" presetClass="entr" presetSubtype="0" fill="hold" nodeType="afterEffect">
                                  <p:stCondLst>
                                    <p:cond delay="500"/>
                                  </p:stCondLst>
                                  <p:childTnLst>
                                    <p:set>
                                      <p:cBhvr>
                                        <p:cTn id="20" dur="1" fill="hold">
                                          <p:stCondLst>
                                            <p:cond delay="0"/>
                                          </p:stCondLst>
                                        </p:cTn>
                                        <p:tgtEl>
                                          <p:spTgt spid="57"/>
                                        </p:tgtEl>
                                        <p:attrNameLst>
                                          <p:attrName>style.visibility</p:attrName>
                                        </p:attrNameLst>
                                      </p:cBhvr>
                                      <p:to>
                                        <p:strVal val="visible"/>
                                      </p:to>
                                    </p:set>
                                    <p:animEffect transition="in" filter="fade">
                                      <p:cBhvr>
                                        <p:cTn id="21" dur="500"/>
                                        <p:tgtEl>
                                          <p:spTgt spid="57"/>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32" fill="hold" nodeType="click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circle(out)">
                                      <p:cBhvr>
                                        <p:cTn id="26" dur="2000"/>
                                        <p:tgtEl>
                                          <p:spTgt spid="5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500"/>
                                        <p:tgtEl>
                                          <p:spTgt spid="72"/>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circle(in)">
                                      <p:cBhvr>
                                        <p:cTn id="36" dur="2000"/>
                                        <p:tgtEl>
                                          <p:spTgt spid="60"/>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32" fill="hold" nodeType="click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circle(out)">
                                      <p:cBhvr>
                                        <p:cTn id="41" dur="2000"/>
                                        <p:tgtEl>
                                          <p:spTgt spid="6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73"/>
                                        </p:tgtEl>
                                        <p:attrNameLst>
                                          <p:attrName>style.visibility</p:attrName>
                                        </p:attrNameLst>
                                      </p:cBhvr>
                                      <p:to>
                                        <p:strVal val="visible"/>
                                      </p:to>
                                    </p:set>
                                    <p:animEffect transition="in" filter="fade">
                                      <p:cBhvr>
                                        <p:cTn id="46" dur="500"/>
                                        <p:tgtEl>
                                          <p:spTgt spid="73"/>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32" fill="hold" nodeType="click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circle(out)">
                                      <p:cBhvr>
                                        <p:cTn id="51" dur="2000"/>
                                        <p:tgtEl>
                                          <p:spTgt spid="62"/>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32" fill="hold" nodeType="clickEffect">
                                  <p:stCondLst>
                                    <p:cond delay="0"/>
                                  </p:stCondLst>
                                  <p:childTnLst>
                                    <p:set>
                                      <p:cBhvr>
                                        <p:cTn id="55" dur="1" fill="hold">
                                          <p:stCondLst>
                                            <p:cond delay="0"/>
                                          </p:stCondLst>
                                        </p:cTn>
                                        <p:tgtEl>
                                          <p:spTgt spid="63"/>
                                        </p:tgtEl>
                                        <p:attrNameLst>
                                          <p:attrName>style.visibility</p:attrName>
                                        </p:attrNameLst>
                                      </p:cBhvr>
                                      <p:to>
                                        <p:strVal val="visible"/>
                                      </p:to>
                                    </p:set>
                                    <p:animEffect transition="in" filter="circle(out)">
                                      <p:cBhvr>
                                        <p:cTn id="56" dur="2000"/>
                                        <p:tgtEl>
                                          <p:spTgt spid="6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76"/>
                                        </p:tgtEl>
                                        <p:attrNameLst>
                                          <p:attrName>style.visibility</p:attrName>
                                        </p:attrNameLst>
                                      </p:cBhvr>
                                      <p:to>
                                        <p:strVal val="visible"/>
                                      </p:to>
                                    </p:set>
                                    <p:animEffect transition="in" filter="fade">
                                      <p:cBhvr>
                                        <p:cTn id="61" dur="500"/>
                                        <p:tgtEl>
                                          <p:spTgt spid="7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77"/>
                                        </p:tgtEl>
                                        <p:attrNameLst>
                                          <p:attrName>style.visibility</p:attrName>
                                        </p:attrNameLst>
                                      </p:cBhvr>
                                      <p:to>
                                        <p:strVal val="visible"/>
                                      </p:to>
                                    </p:set>
                                    <p:animEffect transition="in" filter="fade">
                                      <p:cBhvr>
                                        <p:cTn id="66" dur="500"/>
                                        <p:tgtEl>
                                          <p:spTgt spid="77"/>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82"/>
                                        </p:tgtEl>
                                        <p:attrNameLst>
                                          <p:attrName>style.visibility</p:attrName>
                                        </p:attrNameLst>
                                      </p:cBhvr>
                                      <p:to>
                                        <p:strVal val="visible"/>
                                      </p:to>
                                    </p:set>
                                    <p:animEffect transition="in" filter="fade">
                                      <p:cBhvr>
                                        <p:cTn id="71" dur="500"/>
                                        <p:tgtEl>
                                          <p:spTgt spid="8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83"/>
                                        </p:tgtEl>
                                        <p:attrNameLst>
                                          <p:attrName>style.visibility</p:attrName>
                                        </p:attrNameLst>
                                      </p:cBhvr>
                                      <p:to>
                                        <p:strVal val="visible"/>
                                      </p:to>
                                    </p:set>
                                    <p:animEffect transition="in" filter="fade">
                                      <p:cBhvr>
                                        <p:cTn id="76"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82" grpId="0"/>
      <p:bldP spid="8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304800"/>
            <a:ext cx="8229600" cy="1371600"/>
          </a:xfrm>
        </p:spPr>
        <p:txBody>
          <a:bodyPr/>
          <a:lstStyle/>
          <a:p>
            <a:r>
              <a:rPr lang="he-IL" altLang="en-US"/>
              <a:t>מעגל זרם ישר - </a:t>
            </a:r>
            <a:r>
              <a:rPr lang="en-US" altLang="en-US"/>
              <a:t>DC</a:t>
            </a:r>
          </a:p>
        </p:txBody>
      </p:sp>
      <p:sp>
        <p:nvSpPr>
          <p:cNvPr id="66565" name="Rectangle 5"/>
          <p:cNvSpPr>
            <a:spLocks noChangeArrowheads="1"/>
          </p:cNvSpPr>
          <p:nvPr/>
        </p:nvSpPr>
        <p:spPr bwMode="auto">
          <a:xfrm>
            <a:off x="304800" y="994797"/>
            <a:ext cx="84582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rtl="1"/>
            <a:r>
              <a:rPr lang="he-IL" altLang="en-US" sz="2400" dirty="0">
                <a:solidFill>
                  <a:srgbClr val="FFFFFF"/>
                </a:solidFill>
              </a:rPr>
              <a:t>זרם ישר הוא זרם השומר על מגמה קבועה, כלומר, אינו הופך את כיוונו. מונח זה מתייחס לכל צורה של זרימת מטענים בכיוון אחד, בין אם עוצמת הזרימה קבועה ובין אם היא משתנה או פועמת. זרם מסוג זה ניתן להפיק, למשל, מסוללות ומתאים סולריים. </a:t>
            </a:r>
          </a:p>
          <a:p>
            <a:pPr algn="r" rtl="1"/>
            <a:endParaRPr lang="he-IL" altLang="en-US" sz="2400" dirty="0">
              <a:solidFill>
                <a:srgbClr val="FFFFFF"/>
              </a:solidFill>
            </a:endParaRPr>
          </a:p>
          <a:p>
            <a:pPr algn="r" rtl="1"/>
            <a:r>
              <a:rPr lang="he-IL" altLang="en-US" sz="2400" dirty="0">
                <a:solidFill>
                  <a:srgbClr val="FFFFFF"/>
                </a:solidFill>
              </a:rPr>
              <a:t>זרם ישר הוא תוצאה של 'מתח ישר' (מתח בקוטביות קבועה) הפועל בין קצותיו של תווך מוליך. </a:t>
            </a:r>
          </a:p>
        </p:txBody>
      </p:sp>
      <p:sp>
        <p:nvSpPr>
          <p:cNvPr id="66567" name="Rectangle 7"/>
          <p:cNvSpPr>
            <a:spLocks noChangeArrowheads="1"/>
          </p:cNvSpPr>
          <p:nvPr/>
        </p:nvSpPr>
        <p:spPr bwMode="auto">
          <a:xfrm>
            <a:off x="7391400" y="4114800"/>
            <a:ext cx="16287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e-IL" altLang="en-US" dirty="0">
                <a:solidFill>
                  <a:srgbClr val="FFFFFF"/>
                </a:solidFill>
                <a:hlinkClick r:id="rId3"/>
              </a:rPr>
              <a:t>מעגל זרם ישר 1</a:t>
            </a:r>
            <a:endParaRPr lang="en-US" altLang="en-US" dirty="0">
              <a:solidFill>
                <a:srgbClr val="FFFFFF"/>
              </a:solidFill>
            </a:endParaRPr>
          </a:p>
        </p:txBody>
      </p:sp>
      <p:sp>
        <p:nvSpPr>
          <p:cNvPr id="66569" name="Rectangle 9"/>
          <p:cNvSpPr>
            <a:spLocks noChangeArrowheads="1"/>
          </p:cNvSpPr>
          <p:nvPr/>
        </p:nvSpPr>
        <p:spPr bwMode="auto">
          <a:xfrm>
            <a:off x="7429500" y="4648200"/>
            <a:ext cx="16287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e-IL" altLang="en-US" dirty="0">
                <a:solidFill>
                  <a:srgbClr val="FFFFFF"/>
                </a:solidFill>
                <a:hlinkClick r:id="rId4"/>
              </a:rPr>
              <a:t>מעגל זרם ישר 2</a:t>
            </a:r>
            <a:endParaRPr lang="en-US" altLang="en-US" dirty="0">
              <a:solidFill>
                <a:srgbClr val="FFFFFF"/>
              </a:solidFill>
            </a:endParaRPr>
          </a:p>
        </p:txBody>
      </p:sp>
    </p:spTree>
    <p:extLst>
      <p:ext uri="{BB962C8B-B14F-4D97-AF65-F5344CB8AC3E}">
        <p14:creationId xmlns:p14="http://schemas.microsoft.com/office/powerpoint/2010/main" val="11612116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28600" y="-457200"/>
            <a:ext cx="8229600" cy="1371600"/>
          </a:xfrm>
        </p:spPr>
        <p:txBody>
          <a:bodyPr/>
          <a:lstStyle/>
          <a:p>
            <a:r>
              <a:rPr lang="he-IL" altLang="en-US"/>
              <a:t>חיבור נגדים </a:t>
            </a:r>
            <a:endParaRPr lang="en-US" altLang="en-US"/>
          </a:p>
        </p:txBody>
      </p:sp>
      <p:grpSp>
        <p:nvGrpSpPr>
          <p:cNvPr id="60438" name="Group 22"/>
          <p:cNvGrpSpPr>
            <a:grpSpLocks/>
          </p:cNvGrpSpPr>
          <p:nvPr/>
        </p:nvGrpSpPr>
        <p:grpSpPr bwMode="auto">
          <a:xfrm>
            <a:off x="-1143000" y="533400"/>
            <a:ext cx="10210800" cy="6122988"/>
            <a:chOff x="-720" y="336"/>
            <a:chExt cx="6432" cy="3857"/>
          </a:xfrm>
        </p:grpSpPr>
        <p:pic>
          <p:nvPicPr>
            <p:cNvPr id="60422" name="Picture 6" descr="I=\frac{V_1}{R_1}=\frac{V_2}{R_2}=...=\frac{V_n}{R_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4" y="1296"/>
              <a:ext cx="2373" cy="519"/>
            </a:xfrm>
            <a:prstGeom prst="rect">
              <a:avLst/>
            </a:prstGeom>
            <a:noFill/>
            <a:extLst>
              <a:ext uri="{909E8E84-426E-40DD-AFC4-6F175D3DCCD1}">
                <a14:hiddenFill xmlns:a14="http://schemas.microsoft.com/office/drawing/2010/main">
                  <a:solidFill>
                    <a:srgbClr val="FFFFFF"/>
                  </a:solidFill>
                </a14:hiddenFill>
              </a:ext>
            </a:extLst>
          </p:spPr>
        </p:pic>
        <p:pic>
          <p:nvPicPr>
            <p:cNvPr id="60423" name="Picture 7" descr="חיבור נגדים בטור"/>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4" y="660"/>
              <a:ext cx="2340" cy="636"/>
            </a:xfrm>
            <a:prstGeom prst="rect">
              <a:avLst/>
            </a:prstGeom>
            <a:noFill/>
            <a:extLst>
              <a:ext uri="{909E8E84-426E-40DD-AFC4-6F175D3DCCD1}">
                <a14:hiddenFill xmlns:a14="http://schemas.microsoft.com/office/drawing/2010/main">
                  <a:solidFill>
                    <a:srgbClr val="FFFFFF"/>
                  </a:solidFill>
                </a14:hiddenFill>
              </a:ext>
            </a:extLst>
          </p:spPr>
        </p:pic>
        <p:sp>
          <p:nvSpPr>
            <p:cNvPr id="60424" name="Rectangle 8"/>
            <p:cNvSpPr>
              <a:spLocks noChangeArrowheads="1"/>
            </p:cNvSpPr>
            <p:nvPr/>
          </p:nvSpPr>
          <p:spPr bwMode="auto">
            <a:xfrm>
              <a:off x="2987" y="2910"/>
              <a:ext cx="2677"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he-IL" altLang="en-US" sz="2400" b="0"/>
                <a:t>הנגד השקול לטור של נגדים אידאליים, הוא נגד אידאלי שההתנגדות שלו שווה לסכום ההתנגדויות בטור – </a:t>
              </a:r>
              <a:r>
                <a:rPr lang="he-IL" altLang="en-US" sz="1100" b="0">
                  <a:latin typeface="Arial" charset="0"/>
                </a:rPr>
                <a:t>                          </a:t>
              </a:r>
            </a:p>
          </p:txBody>
        </p:sp>
        <p:pic>
          <p:nvPicPr>
            <p:cNvPr id="60425" name="Picture 9" descr="R_{total}=\frac{V}{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2" y="2001"/>
              <a:ext cx="960" cy="447"/>
            </a:xfrm>
            <a:prstGeom prst="rect">
              <a:avLst/>
            </a:prstGeom>
            <a:noFill/>
            <a:extLst>
              <a:ext uri="{909E8E84-426E-40DD-AFC4-6F175D3DCCD1}">
                <a14:hiddenFill xmlns:a14="http://schemas.microsoft.com/office/drawing/2010/main">
                  <a:solidFill>
                    <a:srgbClr val="FFFFFF"/>
                  </a:solidFill>
                </a14:hiddenFill>
              </a:ext>
            </a:extLst>
          </p:spPr>
        </p:pic>
        <p:pic>
          <p:nvPicPr>
            <p:cNvPr id="60426" name="Picture 10" descr="R_{total}=\frac{V_1+V_2+...+V_n}{I}=\frac{V_1}{I}+\frac{V_2}{I}+...+\frac{Vn}{I}=R_1+R_2+...+R_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2" y="2640"/>
              <a:ext cx="2640" cy="246"/>
            </a:xfrm>
            <a:prstGeom prst="rect">
              <a:avLst/>
            </a:prstGeom>
            <a:noFill/>
            <a:extLst>
              <a:ext uri="{909E8E84-426E-40DD-AFC4-6F175D3DCCD1}">
                <a14:hiddenFill xmlns:a14="http://schemas.microsoft.com/office/drawing/2010/main">
                  <a:solidFill>
                    <a:srgbClr val="FFFFFF"/>
                  </a:solidFill>
                </a14:hiddenFill>
              </a:ext>
            </a:extLst>
          </p:spPr>
        </p:pic>
        <p:pic>
          <p:nvPicPr>
            <p:cNvPr id="60427" name="Picture 11" descr="R_{total}=\sum R_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2" y="3888"/>
              <a:ext cx="1251" cy="305"/>
            </a:xfrm>
            <a:prstGeom prst="rect">
              <a:avLst/>
            </a:prstGeom>
            <a:noFill/>
            <a:extLst>
              <a:ext uri="{909E8E84-426E-40DD-AFC4-6F175D3DCCD1}">
                <a14:hiddenFill xmlns:a14="http://schemas.microsoft.com/office/drawing/2010/main">
                  <a:solidFill>
                    <a:srgbClr val="FFFFFF"/>
                  </a:solidFill>
                </a14:hiddenFill>
              </a:ext>
            </a:extLst>
          </p:spPr>
        </p:pic>
        <p:sp>
          <p:nvSpPr>
            <p:cNvPr id="60428" name="Line 12"/>
            <p:cNvSpPr>
              <a:spLocks noChangeShapeType="1"/>
            </p:cNvSpPr>
            <p:nvPr/>
          </p:nvSpPr>
          <p:spPr bwMode="auto">
            <a:xfrm>
              <a:off x="2736" y="576"/>
              <a:ext cx="0" cy="35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29" name="Rectangle 13"/>
            <p:cNvSpPr>
              <a:spLocks noChangeArrowheads="1"/>
            </p:cNvSpPr>
            <p:nvPr/>
          </p:nvSpPr>
          <p:spPr bwMode="auto">
            <a:xfrm>
              <a:off x="3504" y="336"/>
              <a:ext cx="1776" cy="327"/>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e-IL" altLang="en-US" sz="2800" b="0">
                  <a:solidFill>
                    <a:schemeClr val="tx2"/>
                  </a:solidFill>
                  <a:effectLst>
                    <a:outerShdw blurRad="38100" dist="38100" dir="2700000" algn="tl">
                      <a:srgbClr val="000000"/>
                    </a:outerShdw>
                  </a:effectLst>
                </a:rPr>
                <a:t>בטור – זרם שווה</a:t>
              </a:r>
              <a:endParaRPr lang="en-US" altLang="en-US" sz="2800" b="0">
                <a:solidFill>
                  <a:schemeClr val="tx2"/>
                </a:solidFill>
                <a:effectLst>
                  <a:outerShdw blurRad="38100" dist="38100" dir="2700000" algn="tl">
                    <a:srgbClr val="000000"/>
                  </a:outerShdw>
                </a:effectLst>
              </a:endParaRPr>
            </a:p>
          </p:txBody>
        </p:sp>
        <p:sp>
          <p:nvSpPr>
            <p:cNvPr id="60430" name="Rectangle 14"/>
            <p:cNvSpPr>
              <a:spLocks noChangeArrowheads="1"/>
            </p:cNvSpPr>
            <p:nvPr/>
          </p:nvSpPr>
          <p:spPr bwMode="auto">
            <a:xfrm>
              <a:off x="288" y="345"/>
              <a:ext cx="2016" cy="327"/>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e-IL" altLang="en-US" sz="2800" b="0">
                  <a:solidFill>
                    <a:schemeClr val="tx2"/>
                  </a:solidFill>
                  <a:effectLst>
                    <a:outerShdw blurRad="38100" dist="38100" dir="2700000" algn="tl">
                      <a:srgbClr val="000000"/>
                    </a:outerShdw>
                  </a:effectLst>
                </a:rPr>
                <a:t>במקביל – מתח שווה</a:t>
              </a:r>
              <a:endParaRPr lang="en-US" altLang="en-US" sz="2800" b="0">
                <a:solidFill>
                  <a:schemeClr val="tx2"/>
                </a:solidFill>
                <a:effectLst>
                  <a:outerShdw blurRad="38100" dist="38100" dir="2700000" algn="tl">
                    <a:srgbClr val="000000"/>
                  </a:outerShdw>
                </a:effectLst>
              </a:endParaRPr>
            </a:p>
          </p:txBody>
        </p:sp>
        <p:sp>
          <p:nvSpPr>
            <p:cNvPr id="60431" name="Rectangle 15"/>
            <p:cNvSpPr>
              <a:spLocks noChangeArrowheads="1"/>
            </p:cNvSpPr>
            <p:nvPr/>
          </p:nvSpPr>
          <p:spPr bwMode="auto">
            <a:xfrm>
              <a:off x="-720" y="3264"/>
              <a:ext cx="326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he-IL" altLang="en-US" sz="2400" b="0"/>
                <a:t>במעגל מקבילי  מתקיים:                       </a:t>
              </a:r>
            </a:p>
          </p:txBody>
        </p:sp>
        <p:pic>
          <p:nvPicPr>
            <p:cNvPr id="60432" name="Picture 16" descr="\frac{1}{R_{total}}=\sum\frac{1}{R_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2" y="3696"/>
              <a:ext cx="1296" cy="476"/>
            </a:xfrm>
            <a:prstGeom prst="rect">
              <a:avLst/>
            </a:prstGeom>
            <a:noFill/>
            <a:extLst>
              <a:ext uri="{909E8E84-426E-40DD-AFC4-6F175D3DCCD1}">
                <a14:hiddenFill xmlns:a14="http://schemas.microsoft.com/office/drawing/2010/main">
                  <a:solidFill>
                    <a:srgbClr val="FFFFFF"/>
                  </a:solidFill>
                </a14:hiddenFill>
              </a:ext>
            </a:extLst>
          </p:spPr>
        </p:pic>
        <p:pic>
          <p:nvPicPr>
            <p:cNvPr id="60433" name="Picture 17" descr="חיבור נגדים במקביל"/>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2" y="618"/>
              <a:ext cx="1806" cy="1062"/>
            </a:xfrm>
            <a:prstGeom prst="rect">
              <a:avLst/>
            </a:prstGeom>
            <a:noFill/>
            <a:extLst>
              <a:ext uri="{909E8E84-426E-40DD-AFC4-6F175D3DCCD1}">
                <a14:hiddenFill xmlns:a14="http://schemas.microsoft.com/office/drawing/2010/main">
                  <a:solidFill>
                    <a:srgbClr val="FFFFFF"/>
                  </a:solidFill>
                </a14:hiddenFill>
              </a:ext>
            </a:extLst>
          </p:spPr>
        </p:pic>
        <p:pic>
          <p:nvPicPr>
            <p:cNvPr id="60434" name="Picture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0" y="2160"/>
              <a:ext cx="1104" cy="355"/>
            </a:xfrm>
            <a:prstGeom prst="rect">
              <a:avLst/>
            </a:prstGeom>
            <a:noFill/>
            <a:extLst>
              <a:ext uri="{909E8E84-426E-40DD-AFC4-6F175D3DCCD1}">
                <a14:hiddenFill xmlns:a14="http://schemas.microsoft.com/office/drawing/2010/main">
                  <a:solidFill>
                    <a:srgbClr val="FFFFFF"/>
                  </a:solidFill>
                </a14:hiddenFill>
              </a:ext>
            </a:extLst>
          </p:spPr>
        </p:pic>
        <p:pic>
          <p:nvPicPr>
            <p:cNvPr id="60435" name="Picture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2" y="1680"/>
              <a:ext cx="1248" cy="33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0436" name="Object 20"/>
            <p:cNvGraphicFramePr>
              <a:graphicFrameLocks noChangeAspect="1"/>
            </p:cNvGraphicFramePr>
            <p:nvPr/>
          </p:nvGraphicFramePr>
          <p:xfrm>
            <a:off x="192" y="2685"/>
            <a:ext cx="2304" cy="531"/>
          </p:xfrm>
          <a:graphic>
            <a:graphicData uri="http://schemas.openxmlformats.org/presentationml/2006/ole">
              <mc:AlternateContent xmlns:mc="http://schemas.openxmlformats.org/markup-compatibility/2006">
                <mc:Choice xmlns:v="urn:schemas-microsoft-com:vml" Requires="v">
                  <p:oleObj spid="_x0000_s21754" name="Equation" r:id="rId13" imgW="2095200" imgH="482400" progId="Equation.3">
                    <p:embed/>
                  </p:oleObj>
                </mc:Choice>
                <mc:Fallback>
                  <p:oleObj name="Equation" r:id="rId13" imgW="2095200" imgH="4824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2" y="2685"/>
                          <a:ext cx="2304" cy="531"/>
                        </a:xfrm>
                        <a:prstGeom prst="rect">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2050763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B313FC9-621A-4E74-B621-6E46F1091A4A}" type="slidenum">
              <a:rPr lang="he-IL" altLang="en-US" smtClean="0">
                <a:solidFill>
                  <a:srgbClr val="FFFFFF"/>
                </a:solidFill>
              </a:rPr>
              <a:pPr>
                <a:defRPr/>
              </a:pPr>
              <a:t>29</a:t>
            </a:fld>
            <a:endParaRPr lang="en-US" altLang="en-US">
              <a:solidFill>
                <a:srgbClr val="FFFFFF"/>
              </a:solidFill>
            </a:endParaRPr>
          </a:p>
        </p:txBody>
      </p:sp>
      <p:sp>
        <p:nvSpPr>
          <p:cNvPr id="5" name="TextBox 4"/>
          <p:cNvSpPr txBox="1"/>
          <p:nvPr/>
        </p:nvSpPr>
        <p:spPr>
          <a:xfrm>
            <a:off x="4399180" y="79492"/>
            <a:ext cx="4401764" cy="523220"/>
          </a:xfrm>
          <a:prstGeom prst="rect">
            <a:avLst/>
          </a:prstGeom>
          <a:noFill/>
        </p:spPr>
        <p:txBody>
          <a:bodyPr wrap="square" rtlCol="1">
            <a:spAutoFit/>
          </a:bodyPr>
          <a:lstStyle/>
          <a:p>
            <a:pPr algn="r" rtl="1"/>
            <a:r>
              <a:rPr lang="he-IL" sz="2800" dirty="0" smtClean="0"/>
              <a:t>חוק הצומת של קירכהוף   </a:t>
            </a:r>
            <a:endParaRPr lang="he-IL" sz="2800" dirty="0"/>
          </a:p>
        </p:txBody>
      </p:sp>
      <p:grpSp>
        <p:nvGrpSpPr>
          <p:cNvPr id="7" name="Group 6"/>
          <p:cNvGrpSpPr/>
          <p:nvPr/>
        </p:nvGrpSpPr>
        <p:grpSpPr>
          <a:xfrm>
            <a:off x="251475" y="721471"/>
            <a:ext cx="8647878" cy="5933521"/>
            <a:chOff x="251475" y="721471"/>
            <a:chExt cx="8647878" cy="5933521"/>
          </a:xfrm>
        </p:grpSpPr>
        <p:pic>
          <p:nvPicPr>
            <p:cNvPr id="3" name="Picture 2"/>
            <p:cNvPicPr>
              <a:picLocks noChangeAspect="1"/>
            </p:cNvPicPr>
            <p:nvPr/>
          </p:nvPicPr>
          <p:blipFill>
            <a:blip r:embed="rId2"/>
            <a:stretch>
              <a:fillRect/>
            </a:stretch>
          </p:blipFill>
          <p:spPr>
            <a:xfrm>
              <a:off x="251475" y="721471"/>
              <a:ext cx="3424136" cy="5933521"/>
            </a:xfrm>
            <a:prstGeom prst="rect">
              <a:avLst/>
            </a:prstGeom>
          </p:spPr>
        </p:pic>
        <p:pic>
          <p:nvPicPr>
            <p:cNvPr id="4" name="Picture 3"/>
            <p:cNvPicPr>
              <a:picLocks noChangeAspect="1"/>
            </p:cNvPicPr>
            <p:nvPr/>
          </p:nvPicPr>
          <p:blipFill>
            <a:blip r:embed="rId3"/>
            <a:stretch>
              <a:fillRect/>
            </a:stretch>
          </p:blipFill>
          <p:spPr>
            <a:xfrm>
              <a:off x="4170480" y="4090886"/>
              <a:ext cx="4381500" cy="733425"/>
            </a:xfrm>
            <a:prstGeom prst="rect">
              <a:avLst/>
            </a:prstGeom>
          </p:spPr>
        </p:pic>
        <p:pic>
          <p:nvPicPr>
            <p:cNvPr id="6" name="Picture 5"/>
            <p:cNvPicPr>
              <a:picLocks noChangeAspect="1"/>
            </p:cNvPicPr>
            <p:nvPr/>
          </p:nvPicPr>
          <p:blipFill>
            <a:blip r:embed="rId4"/>
            <a:stretch>
              <a:fillRect/>
            </a:stretch>
          </p:blipFill>
          <p:spPr>
            <a:xfrm>
              <a:off x="3823108" y="726874"/>
              <a:ext cx="5076245" cy="2676525"/>
            </a:xfrm>
            <a:prstGeom prst="rect">
              <a:avLst/>
            </a:prstGeom>
          </p:spPr>
        </p:pic>
      </p:grpSp>
      <p:sp>
        <p:nvSpPr>
          <p:cNvPr id="8" name="TextBox 7"/>
          <p:cNvSpPr txBox="1"/>
          <p:nvPr/>
        </p:nvSpPr>
        <p:spPr>
          <a:xfrm>
            <a:off x="4170480" y="5214817"/>
            <a:ext cx="4516320" cy="830997"/>
          </a:xfrm>
          <a:prstGeom prst="rect">
            <a:avLst/>
          </a:prstGeom>
          <a:noFill/>
        </p:spPr>
        <p:txBody>
          <a:bodyPr wrap="square" rtlCol="1">
            <a:spAutoFit/>
          </a:bodyPr>
          <a:lstStyle/>
          <a:p>
            <a:r>
              <a:rPr lang="en-US" sz="1600" dirty="0">
                <a:hlinkClick r:id="rId5"/>
              </a:rPr>
              <a:t>https://he.wikipedia.org/wiki/%D7%97%D7%95%D7%A7%D7%99_%</a:t>
            </a:r>
            <a:r>
              <a:rPr lang="en-US" sz="1600" dirty="0" smtClean="0">
                <a:hlinkClick r:id="rId5"/>
              </a:rPr>
              <a:t>D7%A7%D7%99%D7%A8%D7%9B%D7%94%D7%95%D7%A3</a:t>
            </a:r>
            <a:r>
              <a:rPr lang="en-US" sz="1600" dirty="0" smtClean="0"/>
              <a:t> </a:t>
            </a:r>
            <a:endParaRPr lang="he-IL" sz="1600" dirty="0"/>
          </a:p>
        </p:txBody>
      </p:sp>
    </p:spTree>
    <p:extLst>
      <p:ext uri="{BB962C8B-B14F-4D97-AF65-F5344CB8AC3E}">
        <p14:creationId xmlns:p14="http://schemas.microsoft.com/office/powerpoint/2010/main" val="3869986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601663"/>
            <a:ext cx="9144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pPr>
            <a:r>
              <a:rPr lang="he-IL" altLang="en-US" sz="4400" b="1" i="1" dirty="0">
                <a:latin typeface="Arial" charset="0"/>
              </a:rPr>
              <a:t>מטרת הקורס פיזיקה 2 </a:t>
            </a:r>
            <a:r>
              <a:rPr lang="he-IL" altLang="en-US" sz="4400" b="1" i="1" dirty="0" smtClean="0">
                <a:latin typeface="Arial" charset="0"/>
              </a:rPr>
              <a:t>מדעי המוח</a:t>
            </a:r>
            <a:endParaRPr lang="en-US" altLang="en-US" sz="4400" b="1" i="1" dirty="0">
              <a:latin typeface="Arial" charset="0"/>
            </a:endParaRPr>
          </a:p>
        </p:txBody>
      </p:sp>
      <p:sp>
        <p:nvSpPr>
          <p:cNvPr id="6147" name="Rectangle 3"/>
          <p:cNvSpPr>
            <a:spLocks noChangeArrowheads="1"/>
          </p:cNvSpPr>
          <p:nvPr/>
        </p:nvSpPr>
        <p:spPr bwMode="auto">
          <a:xfrm>
            <a:off x="228600" y="2057400"/>
            <a:ext cx="899160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pPr>
            <a:r>
              <a:rPr lang="he-IL" altLang="en-US" sz="4400" b="1" i="1" dirty="0">
                <a:latin typeface="Arial" charset="0"/>
              </a:rPr>
              <a:t>הכרת המושגים הבסיסים בתחומים </a:t>
            </a:r>
            <a:r>
              <a:rPr lang="he-IL" altLang="en-US" sz="4400" b="1" i="1" dirty="0" smtClean="0">
                <a:latin typeface="Arial" charset="0"/>
              </a:rPr>
              <a:t>אלקטרוסטטיקה, שדות, מעגלים חשמליים, מגנטוסטטיקה, [משוואת נרנסט, האנלוג החשמלי לתא עצב] .</a:t>
            </a:r>
            <a:endParaRPr lang="en-US" altLang="en-US" sz="4400" b="1" i="1" dirty="0">
              <a:latin typeface="Arial" charset="0"/>
            </a:endParaRPr>
          </a:p>
        </p:txBody>
      </p:sp>
      <p:sp>
        <p:nvSpPr>
          <p:cNvPr id="2" name="Slide Number Placeholder 1"/>
          <p:cNvSpPr>
            <a:spLocks noGrp="1"/>
          </p:cNvSpPr>
          <p:nvPr>
            <p:ph type="sldNum" sz="quarter" idx="12"/>
          </p:nvPr>
        </p:nvSpPr>
        <p:spPr/>
        <p:txBody>
          <a:bodyPr/>
          <a:lstStyle/>
          <a:p>
            <a:pPr>
              <a:defRPr/>
            </a:pPr>
            <a:fld id="{3C513DBE-88A6-4AE9-9B85-563385FF76B4}" type="slidenum">
              <a:rPr lang="he-IL" altLang="en-US" smtClean="0"/>
              <a:pPr>
                <a:defRPr/>
              </a:pPr>
              <a:t>3</a:t>
            </a:fld>
            <a:endParaRPr lang="en-US" altLang="en-US"/>
          </a:p>
        </p:txBody>
      </p:sp>
    </p:spTree>
    <p:extLst>
      <p:ext uri="{BB962C8B-B14F-4D97-AF65-F5344CB8AC3E}">
        <p14:creationId xmlns:p14="http://schemas.microsoft.com/office/powerpoint/2010/main" val="3217988109"/>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B313FC9-621A-4E74-B621-6E46F1091A4A}" type="slidenum">
              <a:rPr lang="he-IL" altLang="en-US" smtClean="0">
                <a:solidFill>
                  <a:srgbClr val="FFFFFF"/>
                </a:solidFill>
              </a:rPr>
              <a:pPr>
                <a:defRPr/>
              </a:pPr>
              <a:t>30</a:t>
            </a:fld>
            <a:endParaRPr lang="en-US" altLang="en-US">
              <a:solidFill>
                <a:srgbClr val="FFFFFF"/>
              </a:solidFill>
            </a:endParaRPr>
          </a:p>
        </p:txBody>
      </p:sp>
      <p:sp>
        <p:nvSpPr>
          <p:cNvPr id="4" name="TextBox 3"/>
          <p:cNvSpPr txBox="1"/>
          <p:nvPr/>
        </p:nvSpPr>
        <p:spPr>
          <a:xfrm>
            <a:off x="5896961" y="25088"/>
            <a:ext cx="3941979" cy="461665"/>
          </a:xfrm>
          <a:prstGeom prst="rect">
            <a:avLst/>
          </a:prstGeom>
          <a:noFill/>
        </p:spPr>
        <p:txBody>
          <a:bodyPr wrap="square" rtlCol="1">
            <a:spAutoFit/>
          </a:bodyPr>
          <a:lstStyle/>
          <a:p>
            <a:r>
              <a:rPr lang="he-IL" sz="2400" dirty="0" smtClean="0"/>
              <a:t>חוק המתחים של קיכהוף</a:t>
            </a:r>
            <a:endParaRPr lang="he-IL" sz="2400" dirty="0"/>
          </a:p>
        </p:txBody>
      </p:sp>
      <p:grpSp>
        <p:nvGrpSpPr>
          <p:cNvPr id="6" name="Group 5"/>
          <p:cNvGrpSpPr/>
          <p:nvPr/>
        </p:nvGrpSpPr>
        <p:grpSpPr>
          <a:xfrm>
            <a:off x="166299" y="606257"/>
            <a:ext cx="8726226" cy="5398900"/>
            <a:chOff x="166299" y="606257"/>
            <a:chExt cx="8726226" cy="5398900"/>
          </a:xfrm>
        </p:grpSpPr>
        <p:pic>
          <p:nvPicPr>
            <p:cNvPr id="3" name="Picture 2"/>
            <p:cNvPicPr>
              <a:picLocks noChangeAspect="1"/>
            </p:cNvPicPr>
            <p:nvPr/>
          </p:nvPicPr>
          <p:blipFill>
            <a:blip r:embed="rId2"/>
            <a:stretch>
              <a:fillRect/>
            </a:stretch>
          </p:blipFill>
          <p:spPr>
            <a:xfrm>
              <a:off x="166299" y="606257"/>
              <a:ext cx="8726226" cy="2613771"/>
            </a:xfrm>
            <a:prstGeom prst="rect">
              <a:avLst/>
            </a:prstGeom>
          </p:spPr>
        </p:pic>
        <p:pic>
          <p:nvPicPr>
            <p:cNvPr id="5" name="Picture 4"/>
            <p:cNvPicPr>
              <a:picLocks noChangeAspect="1"/>
            </p:cNvPicPr>
            <p:nvPr/>
          </p:nvPicPr>
          <p:blipFill>
            <a:blip r:embed="rId3"/>
            <a:stretch>
              <a:fillRect/>
            </a:stretch>
          </p:blipFill>
          <p:spPr>
            <a:xfrm>
              <a:off x="166299" y="3511950"/>
              <a:ext cx="8726226" cy="2493207"/>
            </a:xfrm>
            <a:prstGeom prst="rect">
              <a:avLst/>
            </a:prstGeom>
          </p:spPr>
        </p:pic>
      </p:grpSp>
      <p:sp>
        <p:nvSpPr>
          <p:cNvPr id="7" name="Rounded Rectangle 6"/>
          <p:cNvSpPr/>
          <p:nvPr/>
        </p:nvSpPr>
        <p:spPr bwMode="auto">
          <a:xfrm>
            <a:off x="2901398" y="1873611"/>
            <a:ext cx="5991128" cy="633677"/>
          </a:xfrm>
          <a:prstGeom prst="roundRect">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Tahoma" pitchFamily="34" charset="0"/>
              <a:cs typeface="Arial" charset="0"/>
            </a:endParaRPr>
          </a:p>
        </p:txBody>
      </p:sp>
      <p:cxnSp>
        <p:nvCxnSpPr>
          <p:cNvPr id="9" name="Straight Connector 8"/>
          <p:cNvCxnSpPr/>
          <p:nvPr/>
        </p:nvCxnSpPr>
        <p:spPr bwMode="auto">
          <a:xfrm>
            <a:off x="5263284" y="5099603"/>
            <a:ext cx="3629242" cy="0"/>
          </a:xfrm>
          <a:prstGeom prst="line">
            <a:avLst/>
          </a:prstGeom>
          <a:ln>
            <a:solidFill>
              <a:srgbClr val="FF0000"/>
            </a:solidFill>
            <a:headEnd type="none" w="med" len="med"/>
            <a:tailEnd type="none" w="med" len="med"/>
          </a:ln>
          <a:extLst/>
        </p:spPr>
        <p:style>
          <a:lnRef idx="3">
            <a:schemeClr val="accent6"/>
          </a:lnRef>
          <a:fillRef idx="0">
            <a:schemeClr val="accent6"/>
          </a:fillRef>
          <a:effectRef idx="2">
            <a:schemeClr val="accent6"/>
          </a:effectRef>
          <a:fontRef idx="minor">
            <a:schemeClr val="tx1"/>
          </a:fontRef>
        </p:style>
      </p:cxnSp>
      <p:sp>
        <p:nvSpPr>
          <p:cNvPr id="10" name="Freeform 9"/>
          <p:cNvSpPr/>
          <p:nvPr/>
        </p:nvSpPr>
        <p:spPr bwMode="auto">
          <a:xfrm>
            <a:off x="1656862" y="1028195"/>
            <a:ext cx="1242646" cy="394205"/>
          </a:xfrm>
          <a:custGeom>
            <a:avLst/>
            <a:gdLst>
              <a:gd name="connsiteX0" fmla="*/ 0 w 1242646"/>
              <a:gd name="connsiteY0" fmla="*/ 394205 h 394205"/>
              <a:gd name="connsiteX1" fmla="*/ 320430 w 1242646"/>
              <a:gd name="connsiteY1" fmla="*/ 42513 h 394205"/>
              <a:gd name="connsiteX2" fmla="*/ 1242646 w 1242646"/>
              <a:gd name="connsiteY2" fmla="*/ 19067 h 394205"/>
            </a:gdLst>
            <a:ahLst/>
            <a:cxnLst>
              <a:cxn ang="0">
                <a:pos x="connsiteX0" y="connsiteY0"/>
              </a:cxn>
              <a:cxn ang="0">
                <a:pos x="connsiteX1" y="connsiteY1"/>
              </a:cxn>
              <a:cxn ang="0">
                <a:pos x="connsiteX2" y="connsiteY2"/>
              </a:cxn>
            </a:cxnLst>
            <a:rect l="l" t="t" r="r" b="b"/>
            <a:pathLst>
              <a:path w="1242646" h="394205">
                <a:moveTo>
                  <a:pt x="0" y="394205"/>
                </a:moveTo>
                <a:cubicBezTo>
                  <a:pt x="56661" y="249620"/>
                  <a:pt x="113322" y="105036"/>
                  <a:pt x="320430" y="42513"/>
                </a:cubicBezTo>
                <a:cubicBezTo>
                  <a:pt x="527538" y="-20010"/>
                  <a:pt x="885092" y="-472"/>
                  <a:pt x="1242646" y="19067"/>
                </a:cubicBezTo>
              </a:path>
            </a:pathLst>
          </a:custGeom>
          <a:noFill/>
          <a:ln w="28575" cap="flat" cmpd="sng" algn="ctr">
            <a:solidFill>
              <a:srgbClr val="0066FF"/>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Tahoma" pitchFamily="34" charset="0"/>
              <a:cs typeface="Arial" charset="0"/>
            </a:endParaRPr>
          </a:p>
        </p:txBody>
      </p:sp>
      <p:sp>
        <p:nvSpPr>
          <p:cNvPr id="11" name="TextBox 10"/>
          <p:cNvSpPr txBox="1"/>
          <p:nvPr/>
        </p:nvSpPr>
        <p:spPr>
          <a:xfrm>
            <a:off x="2841615" y="855965"/>
            <a:ext cx="2419494" cy="369332"/>
          </a:xfrm>
          <a:prstGeom prst="rect">
            <a:avLst/>
          </a:prstGeom>
          <a:noFill/>
        </p:spPr>
        <p:txBody>
          <a:bodyPr wrap="square" rtlCol="1">
            <a:spAutoFit/>
          </a:bodyPr>
          <a:lstStyle/>
          <a:p>
            <a:r>
              <a:rPr lang="he-IL" dirty="0" smtClean="0">
                <a:solidFill>
                  <a:srgbClr val="0066FF"/>
                </a:solidFill>
              </a:rPr>
              <a:t>כיוון הלולאה (הסכימה)</a:t>
            </a:r>
            <a:endParaRPr lang="he-IL" dirty="0">
              <a:solidFill>
                <a:srgbClr val="0066FF"/>
              </a:solidFill>
            </a:endParaRPr>
          </a:p>
        </p:txBody>
      </p:sp>
    </p:spTree>
    <p:extLst>
      <p:ext uri="{BB962C8B-B14F-4D97-AF65-F5344CB8AC3E}">
        <p14:creationId xmlns:p14="http://schemas.microsoft.com/office/powerpoint/2010/main" val="41717310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B313FC9-621A-4E74-B621-6E46F1091A4A}" type="slidenum">
              <a:rPr lang="he-IL" altLang="en-US" smtClean="0">
                <a:solidFill>
                  <a:srgbClr val="FFFFFF"/>
                </a:solidFill>
              </a:rPr>
              <a:pPr>
                <a:defRPr/>
              </a:pPr>
              <a:t>31</a:t>
            </a:fld>
            <a:endParaRPr lang="en-US" altLang="en-US">
              <a:solidFill>
                <a:srgbClr val="FFFFFF"/>
              </a:solidFill>
            </a:endParaRPr>
          </a:p>
        </p:txBody>
      </p:sp>
      <p:grpSp>
        <p:nvGrpSpPr>
          <p:cNvPr id="3" name="Group 2"/>
          <p:cNvGrpSpPr/>
          <p:nvPr/>
        </p:nvGrpSpPr>
        <p:grpSpPr>
          <a:xfrm>
            <a:off x="942759" y="548650"/>
            <a:ext cx="7616184" cy="4146741"/>
            <a:chOff x="1239451" y="1844641"/>
            <a:chExt cx="7616184" cy="4146741"/>
          </a:xfrm>
        </p:grpSpPr>
        <p:graphicFrame>
          <p:nvGraphicFramePr>
            <p:cNvPr id="4" name="Object 3"/>
            <p:cNvGraphicFramePr>
              <a:graphicFrameLocks noChangeAspect="1"/>
            </p:cNvGraphicFramePr>
            <p:nvPr>
              <p:extLst>
                <p:ext uri="{D42A27DB-BD31-4B8C-83A1-F6EECF244321}">
                  <p14:modId xmlns:p14="http://schemas.microsoft.com/office/powerpoint/2010/main" val="1941808979"/>
                </p:ext>
              </p:extLst>
            </p:nvPr>
          </p:nvGraphicFramePr>
          <p:xfrm>
            <a:off x="1239451" y="5273257"/>
            <a:ext cx="4827587" cy="671512"/>
          </p:xfrm>
          <a:graphic>
            <a:graphicData uri="http://schemas.openxmlformats.org/presentationml/2006/ole">
              <mc:AlternateContent xmlns:mc="http://schemas.openxmlformats.org/markup-compatibility/2006">
                <mc:Choice xmlns:v="urn:schemas-microsoft-com:vml" Requires="v">
                  <p:oleObj spid="_x0000_s77846" name="Equation" r:id="rId3" imgW="2463480" imgH="342720" progId="Equation.DSMT4">
                    <p:embed/>
                  </p:oleObj>
                </mc:Choice>
                <mc:Fallback>
                  <p:oleObj name="Equation" r:id="rId3" imgW="2463480" imgH="342720" progId="Equation.DSMT4">
                    <p:embed/>
                    <p:pic>
                      <p:nvPicPr>
                        <p:cNvPr id="0" name=""/>
                        <p:cNvPicPr/>
                        <p:nvPr/>
                      </p:nvPicPr>
                      <p:blipFill>
                        <a:blip r:embed="rId4"/>
                        <a:stretch>
                          <a:fillRect/>
                        </a:stretch>
                      </p:blipFill>
                      <p:spPr>
                        <a:xfrm>
                          <a:off x="1239451" y="5273257"/>
                          <a:ext cx="4827587" cy="671512"/>
                        </a:xfrm>
                        <a:prstGeom prst="rect">
                          <a:avLst/>
                        </a:prstGeom>
                        <a:solidFill>
                          <a:schemeClr val="tx1"/>
                        </a:solidFill>
                      </p:spPr>
                    </p:pic>
                  </p:oleObj>
                </mc:Fallback>
              </mc:AlternateContent>
            </a:graphicData>
          </a:graphic>
        </p:graphicFrame>
        <p:grpSp>
          <p:nvGrpSpPr>
            <p:cNvPr id="5" name="Group 4"/>
            <p:cNvGrpSpPr/>
            <p:nvPr/>
          </p:nvGrpSpPr>
          <p:grpSpPr>
            <a:xfrm>
              <a:off x="6329064" y="4724401"/>
              <a:ext cx="2357736" cy="1266981"/>
              <a:chOff x="6329064" y="4724401"/>
              <a:chExt cx="2357736" cy="1266981"/>
            </a:xfrm>
          </p:grpSpPr>
          <p:sp>
            <p:nvSpPr>
              <p:cNvPr id="9" name="Left Brace 8"/>
              <p:cNvSpPr/>
              <p:nvPr/>
            </p:nvSpPr>
            <p:spPr bwMode="auto">
              <a:xfrm rot="5400000">
                <a:off x="6910209" y="4143256"/>
                <a:ext cx="1195446" cy="2357735"/>
              </a:xfrm>
              <a:prstGeom prst="leftBrace">
                <a:avLst>
                  <a:gd name="adj1" fmla="val 4958"/>
                  <a:gd name="adj2" fmla="val 5057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10" name="TextBox 9"/>
              <p:cNvSpPr txBox="1"/>
              <p:nvPr/>
            </p:nvSpPr>
            <p:spPr>
              <a:xfrm>
                <a:off x="6405215" y="5221941"/>
                <a:ext cx="2281585" cy="769441"/>
              </a:xfrm>
              <a:prstGeom prst="rect">
                <a:avLst/>
              </a:prstGeom>
              <a:noFill/>
            </p:spPr>
            <p:txBody>
              <a:bodyPr wrap="square" rtlCol="0">
                <a:spAutoFit/>
              </a:bodyPr>
              <a:lstStyle/>
              <a:p>
                <a:pPr algn="ctr" rtl="1"/>
                <a:r>
                  <a:rPr lang="he-IL" sz="1600" b="1" dirty="0" smtClean="0"/>
                  <a:t>חוק העניבה של </a:t>
                </a:r>
                <a:r>
                  <a:rPr lang="he-IL" sz="1600" b="1" dirty="0"/>
                  <a:t>ק</a:t>
                </a:r>
                <a:r>
                  <a:rPr lang="he-IL" sz="1600" b="1" dirty="0" smtClean="0"/>
                  <a:t>ירכהוף: </a:t>
                </a:r>
                <a:r>
                  <a:rPr lang="he-IL" sz="1400" dirty="0" smtClean="0"/>
                  <a:t>סכום המקורות והנפילות של </a:t>
                </a:r>
                <a:r>
                  <a:rPr lang="he-IL" sz="1400" dirty="0"/>
                  <a:t>המתח </a:t>
                </a:r>
                <a:r>
                  <a:rPr lang="he-IL" sz="1400" dirty="0" smtClean="0"/>
                  <a:t>במעגל שווה לאפס</a:t>
                </a:r>
                <a:endParaRPr lang="en-US" sz="1400" dirty="0"/>
              </a:p>
            </p:txBody>
          </p:sp>
        </p:grpSp>
        <p:grpSp>
          <p:nvGrpSpPr>
            <p:cNvPr id="6" name="Group 5"/>
            <p:cNvGrpSpPr/>
            <p:nvPr/>
          </p:nvGrpSpPr>
          <p:grpSpPr>
            <a:xfrm>
              <a:off x="6143300" y="1844641"/>
              <a:ext cx="2712335" cy="2929154"/>
              <a:chOff x="76199" y="76200"/>
              <a:chExt cx="1752600" cy="1722186"/>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99" y="76200"/>
                <a:ext cx="1752600" cy="1722186"/>
              </a:xfrm>
              <a:prstGeom prst="rect">
                <a:avLst/>
              </a:prstGeom>
            </p:spPr>
          </p:pic>
          <p:sp>
            <p:nvSpPr>
              <p:cNvPr id="8" name="Rectangle 1"/>
              <p:cNvSpPr>
                <a:spLocks noChangeArrowheads="1"/>
              </p:cNvSpPr>
              <p:nvPr/>
            </p:nvSpPr>
            <p:spPr bwMode="auto">
              <a:xfrm>
                <a:off x="219374" y="1471033"/>
                <a:ext cx="1461714" cy="3076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FF0000"/>
                    </a:solidFill>
                    <a:effectLst/>
                    <a:latin typeface="Arial" charset="0"/>
                    <a:cs typeface="Arial" charset="0"/>
                  </a:rPr>
                  <a:t>Gustav Robert Kirchhoff</a:t>
                </a:r>
                <a:br>
                  <a:rPr kumimoji="0" lang="en-US" altLang="en-US" sz="1400" b="1" i="0" u="none" strike="noStrike" cap="none" normalizeH="0" baseline="0" dirty="0" smtClean="0">
                    <a:ln>
                      <a:noFill/>
                    </a:ln>
                    <a:solidFill>
                      <a:srgbClr val="FF0000"/>
                    </a:solidFill>
                    <a:effectLst/>
                    <a:latin typeface="Arial" charset="0"/>
                    <a:cs typeface="Arial" charset="0"/>
                  </a:rPr>
                </a:br>
                <a:r>
                  <a:rPr kumimoji="0" lang="en-US" altLang="en-US" sz="1400" b="1" i="0" u="none" strike="noStrike" cap="none" normalizeH="0" baseline="0" dirty="0" smtClean="0">
                    <a:ln>
                      <a:noFill/>
                    </a:ln>
                    <a:solidFill>
                      <a:srgbClr val="FF0000"/>
                    </a:solidFill>
                    <a:effectLst/>
                    <a:latin typeface="Arial" charset="0"/>
                    <a:cs typeface="Arial" charset="0"/>
                  </a:rPr>
                  <a:t>1824-1887 </a:t>
                </a:r>
                <a:endParaRPr kumimoji="0" lang="en-US" altLang="en-US" sz="2000" b="1" i="0" u="none" strike="noStrike" cap="none" normalizeH="0" baseline="0" dirty="0" smtClean="0">
                  <a:ln>
                    <a:noFill/>
                  </a:ln>
                  <a:solidFill>
                    <a:srgbClr val="FF0000"/>
                  </a:solidFill>
                  <a:effectLst/>
                  <a:latin typeface="Arial" charset="0"/>
                  <a:cs typeface="Arial" charset="0"/>
                </a:endParaRPr>
              </a:p>
            </p:txBody>
          </p:sp>
        </p:grpSp>
      </p:grpSp>
    </p:spTree>
    <p:extLst>
      <p:ext uri="{BB962C8B-B14F-4D97-AF65-F5344CB8AC3E}">
        <p14:creationId xmlns:p14="http://schemas.microsoft.com/office/powerpoint/2010/main" val="3436651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04490" y="6381750"/>
            <a:ext cx="539510" cy="476250"/>
          </a:xfrm>
        </p:spPr>
        <p:txBody>
          <a:bodyPr/>
          <a:lstStyle/>
          <a:p>
            <a:pPr>
              <a:defRPr/>
            </a:pPr>
            <a:fld id="{DB313FC9-621A-4E74-B621-6E46F1091A4A}" type="slidenum">
              <a:rPr lang="he-IL" altLang="en-US" smtClean="0">
                <a:solidFill>
                  <a:srgbClr val="FFFFFF"/>
                </a:solidFill>
              </a:rPr>
              <a:pPr>
                <a:defRPr/>
              </a:pPr>
              <a:t>32</a:t>
            </a:fld>
            <a:endParaRPr lang="en-US" altLang="en-US" dirty="0">
              <a:solidFill>
                <a:srgbClr val="FFFFFF"/>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810114902"/>
              </p:ext>
            </p:extLst>
          </p:nvPr>
        </p:nvGraphicFramePr>
        <p:xfrm>
          <a:off x="3302000" y="1879600"/>
          <a:ext cx="914400" cy="179388"/>
        </p:xfrm>
        <a:graphic>
          <a:graphicData uri="http://schemas.openxmlformats.org/presentationml/2006/ole">
            <mc:AlternateContent xmlns:mc="http://schemas.openxmlformats.org/markup-compatibility/2006">
              <mc:Choice xmlns:v="urn:schemas-microsoft-com:vml" Requires="v">
                <p:oleObj spid="_x0000_s76888" name="Equation" r:id="rId3" imgW="914400" imgH="179640" progId="Equation.DSMT4">
                  <p:embed/>
                </p:oleObj>
              </mc:Choice>
              <mc:Fallback>
                <p:oleObj name="Equation" r:id="rId3" imgW="914400" imgH="179640" progId="Equation.DSMT4">
                  <p:embed/>
                  <p:pic>
                    <p:nvPicPr>
                      <p:cNvPr id="0" name=""/>
                      <p:cNvPicPr/>
                      <p:nvPr/>
                    </p:nvPicPr>
                    <p:blipFill>
                      <a:blip r:embed="rId4"/>
                      <a:stretch>
                        <a:fillRect/>
                      </a:stretch>
                    </p:blipFill>
                    <p:spPr>
                      <a:xfrm>
                        <a:off x="3302000" y="1879600"/>
                        <a:ext cx="914400" cy="179388"/>
                      </a:xfrm>
                      <a:prstGeom prst="rect">
                        <a:avLst/>
                      </a:prstGeom>
                    </p:spPr>
                  </p:pic>
                </p:oleObj>
              </mc:Fallback>
            </mc:AlternateContent>
          </a:graphicData>
        </a:graphic>
      </p:graphicFrame>
      <p:grpSp>
        <p:nvGrpSpPr>
          <p:cNvPr id="11" name="Group 10"/>
          <p:cNvGrpSpPr/>
          <p:nvPr/>
        </p:nvGrpSpPr>
        <p:grpSpPr>
          <a:xfrm>
            <a:off x="362720" y="606257"/>
            <a:ext cx="8521074" cy="6340197"/>
            <a:chOff x="362720" y="606257"/>
            <a:chExt cx="8521074" cy="6340197"/>
          </a:xfrm>
        </p:grpSpPr>
        <p:sp>
          <p:nvSpPr>
            <p:cNvPr id="5" name="TextBox 4"/>
            <p:cNvSpPr txBox="1"/>
            <p:nvPr/>
          </p:nvSpPr>
          <p:spPr>
            <a:xfrm>
              <a:off x="1337277" y="606257"/>
              <a:ext cx="7546517" cy="6340197"/>
            </a:xfrm>
            <a:prstGeom prst="rect">
              <a:avLst/>
            </a:prstGeom>
            <a:noFill/>
          </p:spPr>
          <p:txBody>
            <a:bodyPr wrap="square" rtlCol="1">
              <a:spAutoFit/>
            </a:bodyPr>
            <a:lstStyle/>
            <a:p>
              <a:pPr algn="r"/>
              <a:r>
                <a:rPr lang="he-IL" sz="2800" dirty="0" smtClean="0"/>
                <a:t>כללים לפתרון מעגל חשמלי באמצעות חוקי קירכהוף:</a:t>
              </a:r>
            </a:p>
            <a:p>
              <a:pPr algn="r"/>
              <a:endParaRPr lang="he-IL" dirty="0"/>
            </a:p>
            <a:p>
              <a:pPr marL="342900" indent="-342900" algn="r" rtl="1">
                <a:buFont typeface="+mj-lt"/>
                <a:buAutoNum type="arabicPeriod"/>
              </a:pPr>
              <a:r>
                <a:rPr lang="he-IL" dirty="0" smtClean="0"/>
                <a:t>סמנו את הצמתים.</a:t>
              </a:r>
            </a:p>
            <a:p>
              <a:pPr marL="342900" indent="-342900" algn="r" rtl="1">
                <a:buFont typeface="+mj-lt"/>
                <a:buAutoNum type="arabicPeriod"/>
              </a:pPr>
              <a:r>
                <a:rPr lang="he-IL" dirty="0" smtClean="0"/>
                <a:t>סמנו את הזרמים היוצאים והנכנסים לכל צומת תוך שמירה על התאמה בינהם.</a:t>
              </a:r>
            </a:p>
            <a:p>
              <a:pPr marL="342900" indent="-342900" algn="r" rtl="1">
                <a:buFont typeface="+mj-lt"/>
                <a:buAutoNum type="arabicPeriod"/>
              </a:pPr>
              <a:r>
                <a:rPr lang="he-IL" dirty="0" smtClean="0"/>
                <a:t>זרם נכנס מקבל סימן חיוב והיוצא סימן שלילי.  הסכום מתאפס בשל שימור מטען.</a:t>
              </a:r>
            </a:p>
            <a:p>
              <a:pPr marL="342900" indent="-342900" algn="r" rtl="1">
                <a:buFont typeface="+mj-lt"/>
                <a:buAutoNum type="arabicPeriod"/>
              </a:pPr>
              <a:r>
                <a:rPr lang="he-IL" dirty="0" smtClean="0"/>
                <a:t>בחרו עניבות.</a:t>
              </a:r>
            </a:p>
            <a:p>
              <a:pPr marL="342900" indent="-342900" algn="r" rtl="1">
                <a:buFont typeface="+mj-lt"/>
                <a:buAutoNum type="arabicPeriod"/>
              </a:pPr>
              <a:r>
                <a:rPr lang="he-IL" dirty="0" smtClean="0"/>
                <a:t>סמנו בכל עניבה את הלולאה (כיוון הסכימה) ואת כיוון הזרם.</a:t>
              </a:r>
            </a:p>
            <a:p>
              <a:pPr marL="342900" indent="-342900" algn="r" rtl="1">
                <a:buFont typeface="+mj-lt"/>
                <a:buAutoNum type="arabicPeriod"/>
              </a:pPr>
              <a:r>
                <a:rPr lang="he-IL" dirty="0" smtClean="0"/>
                <a:t>מתח הנופל על נגד הוא      וסימנו נקבע כך:</a:t>
              </a:r>
            </a:p>
            <a:p>
              <a:pPr algn="r" rtl="1"/>
              <a:r>
                <a:rPr lang="he-IL" dirty="0" smtClean="0"/>
                <a:t>6.1   אם כוון הזרם בנגד תואם את כיוון הסכימה (הלולאה), הגודל נרשם כחיובו בסכימה, מצדו הימני של השיוויון: </a:t>
              </a:r>
            </a:p>
            <a:p>
              <a:pPr algn="r" rtl="1"/>
              <a:endParaRPr lang="he-IL" dirty="0"/>
            </a:p>
            <a:p>
              <a:pPr algn="r" rtl="1"/>
              <a:endParaRPr lang="he-IL" dirty="0" smtClean="0"/>
            </a:p>
            <a:p>
              <a:pPr algn="r" rtl="1"/>
              <a:endParaRPr lang="en-US" dirty="0" smtClean="0"/>
            </a:p>
            <a:p>
              <a:pPr algn="r" rtl="1"/>
              <a:endParaRPr lang="he-IL" dirty="0" smtClean="0"/>
            </a:p>
            <a:p>
              <a:pPr algn="r" rtl="1"/>
              <a:r>
                <a:rPr lang="he-IL" dirty="0" smtClean="0"/>
                <a:t>6.2   אם </a:t>
              </a:r>
              <a:r>
                <a:rPr lang="he-IL" dirty="0"/>
                <a:t>כוון הזרם בנגד </a:t>
              </a:r>
              <a:r>
                <a:rPr lang="he-IL" dirty="0" smtClean="0"/>
                <a:t>נוגד את </a:t>
              </a:r>
              <a:r>
                <a:rPr lang="he-IL" dirty="0"/>
                <a:t>כיוון הסכימה (הלולאה), הגודל נרשם </a:t>
              </a:r>
              <a:r>
                <a:rPr lang="he-IL" dirty="0" smtClean="0"/>
                <a:t>כשלילי  בסכימה לעיל (מצדו </a:t>
              </a:r>
              <a:r>
                <a:rPr lang="he-IL" dirty="0"/>
                <a:t>הימני של </a:t>
              </a:r>
              <a:r>
                <a:rPr lang="he-IL" dirty="0" smtClean="0"/>
                <a:t>השיוויון).</a:t>
              </a:r>
            </a:p>
            <a:p>
              <a:pPr marL="342900" indent="-342900" algn="r" rtl="1">
                <a:buAutoNum type="arabicPeriod" startAt="7"/>
              </a:pPr>
              <a:r>
                <a:rPr lang="he-IL" dirty="0" smtClean="0"/>
                <a:t>סימון מקורת המתח:  </a:t>
              </a:r>
              <a:r>
                <a:rPr lang="he-IL" u="sng" dirty="0" smtClean="0"/>
                <a:t>חיובי</a:t>
              </a:r>
              <a:r>
                <a:rPr lang="he-IL" dirty="0" smtClean="0"/>
                <a:t> כאשר מגיעים לסוללה מן ההדק השלילי (פוטנציאל נמוך) לחיובי.  שלילי כאשר מגיעים מההדק החיובי (פוטנציאל גבוהה).</a:t>
              </a:r>
            </a:p>
            <a:p>
              <a:pPr marL="342900" indent="-342900" algn="r" rtl="1">
                <a:buAutoNum type="arabicPeriod" startAt="7"/>
              </a:pPr>
              <a:r>
                <a:rPr lang="he-IL" dirty="0" smtClean="0"/>
                <a:t>בהעברת הסכימה של נפילות המתח לצד שמאל של סימן השיוויון, הסימנים בסכימה משתנים בהתאם. </a:t>
              </a:r>
              <a:endParaRPr lang="he-IL" dirty="0"/>
            </a:p>
            <a:p>
              <a:pPr algn="r" rtl="1"/>
              <a:endParaRPr lang="he-IL" dirty="0" smtClean="0"/>
            </a:p>
            <a:p>
              <a:pPr marL="342900" indent="-342900" algn="r" rtl="1">
                <a:buFont typeface="+mj-lt"/>
                <a:buAutoNum type="arabicPeriod"/>
              </a:pPr>
              <a:endParaRPr lang="he-IL" dirty="0"/>
            </a:p>
          </p:txBody>
        </p:sp>
        <p:grpSp>
          <p:nvGrpSpPr>
            <p:cNvPr id="10" name="Group 9"/>
            <p:cNvGrpSpPr/>
            <p:nvPr/>
          </p:nvGrpSpPr>
          <p:grpSpPr>
            <a:xfrm>
              <a:off x="362720" y="1643183"/>
              <a:ext cx="6053137" cy="2777702"/>
              <a:chOff x="362720" y="1643183"/>
              <a:chExt cx="6053137" cy="2777702"/>
            </a:xfrm>
          </p:grpSpPr>
          <p:graphicFrame>
            <p:nvGraphicFramePr>
              <p:cNvPr id="7" name="Object 6"/>
              <p:cNvGraphicFramePr>
                <a:graphicFrameLocks noChangeAspect="1"/>
              </p:cNvGraphicFramePr>
              <p:nvPr>
                <p:extLst>
                  <p:ext uri="{D42A27DB-BD31-4B8C-83A1-F6EECF244321}">
                    <p14:modId xmlns:p14="http://schemas.microsoft.com/office/powerpoint/2010/main" val="3109002916"/>
                  </p:ext>
                </p:extLst>
              </p:nvPr>
            </p:nvGraphicFramePr>
            <p:xfrm>
              <a:off x="362720" y="1643183"/>
              <a:ext cx="1034593" cy="799458"/>
            </p:xfrm>
            <a:graphic>
              <a:graphicData uri="http://schemas.openxmlformats.org/presentationml/2006/ole">
                <mc:AlternateContent xmlns:mc="http://schemas.openxmlformats.org/markup-compatibility/2006">
                  <mc:Choice xmlns:v="urn:schemas-microsoft-com:vml" Requires="v">
                    <p:oleObj spid="_x0000_s76889" name="Equation" r:id="rId5" imgW="558720" imgH="431640" progId="Equation.DSMT4">
                      <p:embed/>
                    </p:oleObj>
                  </mc:Choice>
                  <mc:Fallback>
                    <p:oleObj name="Equation" r:id="rId5" imgW="558720" imgH="431640" progId="Equation.DSMT4">
                      <p:embed/>
                      <p:pic>
                        <p:nvPicPr>
                          <p:cNvPr id="0" name=""/>
                          <p:cNvPicPr/>
                          <p:nvPr/>
                        </p:nvPicPr>
                        <p:blipFill>
                          <a:blip r:embed="rId6"/>
                          <a:stretch>
                            <a:fillRect/>
                          </a:stretch>
                        </p:blipFill>
                        <p:spPr>
                          <a:xfrm>
                            <a:off x="362720" y="1643183"/>
                            <a:ext cx="1034593" cy="799458"/>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805692316"/>
                  </p:ext>
                </p:extLst>
              </p:nvPr>
            </p:nvGraphicFramePr>
            <p:xfrm>
              <a:off x="6069782" y="2755900"/>
              <a:ext cx="346075" cy="258763"/>
            </p:xfrm>
            <a:graphic>
              <a:graphicData uri="http://schemas.openxmlformats.org/presentationml/2006/ole">
                <mc:AlternateContent xmlns:mc="http://schemas.openxmlformats.org/markup-compatibility/2006">
                  <mc:Choice xmlns:v="urn:schemas-microsoft-com:vml" Requires="v">
                    <p:oleObj spid="_x0000_s76890" name="Equation" r:id="rId7" imgW="203040" imgH="152280" progId="Equation.DSMT4">
                      <p:embed/>
                    </p:oleObj>
                  </mc:Choice>
                  <mc:Fallback>
                    <p:oleObj name="Equation" r:id="rId7" imgW="203040" imgH="152280" progId="Equation.DSMT4">
                      <p:embed/>
                      <p:pic>
                        <p:nvPicPr>
                          <p:cNvPr id="0" name=""/>
                          <p:cNvPicPr/>
                          <p:nvPr/>
                        </p:nvPicPr>
                        <p:blipFill>
                          <a:blip r:embed="rId8"/>
                          <a:stretch>
                            <a:fillRect/>
                          </a:stretch>
                        </p:blipFill>
                        <p:spPr>
                          <a:xfrm>
                            <a:off x="6069782" y="2755900"/>
                            <a:ext cx="346075" cy="258763"/>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720537151"/>
                  </p:ext>
                </p:extLst>
              </p:nvPr>
            </p:nvGraphicFramePr>
            <p:xfrm>
              <a:off x="3306570" y="3358847"/>
              <a:ext cx="2343150" cy="1062038"/>
            </p:xfrm>
            <a:graphic>
              <a:graphicData uri="http://schemas.openxmlformats.org/presentationml/2006/ole">
                <mc:AlternateContent xmlns:mc="http://schemas.openxmlformats.org/markup-compatibility/2006">
                  <mc:Choice xmlns:v="urn:schemas-microsoft-com:vml" Requires="v">
                    <p:oleObj spid="_x0000_s76891" name="Equation" r:id="rId9" imgW="952200" imgH="431640" progId="Equation.DSMT4">
                      <p:embed/>
                    </p:oleObj>
                  </mc:Choice>
                  <mc:Fallback>
                    <p:oleObj name="Equation" r:id="rId9" imgW="952200" imgH="431640" progId="Equation.DSMT4">
                      <p:embed/>
                      <p:pic>
                        <p:nvPicPr>
                          <p:cNvPr id="0" name=""/>
                          <p:cNvPicPr/>
                          <p:nvPr/>
                        </p:nvPicPr>
                        <p:blipFill>
                          <a:blip r:embed="rId10"/>
                          <a:stretch>
                            <a:fillRect/>
                          </a:stretch>
                        </p:blipFill>
                        <p:spPr>
                          <a:xfrm>
                            <a:off x="3306570" y="3358847"/>
                            <a:ext cx="2343150" cy="1062038"/>
                          </a:xfrm>
                          <a:prstGeom prst="rect">
                            <a:avLst/>
                          </a:prstGeom>
                        </p:spPr>
                      </p:pic>
                    </p:oleObj>
                  </mc:Fallback>
                </mc:AlternateContent>
              </a:graphicData>
            </a:graphic>
          </p:graphicFrame>
        </p:grpSp>
      </p:grpSp>
    </p:spTree>
    <p:extLst>
      <p:ext uri="{BB962C8B-B14F-4D97-AF65-F5344CB8AC3E}">
        <p14:creationId xmlns:p14="http://schemas.microsoft.com/office/powerpoint/2010/main" val="40717500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719704" y="6361040"/>
            <a:ext cx="424296" cy="476250"/>
          </a:xfrm>
        </p:spPr>
        <p:txBody>
          <a:bodyPr/>
          <a:lstStyle/>
          <a:p>
            <a:pPr>
              <a:defRPr/>
            </a:pPr>
            <a:fld id="{DB313FC9-621A-4E74-B621-6E46F1091A4A}" type="slidenum">
              <a:rPr lang="he-IL" altLang="en-US" smtClean="0">
                <a:solidFill>
                  <a:srgbClr val="FFFFFF"/>
                </a:solidFill>
              </a:rPr>
              <a:pPr>
                <a:defRPr/>
              </a:pPr>
              <a:t>33</a:t>
            </a:fld>
            <a:endParaRPr lang="en-US" altLang="en-US" dirty="0">
              <a:solidFill>
                <a:srgbClr val="FFFFFF"/>
              </a:solidFill>
            </a:endParaRPr>
          </a:p>
        </p:txBody>
      </p:sp>
      <p:sp>
        <p:nvSpPr>
          <p:cNvPr id="7" name="TextBox 6"/>
          <p:cNvSpPr txBox="1"/>
          <p:nvPr/>
        </p:nvSpPr>
        <p:spPr>
          <a:xfrm>
            <a:off x="1173187" y="203008"/>
            <a:ext cx="6855233" cy="461665"/>
          </a:xfrm>
          <a:prstGeom prst="rect">
            <a:avLst/>
          </a:prstGeom>
          <a:noFill/>
        </p:spPr>
        <p:txBody>
          <a:bodyPr wrap="square" rtlCol="1">
            <a:spAutoFit/>
          </a:bodyPr>
          <a:lstStyle/>
          <a:p>
            <a:pPr algn="ctr"/>
            <a:r>
              <a:rPr lang="he-IL" sz="2400" dirty="0" smtClean="0"/>
              <a:t>ניתוח מעגל חשמלי באמצעות חוקי ירכהוף</a:t>
            </a:r>
            <a:endParaRPr lang="he-IL" sz="2400" dirty="0"/>
          </a:p>
        </p:txBody>
      </p:sp>
      <mc:AlternateContent xmlns:mc="http://schemas.openxmlformats.org/markup-compatibility/2006" xmlns:a14="http://schemas.microsoft.com/office/drawing/2010/main">
        <mc:Choice Requires="a14">
          <p:sp>
            <p:nvSpPr>
              <p:cNvPr id="6" name="TextBox 5"/>
              <p:cNvSpPr txBox="1"/>
              <p:nvPr/>
            </p:nvSpPr>
            <p:spPr>
              <a:xfrm>
                <a:off x="3650288" y="1832318"/>
                <a:ext cx="2246673" cy="369332"/>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a:fld id="{E2A3D50D-7947-4833-A72C-3FB10B0E9F30}" type="mathplaceholder">
                        <a:rPr lang="he-IL" i="1" smtClean="0">
                          <a:latin typeface="Cambria Math" panose="02040503050406030204" pitchFamily="18" charset="0"/>
                        </a:rPr>
                        <a:t>Type equation here.</a:t>
                      </a:fld>
                    </m:oMath>
                  </m:oMathPara>
                </a14:m>
                <a:endParaRPr lang="he-IL" dirty="0"/>
              </a:p>
            </p:txBody>
          </p:sp>
        </mc:Choice>
        <mc:Fallback xmlns="">
          <p:sp>
            <p:nvSpPr>
              <p:cNvPr id="6" name="TextBox 5"/>
              <p:cNvSpPr txBox="1">
                <a:spLocks noRot="1" noChangeAspect="1" noMove="1" noResize="1" noEditPoints="1" noAdjustHandles="1" noChangeArrowheads="1" noChangeShapeType="1" noTextEdit="1"/>
              </p:cNvSpPr>
              <p:nvPr/>
            </p:nvSpPr>
            <p:spPr>
              <a:xfrm>
                <a:off x="3650288" y="1832318"/>
                <a:ext cx="2246673" cy="369332"/>
              </a:xfrm>
              <a:prstGeom prst="rect">
                <a:avLst/>
              </a:prstGeom>
              <a:blipFill rotWithShape="0">
                <a:blip r:embed="rId3"/>
                <a:stretch>
                  <a:fillRect b="-15000"/>
                </a:stretch>
              </a:blipFill>
            </p:spPr>
            <p:txBody>
              <a:bodyPr/>
              <a:lstStyle/>
              <a:p>
                <a:r>
                  <a:rPr lang="he-IL">
                    <a:noFill/>
                  </a:rPr>
                  <a:t> </a:t>
                </a:r>
              </a:p>
            </p:txBody>
          </p:sp>
        </mc:Fallback>
      </mc:AlternateContent>
      <p:grpSp>
        <p:nvGrpSpPr>
          <p:cNvPr id="9" name="Group 8"/>
          <p:cNvGrpSpPr/>
          <p:nvPr/>
        </p:nvGrpSpPr>
        <p:grpSpPr>
          <a:xfrm>
            <a:off x="1173187" y="758697"/>
            <a:ext cx="6855233" cy="5830654"/>
            <a:chOff x="1173187" y="758697"/>
            <a:chExt cx="6855233" cy="5830654"/>
          </a:xfrm>
        </p:grpSpPr>
        <p:grpSp>
          <p:nvGrpSpPr>
            <p:cNvPr id="5" name="Group 4"/>
            <p:cNvGrpSpPr/>
            <p:nvPr/>
          </p:nvGrpSpPr>
          <p:grpSpPr>
            <a:xfrm>
              <a:off x="1173187" y="758697"/>
              <a:ext cx="6855233" cy="5830654"/>
              <a:chOff x="769938" y="197757"/>
              <a:chExt cx="7474142" cy="6285593"/>
            </a:xfrm>
          </p:grpSpPr>
          <p:pic>
            <p:nvPicPr>
              <p:cNvPr id="3" name="Picture 2"/>
              <p:cNvPicPr>
                <a:picLocks noChangeAspect="1"/>
              </p:cNvPicPr>
              <p:nvPr/>
            </p:nvPicPr>
            <p:blipFill>
              <a:blip r:embed="rId4"/>
              <a:stretch>
                <a:fillRect/>
              </a:stretch>
            </p:blipFill>
            <p:spPr>
              <a:xfrm>
                <a:off x="769938" y="197757"/>
                <a:ext cx="7474142" cy="6285593"/>
              </a:xfrm>
              <a:prstGeom prst="rect">
                <a:avLst/>
              </a:prstGeom>
            </p:spPr>
          </p:pic>
          <p:pic>
            <p:nvPicPr>
              <p:cNvPr id="4" name="Picture 3"/>
              <p:cNvPicPr>
                <a:picLocks noChangeAspect="1"/>
              </p:cNvPicPr>
              <p:nvPr/>
            </p:nvPicPr>
            <p:blipFill>
              <a:blip r:embed="rId5"/>
              <a:stretch>
                <a:fillRect/>
              </a:stretch>
            </p:blipFill>
            <p:spPr>
              <a:xfrm>
                <a:off x="942759" y="1355148"/>
                <a:ext cx="3300898" cy="2880350"/>
              </a:xfrm>
              <a:prstGeom prst="rect">
                <a:avLst/>
              </a:prstGeom>
            </p:spPr>
          </p:pic>
        </p:grpSp>
        <p:graphicFrame>
          <p:nvGraphicFramePr>
            <p:cNvPr id="8" name="Object 7"/>
            <p:cNvGraphicFramePr>
              <a:graphicFrameLocks noChangeAspect="1"/>
            </p:cNvGraphicFramePr>
            <p:nvPr>
              <p:extLst>
                <p:ext uri="{D42A27DB-BD31-4B8C-83A1-F6EECF244321}">
                  <p14:modId xmlns:p14="http://schemas.microsoft.com/office/powerpoint/2010/main" val="2523988414"/>
                </p:ext>
              </p:extLst>
            </p:nvPr>
          </p:nvGraphicFramePr>
          <p:xfrm>
            <a:off x="3607822" y="1796321"/>
            <a:ext cx="1985962" cy="441325"/>
          </p:xfrm>
          <a:graphic>
            <a:graphicData uri="http://schemas.openxmlformats.org/presentationml/2006/ole">
              <mc:AlternateContent xmlns:mc="http://schemas.openxmlformats.org/markup-compatibility/2006">
                <mc:Choice xmlns:v="urn:schemas-microsoft-com:vml" Requires="v">
                  <p:oleObj spid="_x0000_s80904" name="Equation" r:id="rId6" imgW="1028520" imgH="228600" progId="Equation.DSMT4">
                    <p:embed/>
                  </p:oleObj>
                </mc:Choice>
                <mc:Fallback>
                  <p:oleObj name="Equation" r:id="rId6" imgW="1028520" imgH="228600" progId="Equation.DSMT4">
                    <p:embed/>
                    <p:pic>
                      <p:nvPicPr>
                        <p:cNvPr id="0" name=""/>
                        <p:cNvPicPr/>
                        <p:nvPr/>
                      </p:nvPicPr>
                      <p:blipFill>
                        <a:blip r:embed="rId7"/>
                        <a:stretch>
                          <a:fillRect/>
                        </a:stretch>
                      </p:blipFill>
                      <p:spPr>
                        <a:xfrm>
                          <a:off x="3607822" y="1796321"/>
                          <a:ext cx="1985962" cy="441325"/>
                        </a:xfrm>
                        <a:prstGeom prst="rect">
                          <a:avLst/>
                        </a:prstGeom>
                      </p:spPr>
                    </p:pic>
                  </p:oleObj>
                </mc:Fallback>
              </mc:AlternateContent>
            </a:graphicData>
          </a:graphic>
        </p:graphicFrame>
      </p:grpSp>
    </p:spTree>
    <p:extLst>
      <p:ext uri="{BB962C8B-B14F-4D97-AF65-F5344CB8AC3E}">
        <p14:creationId xmlns:p14="http://schemas.microsoft.com/office/powerpoint/2010/main" val="23299540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כותרת 1"/>
          <p:cNvSpPr>
            <a:spLocks noGrp="1"/>
          </p:cNvSpPr>
          <p:nvPr>
            <p:ph type="ctrTitle"/>
          </p:nvPr>
        </p:nvSpPr>
        <p:spPr/>
        <p:txBody>
          <a:bodyPr/>
          <a:lstStyle/>
          <a:p>
            <a:r>
              <a:rPr lang="he-IL" sz="6600" b="1" smtClean="0"/>
              <a:t>טעינה ופריקה של קבל</a:t>
            </a:r>
          </a:p>
        </p:txBody>
      </p:sp>
      <p:sp>
        <p:nvSpPr>
          <p:cNvPr id="3075" name="מציין מיקום של מספר שקופית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55F2CDA9-FB72-432F-88AE-A6897E0DAD83}" type="slidenum">
              <a:rPr lang="he-IL" sz="1400"/>
              <a:pPr algn="l">
                <a:spcBef>
                  <a:spcPct val="0"/>
                </a:spcBef>
                <a:buFontTx/>
                <a:buNone/>
              </a:pPr>
              <a:t>34</a:t>
            </a:fld>
            <a:endParaRPr lang="en-US" sz="1400"/>
          </a:p>
        </p:txBody>
      </p:sp>
    </p:spTree>
    <p:extLst>
      <p:ext uri="{BB962C8B-B14F-4D97-AF65-F5344CB8AC3E}">
        <p14:creationId xmlns:p14="http://schemas.microsoft.com/office/powerpoint/2010/main" val="8878245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248531" y="-8442"/>
            <a:ext cx="5572365" cy="863600"/>
          </a:xfrm>
        </p:spPr>
        <p:txBody>
          <a:bodyPr/>
          <a:lstStyle/>
          <a:p>
            <a:pPr algn="r" eaLnBrk="1" hangingPunct="1"/>
            <a:r>
              <a:rPr lang="he-IL" sz="4000" b="1" u="sng" dirty="0" smtClean="0">
                <a:cs typeface="David" panose="020E0502060401010101" pitchFamily="34" charset="-79"/>
              </a:rPr>
              <a:t>מעגל טעינה/פריקה פשוט</a:t>
            </a:r>
            <a:endParaRPr lang="en-US" sz="4000" b="1" u="sng" dirty="0" smtClean="0">
              <a:cs typeface="David" panose="020E0502060401010101" pitchFamily="34" charset="-79"/>
            </a:endParaRPr>
          </a:p>
        </p:txBody>
      </p:sp>
      <p:pic>
        <p:nvPicPr>
          <p:cNvPr id="20483" name="prika.avi">
            <a:hlinkClick r:id="" action="ppaction://media"/>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2268538" y="2680109"/>
            <a:ext cx="47625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4"/>
          <p:cNvSpPr txBox="1">
            <a:spLocks noChangeArrowheads="1"/>
          </p:cNvSpPr>
          <p:nvPr/>
        </p:nvSpPr>
        <p:spPr bwMode="auto">
          <a:xfrm>
            <a:off x="611188" y="1009506"/>
            <a:ext cx="820896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he-IL" sz="2000" dirty="0" smtClean="0"/>
              <a:t>במעגל למטה ניתן באמצעות המפסק המפסק לחבר את הקבל לסוללה (הודתו כלפי תחתית הציור) ופעם לקצר את מעגל הקבל על ידי דחיקת המפסק קדימה.  במצב הביניים (כמו לנתק הסולה) הקבל ישאר טעון.  בהפסקת הזרם המתח על הנגד יהא אפס.  </a:t>
            </a:r>
            <a:endParaRPr lang="en-US" sz="2400" dirty="0"/>
          </a:p>
        </p:txBody>
      </p:sp>
      <p:sp>
        <p:nvSpPr>
          <p:cNvPr id="5125" name="Text Box 5"/>
          <p:cNvSpPr txBox="1">
            <a:spLocks noChangeArrowheads="1"/>
          </p:cNvSpPr>
          <p:nvPr/>
        </p:nvSpPr>
        <p:spPr bwMode="auto">
          <a:xfrm>
            <a:off x="1187450" y="6021388"/>
            <a:ext cx="6480175"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1800" dirty="0">
                <a:hlinkClick r:id="rId4"/>
              </a:rPr>
              <a:t>http://micro.magnet.fsu.edu/electromag/java/capacitor/</a:t>
            </a:r>
            <a:endParaRPr lang="he-IL" sz="1800" dirty="0"/>
          </a:p>
          <a:p>
            <a:pPr eaLnBrk="1" hangingPunct="1">
              <a:spcBef>
                <a:spcPct val="50000"/>
              </a:spcBef>
              <a:buFontTx/>
              <a:buNone/>
            </a:pPr>
            <a:endParaRPr lang="en-US" sz="1800" dirty="0"/>
          </a:p>
        </p:txBody>
      </p:sp>
      <p:sp>
        <p:nvSpPr>
          <p:cNvPr id="5126" name="מציין מיקום של מספר שקופית 2"/>
          <p:cNvSpPr>
            <a:spLocks noGrp="1"/>
          </p:cNvSpPr>
          <p:nvPr>
            <p:ph type="sldNum" sz="quarter" idx="12"/>
          </p:nvPr>
        </p:nvSpPr>
        <p:spPr>
          <a:xfrm>
            <a:off x="8374062" y="6324600"/>
            <a:ext cx="633677"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031641F8-8132-468B-9A9C-2CC820D855E6}" type="slidenum">
              <a:rPr lang="he-IL" sz="1400"/>
              <a:pPr algn="l">
                <a:spcBef>
                  <a:spcPct val="0"/>
                </a:spcBef>
                <a:buFontTx/>
                <a:buNone/>
              </a:pPr>
              <a:t>35</a:t>
            </a:fld>
            <a:endParaRPr lang="en-US" sz="1400" dirty="0"/>
          </a:p>
        </p:txBody>
      </p:sp>
    </p:spTree>
    <p:extLst>
      <p:ext uri="{BB962C8B-B14F-4D97-AF65-F5344CB8AC3E}">
        <p14:creationId xmlns:p14="http://schemas.microsoft.com/office/powerpoint/2010/main" val="1814270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48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0483"/>
                                        </p:tgtEl>
                                      </p:cBhvr>
                                    </p:cmd>
                                  </p:childTnLst>
                                </p:cTn>
                              </p:par>
                            </p:childTnLst>
                          </p:cTn>
                        </p:par>
                      </p:childTnLst>
                    </p:cTn>
                  </p:par>
                </p:childTnLst>
              </p:cTn>
              <p:nextCondLst>
                <p:cond evt="onClick" delay="0">
                  <p:tgtEl>
                    <p:spTgt spid="20483"/>
                  </p:tgtEl>
                </p:cond>
              </p:nextCondLst>
            </p:seq>
            <p:video>
              <p:cMediaNode>
                <p:cTn id="7" fill="hold" display="0">
                  <p:stCondLst>
                    <p:cond delay="indefinite"/>
                  </p:stCondLst>
                  <p:endCondLst>
                    <p:cond evt="onNext" delay="0">
                      <p:tgtEl>
                        <p:sldTgt/>
                      </p:tgtEl>
                    </p:cond>
                    <p:cond evt="onPrev" delay="0">
                      <p:tgtEl>
                        <p:sldTgt/>
                      </p:tgtEl>
                    </p:cond>
                  </p:endCondLst>
                </p:cTn>
                <p:tgtEl>
                  <p:spTgt spid="20483"/>
                </p:tgtEl>
              </p:cMediaNode>
            </p:vide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83217" y="6276935"/>
            <a:ext cx="460783" cy="476250"/>
          </a:xfrm>
        </p:spPr>
        <p:txBody>
          <a:bodyPr/>
          <a:lstStyle/>
          <a:p>
            <a:pPr>
              <a:defRPr/>
            </a:pPr>
            <a:fld id="{DB313FC9-621A-4E74-B621-6E46F1091A4A}" type="slidenum">
              <a:rPr lang="he-IL" altLang="en-US" smtClean="0">
                <a:solidFill>
                  <a:srgbClr val="FFFFFF"/>
                </a:solidFill>
              </a:rPr>
              <a:pPr>
                <a:defRPr/>
              </a:pPr>
              <a:t>36</a:t>
            </a:fld>
            <a:endParaRPr lang="en-US" altLang="en-US" dirty="0">
              <a:solidFill>
                <a:srgbClr val="FFFFFF"/>
              </a:solidFill>
            </a:endParaRPr>
          </a:p>
        </p:txBody>
      </p:sp>
      <mc:AlternateContent xmlns:mc="http://schemas.openxmlformats.org/markup-compatibility/2006" xmlns:a14="http://schemas.microsoft.com/office/drawing/2010/main">
        <mc:Choice Requires="a14">
          <p:sp>
            <p:nvSpPr>
              <p:cNvPr id="34" name="TextBox 33"/>
              <p:cNvSpPr txBox="1"/>
              <p:nvPr/>
            </p:nvSpPr>
            <p:spPr>
              <a:xfrm>
                <a:off x="3405517" y="411057"/>
                <a:ext cx="5281284" cy="2940549"/>
              </a:xfrm>
              <a:prstGeom prst="rect">
                <a:avLst/>
              </a:prstGeom>
              <a:noFill/>
            </p:spPr>
            <p:txBody>
              <a:bodyPr wrap="square" rtlCol="1">
                <a:spAutoFit/>
              </a:bodyPr>
              <a:lstStyle/>
              <a:p>
                <a:pPr algn="just" rtl="1"/>
                <a:r>
                  <a:rPr lang="he-IL" sz="2400" dirty="0" smtClean="0"/>
                  <a:t>טעינה:</a:t>
                </a:r>
              </a:p>
              <a:p>
                <a:pPr rtl="1"/>
                <a14:m>
                  <m:oMath xmlns:m="http://schemas.openxmlformats.org/officeDocument/2006/math">
                    <m:sSub>
                      <m:sSubPr>
                        <m:ctrlPr>
                          <a:rPr lang="he-IL" i="1">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0</m:t>
                        </m:r>
                      </m:sub>
                    </m:sSub>
                  </m:oMath>
                </a14:m>
                <a:r>
                  <a:rPr lang="en-US" dirty="0" smtClean="0"/>
                  <a:t>=</a:t>
                </a:r>
                <a14:m>
                  <m:oMath xmlns:m="http://schemas.openxmlformats.org/officeDocument/2006/math">
                    <m:sSub>
                      <m:sSubPr>
                        <m:ctrlPr>
                          <a:rPr lang="he-IL" i="1">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𝑐</m:t>
                        </m:r>
                      </m:sub>
                    </m:sSub>
                  </m:oMath>
                </a14:m>
                <a:r>
                  <a:rPr lang="en-US" dirty="0" smtClean="0"/>
                  <a:t>+</a:t>
                </a:r>
                <a14:m>
                  <m:oMath xmlns:m="http://schemas.openxmlformats.org/officeDocument/2006/math">
                    <m:sSub>
                      <m:sSubPr>
                        <m:ctrlPr>
                          <a:rPr lang="he-IL" i="1">
                            <a:latin typeface="Cambria Math"/>
                          </a:rPr>
                        </m:ctrlPr>
                      </m:sSubPr>
                      <m:e>
                        <m:r>
                          <a:rPr lang="en-US" i="1">
                            <a:latin typeface="Cambria Math" panose="02040503050406030204" pitchFamily="18" charset="0"/>
                          </a:rPr>
                          <m:t>𝑉</m:t>
                        </m:r>
                      </m:e>
                      <m:sub>
                        <m:r>
                          <a:rPr lang="en-US" b="0" i="1" smtClean="0">
                            <a:latin typeface="Cambria Math" panose="02040503050406030204" pitchFamily="18" charset="0"/>
                          </a:rPr>
                          <m:t>𝑅</m:t>
                        </m:r>
                      </m:sub>
                    </m:sSub>
                    <m:r>
                      <a:rPr lang="en-US" b="0" i="1" smtClean="0">
                        <a:latin typeface="Cambria Math" panose="02040503050406030204" pitchFamily="18" charset="0"/>
                      </a:rPr>
                      <m:t>=</m:t>
                    </m:r>
                    <m:f>
                      <m:fPr>
                        <m:ctrlPr>
                          <a:rPr lang="en-US" i="1" dirty="0">
                            <a:latin typeface="Cambria Math"/>
                          </a:rPr>
                        </m:ctrlPr>
                      </m:fPr>
                      <m:num>
                        <m:r>
                          <a:rPr lang="en-US" i="1" dirty="0">
                            <a:latin typeface="Cambria Math" panose="02040503050406030204" pitchFamily="18" charset="0"/>
                          </a:rPr>
                          <m:t>𝑞</m:t>
                        </m:r>
                      </m:num>
                      <m:den>
                        <m:r>
                          <a:rPr lang="en-US" i="1" dirty="0">
                            <a:latin typeface="Cambria Math" panose="02040503050406030204" pitchFamily="18" charset="0"/>
                          </a:rPr>
                          <m:t>𝐶</m:t>
                        </m:r>
                      </m:den>
                    </m:f>
                  </m:oMath>
                </a14:m>
                <a:r>
                  <a:rPr lang="en-US" dirty="0" smtClean="0"/>
                  <a:t>+IR=</a:t>
                </a:r>
                <a14:m>
                  <m:oMath xmlns:m="http://schemas.openxmlformats.org/officeDocument/2006/math">
                    <m:f>
                      <m:fPr>
                        <m:ctrlPr>
                          <a:rPr lang="en-US" i="1" dirty="0">
                            <a:latin typeface="Cambria Math"/>
                          </a:rPr>
                        </m:ctrlPr>
                      </m:fPr>
                      <m:num>
                        <m:r>
                          <a:rPr lang="en-US" i="1" dirty="0">
                            <a:latin typeface="Cambria Math" panose="02040503050406030204" pitchFamily="18" charset="0"/>
                          </a:rPr>
                          <m:t>𝑞</m:t>
                        </m:r>
                      </m:num>
                      <m:den>
                        <m:r>
                          <a:rPr lang="en-US" i="1" dirty="0">
                            <a:latin typeface="Cambria Math" panose="02040503050406030204" pitchFamily="18" charset="0"/>
                          </a:rPr>
                          <m:t>𝐶</m:t>
                        </m:r>
                      </m:den>
                    </m:f>
                  </m:oMath>
                </a14:m>
                <a:r>
                  <a:rPr lang="en-US" dirty="0"/>
                  <a:t>+</a:t>
                </a:r>
                <a14:m>
                  <m:oMath xmlns:m="http://schemas.openxmlformats.org/officeDocument/2006/math">
                    <m:f>
                      <m:fPr>
                        <m:ctrlPr>
                          <a:rPr lang="en-US" i="1" dirty="0" smtClean="0">
                            <a:latin typeface="Cambria Math"/>
                          </a:rPr>
                        </m:ctrlPr>
                      </m:fPr>
                      <m:num>
                        <m:r>
                          <a:rPr lang="en-US" b="0" i="1" dirty="0" smtClean="0">
                            <a:latin typeface="Cambria Math" panose="02040503050406030204" pitchFamily="18" charset="0"/>
                          </a:rPr>
                          <m:t>𝑑𝑞</m:t>
                        </m:r>
                      </m:num>
                      <m:den>
                        <m:r>
                          <a:rPr lang="en-US" b="0" i="1" dirty="0" smtClean="0">
                            <a:latin typeface="Cambria Math" panose="02040503050406030204" pitchFamily="18" charset="0"/>
                          </a:rPr>
                          <m:t>𝑑𝑡</m:t>
                        </m:r>
                      </m:den>
                    </m:f>
                  </m:oMath>
                </a14:m>
                <a:r>
                  <a:rPr lang="en-US" dirty="0" smtClean="0"/>
                  <a:t>R</a:t>
                </a:r>
                <a:endParaRPr lang="he-IL" dirty="0" smtClean="0"/>
              </a:p>
              <a:p>
                <a:pPr rtl="1"/>
                <a:endParaRPr lang="he-IL" dirty="0"/>
              </a:p>
              <a:p>
                <a:r>
                  <a:rPr lang="en-US" dirty="0" smtClean="0"/>
                  <a:t>(</a:t>
                </a:r>
                <a14:m>
                  <m:oMath xmlns:m="http://schemas.openxmlformats.org/officeDocument/2006/math">
                    <m:sSub>
                      <m:sSubPr>
                        <m:ctrlPr>
                          <a:rPr lang="he-IL" i="1" smtClean="0">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0</m:t>
                        </m:r>
                      </m:sub>
                    </m:sSub>
                  </m:oMath>
                </a14:m>
                <a:r>
                  <a:rPr lang="en-US" dirty="0" smtClean="0"/>
                  <a:t>=</a:t>
                </a:r>
                <a14:m>
                  <m:oMath xmlns:m="http://schemas.openxmlformats.org/officeDocument/2006/math">
                    <m:f>
                      <m:fPr>
                        <m:ctrlPr>
                          <a:rPr lang="en-US" i="1" dirty="0">
                            <a:latin typeface="Cambria Math"/>
                          </a:rPr>
                        </m:ctrlPr>
                      </m:fPr>
                      <m:num>
                        <m:r>
                          <a:rPr lang="en-US" i="1" dirty="0">
                            <a:latin typeface="Cambria Math" panose="02040503050406030204" pitchFamily="18" charset="0"/>
                          </a:rPr>
                          <m:t>𝑞</m:t>
                        </m:r>
                      </m:num>
                      <m:den>
                        <m:r>
                          <a:rPr lang="en-US" i="1" dirty="0">
                            <a:latin typeface="Cambria Math" panose="02040503050406030204" pitchFamily="18" charset="0"/>
                          </a:rPr>
                          <m:t>𝐶</m:t>
                        </m:r>
                      </m:den>
                    </m:f>
                  </m:oMath>
                </a14:m>
                <a:r>
                  <a:rPr lang="en-US" dirty="0"/>
                  <a:t>+</a:t>
                </a:r>
                <a14:m>
                  <m:oMath xmlns:m="http://schemas.openxmlformats.org/officeDocument/2006/math">
                    <m:f>
                      <m:fPr>
                        <m:ctrlPr>
                          <a:rPr lang="en-US" i="1" dirty="0">
                            <a:latin typeface="Cambria Math"/>
                          </a:rPr>
                        </m:ctrlPr>
                      </m:fPr>
                      <m:num>
                        <m:r>
                          <a:rPr lang="en-US" i="1" dirty="0">
                            <a:latin typeface="Cambria Math" panose="02040503050406030204" pitchFamily="18" charset="0"/>
                          </a:rPr>
                          <m:t>𝑑𝑞</m:t>
                        </m:r>
                      </m:num>
                      <m:den>
                        <m:r>
                          <a:rPr lang="en-US" i="1" dirty="0">
                            <a:latin typeface="Cambria Math" panose="02040503050406030204" pitchFamily="18" charset="0"/>
                          </a:rPr>
                          <m:t>𝑑𝑡</m:t>
                        </m:r>
                      </m:den>
                    </m:f>
                  </m:oMath>
                </a14:m>
                <a:r>
                  <a:rPr lang="en-US" dirty="0" smtClean="0"/>
                  <a:t>R)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r>
                      <a:rPr lang="en-US" b="0" i="1" smtClean="0">
                        <a:latin typeface="Cambria Math" panose="02040503050406030204" pitchFamily="18" charset="0"/>
                        <a:ea typeface="Cambria Math" panose="02040503050406030204" pitchFamily="18" charset="0"/>
                      </a:rPr>
                      <m:t>=</m:t>
                    </m:r>
                    <m:sSub>
                      <m:sSubPr>
                        <m:ctrlPr>
                          <a:rPr lang="he-IL" i="1">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0</m:t>
                        </m:r>
                      </m:sub>
                    </m:sSub>
                  </m:oMath>
                </a14:m>
                <a:r>
                  <a:rPr lang="en-US" dirty="0" smtClean="0"/>
                  <a:t>C=</a:t>
                </a:r>
                <a14:m>
                  <m:oMath xmlns:m="http://schemas.openxmlformats.org/officeDocument/2006/math">
                    <m:r>
                      <a:rPr lang="en-US" b="0" i="1" smtClean="0">
                        <a:latin typeface="Cambria Math" panose="02040503050406030204" pitchFamily="18" charset="0"/>
                      </a:rPr>
                      <m:t>𝑞</m:t>
                    </m:r>
                  </m:oMath>
                </a14:m>
                <a:r>
                  <a:rPr lang="en-US" dirty="0" smtClean="0"/>
                  <a:t>+</a:t>
                </a:r>
                <a14:m>
                  <m:oMath xmlns:m="http://schemas.openxmlformats.org/officeDocument/2006/math">
                    <m:f>
                      <m:fPr>
                        <m:ctrlPr>
                          <a:rPr lang="en-US" i="1" dirty="0">
                            <a:latin typeface="Cambria Math"/>
                          </a:rPr>
                        </m:ctrlPr>
                      </m:fPr>
                      <m:num>
                        <m:r>
                          <a:rPr lang="en-US" i="1" dirty="0">
                            <a:latin typeface="Cambria Math" panose="02040503050406030204" pitchFamily="18" charset="0"/>
                          </a:rPr>
                          <m:t>𝑑𝑞</m:t>
                        </m:r>
                      </m:num>
                      <m:den>
                        <m:r>
                          <a:rPr lang="en-US" i="1" dirty="0">
                            <a:latin typeface="Cambria Math" panose="02040503050406030204" pitchFamily="18" charset="0"/>
                          </a:rPr>
                          <m:t>𝑑𝑡</m:t>
                        </m:r>
                      </m:den>
                    </m:f>
                  </m:oMath>
                </a14:m>
                <a:r>
                  <a:rPr lang="en-US" dirty="0" smtClean="0"/>
                  <a:t>RC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endParaRPr lang="en-US"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ea typeface="Cambria Math" panose="02040503050406030204" pitchFamily="18" charset="0"/>
                        </a:rPr>
                        <m:t>−</m:t>
                      </m:r>
                      <m:f>
                        <m:fPr>
                          <m:ctrlPr>
                            <a:rPr lang="en-US" b="0" i="1" smtClean="0">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𝑑𝑡</m:t>
                          </m:r>
                        </m:num>
                        <m:den>
                          <m:r>
                            <a:rPr lang="en-US" b="0" i="1" smtClean="0">
                              <a:latin typeface="Cambria Math" panose="02040503050406030204" pitchFamily="18" charset="0"/>
                              <a:ea typeface="Cambria Math" panose="02040503050406030204" pitchFamily="18" charset="0"/>
                            </a:rPr>
                            <m:t>𝑅𝐶</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𝑑𝑞</m:t>
                          </m:r>
                        </m:num>
                        <m:den>
                          <m:r>
                            <a:rPr lang="en-US" b="0" i="1" smtClean="0">
                              <a:latin typeface="Cambria Math" panose="02040503050406030204" pitchFamily="18" charset="0"/>
                              <a:ea typeface="Cambria Math" panose="02040503050406030204" pitchFamily="18" charset="0"/>
                            </a:rPr>
                            <m:t>𝑞</m:t>
                          </m:r>
                          <m:r>
                            <a:rPr lang="en-US" b="0" i="1" smtClean="0">
                              <a:latin typeface="Cambria Math" panose="02040503050406030204" pitchFamily="18" charset="0"/>
                              <a:ea typeface="Cambria Math" panose="02040503050406030204" pitchFamily="18" charset="0"/>
                            </a:rPr>
                            <m:t>−</m:t>
                          </m:r>
                          <m:sSub>
                            <m:sSubPr>
                              <m:ctrlPr>
                                <a:rPr lang="he-IL" i="1">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0</m:t>
                              </m:r>
                            </m:sub>
                          </m:sSub>
                          <m:r>
                            <a:rPr lang="en-US" b="0" i="1" smtClean="0">
                              <a:latin typeface="Cambria Math" panose="02040503050406030204" pitchFamily="18" charset="0"/>
                            </a:rPr>
                            <m:t>𝐶</m:t>
                          </m:r>
                        </m:den>
                      </m:f>
                    </m:oMath>
                  </m:oMathPara>
                </a14:m>
                <a:endParaRPr lang="en-US" dirty="0" smtClean="0"/>
              </a:p>
              <a:p>
                <a:pPr algn="r"/>
                <a:r>
                  <a:rPr lang="he-IL" dirty="0" smtClean="0"/>
                  <a:t>אינטגרציה משני צידי השיוויון:</a:t>
                </a:r>
              </a:p>
              <a:p>
                <a:pPr algn="r"/>
                <a:endParaRPr lang="he-IL" dirty="0"/>
              </a:p>
              <a:p>
                <a:pPr rtl="1"/>
                <a:endParaRPr lang="he-IL" dirty="0"/>
              </a:p>
            </p:txBody>
          </p:sp>
        </mc:Choice>
        <mc:Fallback xmlns="">
          <p:sp>
            <p:nvSpPr>
              <p:cNvPr id="34" name="TextBox 33"/>
              <p:cNvSpPr txBox="1">
                <a:spLocks noRot="1" noChangeAspect="1" noMove="1" noResize="1" noEditPoints="1" noAdjustHandles="1" noChangeArrowheads="1" noChangeShapeType="1" noTextEdit="1"/>
              </p:cNvSpPr>
              <p:nvPr/>
            </p:nvSpPr>
            <p:spPr>
              <a:xfrm>
                <a:off x="3405517" y="411057"/>
                <a:ext cx="5281284" cy="2940549"/>
              </a:xfrm>
              <a:prstGeom prst="rect">
                <a:avLst/>
              </a:prstGeom>
              <a:blipFill rotWithShape="0">
                <a:blip r:embed="rId2"/>
                <a:stretch>
                  <a:fillRect l="-1039" t="-1449" r="-1732"/>
                </a:stretch>
              </a:blipFill>
            </p:spPr>
            <p:txBody>
              <a:bodyPr/>
              <a:lstStyle/>
              <a:p>
                <a:r>
                  <a:rPr lang="he-IL">
                    <a:noFill/>
                  </a:rPr>
                  <a:t> </a:t>
                </a:r>
              </a:p>
            </p:txBody>
          </p:sp>
        </mc:Fallback>
      </mc:AlternateContent>
      <p:grpSp>
        <p:nvGrpSpPr>
          <p:cNvPr id="45" name="Group 44"/>
          <p:cNvGrpSpPr/>
          <p:nvPr/>
        </p:nvGrpSpPr>
        <p:grpSpPr>
          <a:xfrm>
            <a:off x="-1015879" y="145401"/>
            <a:ext cx="4140201" cy="2631111"/>
            <a:chOff x="-1015879" y="145401"/>
            <a:chExt cx="4140201" cy="2631111"/>
          </a:xfrm>
        </p:grpSpPr>
        <p:grpSp>
          <p:nvGrpSpPr>
            <p:cNvPr id="40" name="Group 39"/>
            <p:cNvGrpSpPr/>
            <p:nvPr/>
          </p:nvGrpSpPr>
          <p:grpSpPr>
            <a:xfrm>
              <a:off x="-1015879" y="145401"/>
              <a:ext cx="4140201" cy="2631111"/>
              <a:chOff x="-1015879" y="145401"/>
              <a:chExt cx="4140201" cy="2631111"/>
            </a:xfrm>
          </p:grpSpPr>
          <p:grpSp>
            <p:nvGrpSpPr>
              <p:cNvPr id="17" name="Group 16"/>
              <p:cNvGrpSpPr/>
              <p:nvPr/>
            </p:nvGrpSpPr>
            <p:grpSpPr>
              <a:xfrm>
                <a:off x="-1015879" y="145401"/>
                <a:ext cx="4140201" cy="2154237"/>
                <a:chOff x="-973138" y="1125538"/>
                <a:chExt cx="4140201" cy="2154237"/>
              </a:xfrm>
            </p:grpSpPr>
            <p:cxnSp>
              <p:nvCxnSpPr>
                <p:cNvPr id="18" name="מחבר ישר 2"/>
                <p:cNvCxnSpPr>
                  <a:stCxn id="22" idx="3"/>
                </p:cNvCxnSpPr>
                <p:nvPr/>
              </p:nvCxnSpPr>
              <p:spPr>
                <a:xfrm>
                  <a:off x="1735138" y="1576388"/>
                  <a:ext cx="1431925" cy="1587"/>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nvGrpSpPr>
                <p:cNvPr id="19" name="Group 20"/>
                <p:cNvGrpSpPr>
                  <a:grpSpLocks/>
                </p:cNvGrpSpPr>
                <p:nvPr/>
              </p:nvGrpSpPr>
              <p:grpSpPr bwMode="auto">
                <a:xfrm>
                  <a:off x="-973138" y="1125538"/>
                  <a:ext cx="4140201" cy="2154237"/>
                  <a:chOff x="0" y="0"/>
                  <a:chExt cx="1775" cy="1093"/>
                </a:xfrm>
              </p:grpSpPr>
              <p:grpSp>
                <p:nvGrpSpPr>
                  <p:cNvPr id="21" name="Group 21"/>
                  <p:cNvGrpSpPr>
                    <a:grpSpLocks/>
                  </p:cNvGrpSpPr>
                  <p:nvPr/>
                </p:nvGrpSpPr>
                <p:grpSpPr bwMode="auto">
                  <a:xfrm>
                    <a:off x="0" y="0"/>
                    <a:ext cx="1775" cy="1093"/>
                    <a:chOff x="0" y="0"/>
                    <a:chExt cx="1776" cy="1094"/>
                  </a:xfrm>
                </p:grpSpPr>
                <p:sp>
                  <p:nvSpPr>
                    <p:cNvPr id="22" name="Freeform 22"/>
                    <p:cNvSpPr>
                      <a:spLocks noChangeArrowheads="1"/>
                    </p:cNvSpPr>
                    <p:nvPr/>
                  </p:nvSpPr>
                  <p:spPr bwMode="auto">
                    <a:xfrm>
                      <a:off x="899" y="98"/>
                      <a:ext cx="263" cy="263"/>
                    </a:xfrm>
                    <a:custGeom>
                      <a:avLst/>
                      <a:gdLst>
                        <a:gd name="T0" fmla="*/ 0 w 263"/>
                        <a:gd name="T1" fmla="*/ 131 h 263"/>
                        <a:gd name="T2" fmla="*/ 109 w 263"/>
                        <a:gd name="T3" fmla="*/ 131 h 263"/>
                        <a:gd name="T4" fmla="*/ 153 w 263"/>
                        <a:gd name="T5" fmla="*/ 131 h 263"/>
                        <a:gd name="T6" fmla="*/ 263 w 263"/>
                        <a:gd name="T7" fmla="*/ 131 h 263"/>
                        <a:gd name="T8" fmla="*/ 109 w 263"/>
                        <a:gd name="T9" fmla="*/ 0 h 263"/>
                        <a:gd name="T10" fmla="*/ 109 w 263"/>
                        <a:gd name="T11" fmla="*/ 263 h 263"/>
                        <a:gd name="T12" fmla="*/ 153 w 263"/>
                        <a:gd name="T13" fmla="*/ 43 h 263"/>
                        <a:gd name="T14" fmla="*/ 153 w 263"/>
                        <a:gd name="T15" fmla="*/ 219 h 263"/>
                        <a:gd name="T16" fmla="*/ 65 w 263"/>
                        <a:gd name="T17" fmla="*/ 26 h 263"/>
                        <a:gd name="T18" fmla="*/ 65 w 263"/>
                        <a:gd name="T19" fmla="*/ 61 h 263"/>
                        <a:gd name="T20" fmla="*/ 48 w 263"/>
                        <a:gd name="T21" fmla="*/ 43 h 263"/>
                        <a:gd name="T22" fmla="*/ 83 w 263"/>
                        <a:gd name="T23" fmla="*/ 43 h 263"/>
                        <a:gd name="T24" fmla="*/ 179 w 263"/>
                        <a:gd name="T25" fmla="*/ 43 h 263"/>
                        <a:gd name="T26" fmla="*/ 214 w 263"/>
                        <a:gd name="T27" fmla="*/ 43 h 2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3"/>
                        <a:gd name="T43" fmla="*/ 0 h 263"/>
                        <a:gd name="T44" fmla="*/ 263 w 263"/>
                        <a:gd name="T45" fmla="*/ 263 h 2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3" h="263">
                          <a:moveTo>
                            <a:pt x="0" y="131"/>
                          </a:moveTo>
                          <a:lnTo>
                            <a:pt x="109" y="131"/>
                          </a:lnTo>
                          <a:moveTo>
                            <a:pt x="153" y="131"/>
                          </a:moveTo>
                          <a:lnTo>
                            <a:pt x="263" y="131"/>
                          </a:lnTo>
                          <a:moveTo>
                            <a:pt x="109" y="0"/>
                          </a:moveTo>
                          <a:lnTo>
                            <a:pt x="109" y="263"/>
                          </a:lnTo>
                          <a:moveTo>
                            <a:pt x="153" y="43"/>
                          </a:moveTo>
                          <a:lnTo>
                            <a:pt x="153" y="219"/>
                          </a:lnTo>
                          <a:moveTo>
                            <a:pt x="65" y="26"/>
                          </a:moveTo>
                          <a:lnTo>
                            <a:pt x="65" y="61"/>
                          </a:lnTo>
                          <a:moveTo>
                            <a:pt x="48" y="43"/>
                          </a:moveTo>
                          <a:lnTo>
                            <a:pt x="83" y="43"/>
                          </a:lnTo>
                          <a:moveTo>
                            <a:pt x="179" y="43"/>
                          </a:moveTo>
                          <a:lnTo>
                            <a:pt x="214" y="43"/>
                          </a:lnTo>
                        </a:path>
                      </a:pathLst>
                    </a:custGeom>
                    <a:noFill/>
                    <a:ln w="190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he-IL"/>
                    </a:p>
                  </p:txBody>
                </p:sp>
                <p:sp>
                  <p:nvSpPr>
                    <p:cNvPr id="23" name="Freeform 23"/>
                    <p:cNvSpPr>
                      <a:spLocks noChangeArrowheads="1"/>
                    </p:cNvSpPr>
                    <p:nvPr/>
                  </p:nvSpPr>
                  <p:spPr bwMode="auto">
                    <a:xfrm>
                      <a:off x="592" y="230"/>
                      <a:ext cx="153" cy="0"/>
                    </a:xfrm>
                    <a:custGeom>
                      <a:avLst/>
                      <a:gdLst>
                        <a:gd name="T0" fmla="*/ 153 w 153"/>
                        <a:gd name="T1" fmla="*/ 109 w 153"/>
                        <a:gd name="T2" fmla="*/ 0 w 153"/>
                        <a:gd name="T3" fmla="*/ 0 60000 65536"/>
                        <a:gd name="T4" fmla="*/ 0 60000 65536"/>
                        <a:gd name="T5" fmla="*/ 0 60000 65536"/>
                        <a:gd name="T6" fmla="*/ 0 w 153"/>
                        <a:gd name="T7" fmla="*/ 153 w 153"/>
                      </a:gdLst>
                      <a:ahLst/>
                      <a:cxnLst>
                        <a:cxn ang="T3">
                          <a:pos x="T0" y="0"/>
                        </a:cxn>
                        <a:cxn ang="T4">
                          <a:pos x="T1" y="0"/>
                        </a:cxn>
                        <a:cxn ang="T5">
                          <a:pos x="T2" y="0"/>
                        </a:cxn>
                      </a:cxnLst>
                      <a:rect l="T6" t="0" r="T7" b="0"/>
                      <a:pathLst>
                        <a:path w="153">
                          <a:moveTo>
                            <a:pt x="153" y="0"/>
                          </a:moveTo>
                          <a:lnTo>
                            <a:pt x="109" y="0"/>
                          </a:lnTo>
                          <a:lnTo>
                            <a:pt x="0" y="0"/>
                          </a:lnTo>
                        </a:path>
                      </a:pathLst>
                    </a:custGeom>
                    <a:noFill/>
                    <a:ln w="190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he-IL"/>
                    </a:p>
                  </p:txBody>
                </p:sp>
                <p:sp>
                  <p:nvSpPr>
                    <p:cNvPr id="24" name="Freeform 25"/>
                    <p:cNvSpPr>
                      <a:spLocks noChangeArrowheads="1"/>
                    </p:cNvSpPr>
                    <p:nvPr/>
                  </p:nvSpPr>
                  <p:spPr bwMode="auto">
                    <a:xfrm>
                      <a:off x="592" y="230"/>
                      <a:ext cx="175" cy="749"/>
                    </a:xfrm>
                    <a:custGeom>
                      <a:avLst/>
                      <a:gdLst>
                        <a:gd name="T0" fmla="*/ 0 w 175"/>
                        <a:gd name="T1" fmla="*/ 0 h 748"/>
                        <a:gd name="T2" fmla="*/ 0 w 175"/>
                        <a:gd name="T3" fmla="*/ 756 h 748"/>
                        <a:gd name="T4" fmla="*/ 175 w 175"/>
                        <a:gd name="T5" fmla="*/ 756 h 748"/>
                        <a:gd name="T6" fmla="*/ 0 60000 65536"/>
                        <a:gd name="T7" fmla="*/ 0 60000 65536"/>
                        <a:gd name="T8" fmla="*/ 0 60000 65536"/>
                        <a:gd name="T9" fmla="*/ 0 w 175"/>
                        <a:gd name="T10" fmla="*/ 0 h 748"/>
                        <a:gd name="T11" fmla="*/ 175 w 175"/>
                        <a:gd name="T12" fmla="*/ 748 h 748"/>
                      </a:gdLst>
                      <a:ahLst/>
                      <a:cxnLst>
                        <a:cxn ang="T6">
                          <a:pos x="T0" y="T1"/>
                        </a:cxn>
                        <a:cxn ang="T7">
                          <a:pos x="T2" y="T3"/>
                        </a:cxn>
                        <a:cxn ang="T8">
                          <a:pos x="T4" y="T5"/>
                        </a:cxn>
                      </a:cxnLst>
                      <a:rect l="T9" t="T10" r="T11" b="T12"/>
                      <a:pathLst>
                        <a:path w="175" h="748">
                          <a:moveTo>
                            <a:pt x="0" y="0"/>
                          </a:moveTo>
                          <a:lnTo>
                            <a:pt x="0" y="748"/>
                          </a:lnTo>
                          <a:lnTo>
                            <a:pt x="175" y="748"/>
                          </a:lnTo>
                        </a:path>
                      </a:pathLst>
                    </a:custGeom>
                    <a:noFill/>
                    <a:ln w="190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he-IL"/>
                    </a:p>
                  </p:txBody>
                </p:sp>
                <p:sp>
                  <p:nvSpPr>
                    <p:cNvPr id="25" name="Rectangle 27"/>
                    <p:cNvSpPr>
                      <a:spLocks noChangeArrowheads="1"/>
                    </p:cNvSpPr>
                    <p:nvPr/>
                  </p:nvSpPr>
                  <p:spPr bwMode="auto">
                    <a:xfrm>
                      <a:off x="1381" y="230"/>
                      <a:ext cx="1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anchor="ctr"/>
                    <a:lstStyle>
                      <a:lvl1pPr algn="r" defTabSz="455613"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defTabSz="455613"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defTabSz="455613"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defTabSz="455613"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defTabSz="455613"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561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561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561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561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FontTx/>
                        <a:buNone/>
                      </a:pPr>
                      <a:r>
                        <a:rPr lang="en-GB" sz="1000"/>
                        <a:t>2</a:t>
                      </a:r>
                      <a:r>
                        <a:rPr lang="en-GB" sz="1200">
                          <a:latin typeface="Times New Roman" panose="02020603050405020304" pitchFamily="18" charset="0"/>
                        </a:rPr>
                        <a:t>Ω</a:t>
                      </a:r>
                    </a:p>
                    <a:p>
                      <a:pPr algn="ctr" rtl="0">
                        <a:spcBef>
                          <a:spcPct val="0"/>
                        </a:spcBef>
                        <a:buFontTx/>
                        <a:buNone/>
                      </a:pPr>
                      <a:endParaRPr lang="en-GB" sz="1200">
                        <a:latin typeface="Times New Roman" panose="02020603050405020304" pitchFamily="18" charset="0"/>
                      </a:endParaRPr>
                    </a:p>
                  </p:txBody>
                </p:sp>
                <p:sp>
                  <p:nvSpPr>
                    <p:cNvPr id="26" name="Line 32"/>
                    <p:cNvSpPr>
                      <a:spLocks noChangeShapeType="1"/>
                    </p:cNvSpPr>
                    <p:nvPr/>
                  </p:nvSpPr>
                  <p:spPr bwMode="auto">
                    <a:xfrm rot="5400000">
                      <a:off x="1054" y="965"/>
                      <a:ext cx="259"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e-IL"/>
                    </a:p>
                  </p:txBody>
                </p:sp>
                <p:sp>
                  <p:nvSpPr>
                    <p:cNvPr id="27" name="Line 33"/>
                    <p:cNvSpPr>
                      <a:spLocks noChangeShapeType="1"/>
                    </p:cNvSpPr>
                    <p:nvPr/>
                  </p:nvSpPr>
                  <p:spPr bwMode="auto">
                    <a:xfrm>
                      <a:off x="767" y="979"/>
                      <a:ext cx="417"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e-IL"/>
                    </a:p>
                  </p:txBody>
                </p:sp>
                <p:sp>
                  <p:nvSpPr>
                    <p:cNvPr id="28" name="Line 34"/>
                    <p:cNvSpPr>
                      <a:spLocks noChangeShapeType="1"/>
                    </p:cNvSpPr>
                    <p:nvPr/>
                  </p:nvSpPr>
                  <p:spPr bwMode="auto">
                    <a:xfrm rot="5400000">
                      <a:off x="1118" y="965"/>
                      <a:ext cx="259"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e-IL"/>
                    </a:p>
                  </p:txBody>
                </p:sp>
                <p:sp>
                  <p:nvSpPr>
                    <p:cNvPr id="29" name="Line 35"/>
                    <p:cNvSpPr>
                      <a:spLocks noChangeShapeType="1"/>
                    </p:cNvSpPr>
                    <p:nvPr/>
                  </p:nvSpPr>
                  <p:spPr bwMode="auto">
                    <a:xfrm>
                      <a:off x="1249" y="979"/>
                      <a:ext cx="527"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e-IL"/>
                    </a:p>
                  </p:txBody>
                </p:sp>
                <p:sp>
                  <p:nvSpPr>
                    <p:cNvPr id="30" name="Line 36"/>
                    <p:cNvSpPr>
                      <a:spLocks noChangeShapeType="1"/>
                    </p:cNvSpPr>
                    <p:nvPr/>
                  </p:nvSpPr>
                  <p:spPr bwMode="auto">
                    <a:xfrm>
                      <a:off x="0" y="0"/>
                      <a:ext cx="21" cy="0"/>
                    </a:xfrm>
                    <a:prstGeom prst="line">
                      <a:avLst/>
                    </a:prstGeom>
                    <a:noFill/>
                    <a:ln w="9525">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e-IL"/>
                    </a:p>
                  </p:txBody>
                </p:sp>
                <p:sp>
                  <p:nvSpPr>
                    <p:cNvPr id="31" name="Freeform 37"/>
                    <p:cNvSpPr>
                      <a:spLocks noChangeArrowheads="1"/>
                    </p:cNvSpPr>
                    <p:nvPr/>
                  </p:nvSpPr>
                  <p:spPr bwMode="auto">
                    <a:xfrm>
                      <a:off x="1030" y="806"/>
                      <a:ext cx="154" cy="115"/>
                    </a:xfrm>
                    <a:custGeom>
                      <a:avLst/>
                      <a:gdLst>
                        <a:gd name="T0" fmla="*/ 0 w 153"/>
                        <a:gd name="T1" fmla="*/ 0 h 115"/>
                        <a:gd name="T2" fmla="*/ 0 w 153"/>
                        <a:gd name="T3" fmla="*/ 115 h 115"/>
                        <a:gd name="T4" fmla="*/ 161 w 153"/>
                        <a:gd name="T5" fmla="*/ 115 h 115"/>
                        <a:gd name="T6" fmla="*/ 161 w 153"/>
                        <a:gd name="T7" fmla="*/ 0 h 115"/>
                        <a:gd name="T8" fmla="*/ 0 w 153"/>
                        <a:gd name="T9" fmla="*/ 0 h 115"/>
                        <a:gd name="T10" fmla="*/ 95 w 153"/>
                        <a:gd name="T11" fmla="*/ 57 h 115"/>
                        <a:gd name="T12" fmla="*/ 117 w 153"/>
                        <a:gd name="T13" fmla="*/ 86 h 115"/>
                        <a:gd name="T14" fmla="*/ 117 w 153"/>
                        <a:gd name="T15" fmla="*/ 86 h 115"/>
                        <a:gd name="T16" fmla="*/ 95 w 153"/>
                        <a:gd name="T17" fmla="*/ 57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
                        <a:gd name="T28" fmla="*/ 0 h 115"/>
                        <a:gd name="T29" fmla="*/ 153 w 153"/>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 h="115">
                          <a:moveTo>
                            <a:pt x="0" y="0"/>
                          </a:moveTo>
                          <a:lnTo>
                            <a:pt x="0" y="115"/>
                          </a:lnTo>
                          <a:lnTo>
                            <a:pt x="153" y="115"/>
                          </a:lnTo>
                          <a:lnTo>
                            <a:pt x="153" y="0"/>
                          </a:lnTo>
                          <a:lnTo>
                            <a:pt x="0" y="0"/>
                          </a:lnTo>
                          <a:moveTo>
                            <a:pt x="87" y="57"/>
                          </a:moveTo>
                          <a:lnTo>
                            <a:pt x="109" y="86"/>
                          </a:lnTo>
                          <a:lnTo>
                            <a:pt x="87" y="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he-IL"/>
                    </a:p>
                  </p:txBody>
                </p:sp>
                <p:sp>
                  <p:nvSpPr>
                    <p:cNvPr id="32" name="Line 38"/>
                    <p:cNvSpPr>
                      <a:spLocks noChangeShapeType="1"/>
                    </p:cNvSpPr>
                    <p:nvPr/>
                  </p:nvSpPr>
                  <p:spPr bwMode="auto">
                    <a:xfrm rot="-1800000">
                      <a:off x="734" y="187"/>
                      <a:ext cx="176"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e-IL"/>
                    </a:p>
                  </p:txBody>
                </p:sp>
                <p:sp>
                  <p:nvSpPr>
                    <p:cNvPr id="33" name="Rectangle 29"/>
                    <p:cNvSpPr>
                      <a:spLocks noChangeArrowheads="1"/>
                    </p:cNvSpPr>
                    <p:nvPr/>
                  </p:nvSpPr>
                  <p:spPr bwMode="auto">
                    <a:xfrm>
                      <a:off x="1293" y="172"/>
                      <a:ext cx="306" cy="114"/>
                    </a:xfrm>
                    <a:prstGeom prst="rect">
                      <a:avLst/>
                    </a:prstGeom>
                    <a:solidFill>
                      <a:schemeClr val="tx1"/>
                    </a:solidFill>
                    <a:ln w="19050">
                      <a:solidFill>
                        <a:schemeClr val="tx1"/>
                      </a:solidFill>
                      <a:miter lim="800000"/>
                      <a:headEnd type="none" w="sm" len="sm"/>
                      <a:tailEnd type="none" w="sm" len="sm"/>
                    </a:ln>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sz="1800"/>
                    </a:p>
                  </p:txBody>
                </p:sp>
              </p:grpSp>
            </p:grpSp>
            <p:cxnSp>
              <p:nvCxnSpPr>
                <p:cNvPr id="20" name="מחבר ישר 6"/>
                <p:cNvCxnSpPr>
                  <a:endCxn id="29" idx="1"/>
                </p:cNvCxnSpPr>
                <p:nvPr/>
              </p:nvCxnSpPr>
              <p:spPr>
                <a:xfrm>
                  <a:off x="3167063" y="1576388"/>
                  <a:ext cx="0" cy="1476375"/>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39" name="Group 38"/>
              <p:cNvGrpSpPr/>
              <p:nvPr/>
            </p:nvGrpSpPr>
            <p:grpSpPr>
              <a:xfrm>
                <a:off x="848197" y="411585"/>
                <a:ext cx="2276125" cy="2364927"/>
                <a:chOff x="848197" y="411585"/>
                <a:chExt cx="2276125" cy="2364927"/>
              </a:xfrm>
            </p:grpSpPr>
            <mc:AlternateContent xmlns:mc="http://schemas.openxmlformats.org/markup-compatibility/2006" xmlns:a14="http://schemas.microsoft.com/office/drawing/2010/main">
              <mc:Choice Requires="a14">
                <p:sp>
                  <p:nvSpPr>
                    <p:cNvPr id="35" name="TextBox 34"/>
                    <p:cNvSpPr txBox="1"/>
                    <p:nvPr/>
                  </p:nvSpPr>
                  <p:spPr>
                    <a:xfrm>
                      <a:off x="1423276" y="2313244"/>
                      <a:ext cx="1150158" cy="463268"/>
                    </a:xfrm>
                    <a:prstGeom prst="rect">
                      <a:avLst/>
                    </a:prstGeom>
                    <a:noFill/>
                  </p:spPr>
                  <p:txBody>
                    <a:bodyPr wrap="square" rtlCol="1">
                      <a:spAutoFit/>
                    </a:bodyPr>
                    <a:lstStyle/>
                    <a:p>
                      <a14:m>
                        <m:oMath xmlns:m="http://schemas.openxmlformats.org/officeDocument/2006/math">
                          <m:sSub>
                            <m:sSubPr>
                              <m:ctrlPr>
                                <a:rPr lang="he-IL" i="1">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𝑐</m:t>
                              </m:r>
                            </m:sub>
                          </m:sSub>
                        </m:oMath>
                      </a14:m>
                      <a:r>
                        <a:rPr lang="en-US" dirty="0"/>
                        <a:t>=</a:t>
                      </a:r>
                      <a14:m>
                        <m:oMath xmlns:m="http://schemas.openxmlformats.org/officeDocument/2006/math">
                          <m:f>
                            <m:fPr>
                              <m:ctrlPr>
                                <a:rPr lang="en-US" i="1" dirty="0">
                                  <a:latin typeface="Cambria Math"/>
                                </a:rPr>
                              </m:ctrlPr>
                            </m:fPr>
                            <m:num>
                              <m:r>
                                <a:rPr lang="en-US" i="1" dirty="0">
                                  <a:latin typeface="Cambria Math" panose="02040503050406030204" pitchFamily="18" charset="0"/>
                                </a:rPr>
                                <m:t>𝑞</m:t>
                              </m:r>
                            </m:num>
                            <m:den>
                              <m:r>
                                <a:rPr lang="en-US" i="1" dirty="0">
                                  <a:latin typeface="Cambria Math" panose="02040503050406030204" pitchFamily="18" charset="0"/>
                                </a:rPr>
                                <m:t>𝐶</m:t>
                              </m:r>
                            </m:den>
                          </m:f>
                        </m:oMath>
                      </a14:m>
                      <a:endParaRPr lang="he-IL" dirty="0"/>
                    </a:p>
                  </p:txBody>
                </p:sp>
              </mc:Choice>
              <mc:Fallback xmlns="">
                <p:sp>
                  <p:nvSpPr>
                    <p:cNvPr id="35" name="TextBox 34"/>
                    <p:cNvSpPr txBox="1">
                      <a:spLocks noRot="1" noChangeAspect="1" noMove="1" noResize="1" noEditPoints="1" noAdjustHandles="1" noChangeArrowheads="1" noChangeShapeType="1" noTextEdit="1"/>
                    </p:cNvSpPr>
                    <p:nvPr/>
                  </p:nvSpPr>
                  <p:spPr>
                    <a:xfrm>
                      <a:off x="1423276" y="2313244"/>
                      <a:ext cx="1150158" cy="463268"/>
                    </a:xfrm>
                    <a:prstGeom prst="rect">
                      <a:avLst/>
                    </a:prstGeom>
                    <a:blipFill rotWithShape="0">
                      <a:blip r:embed="rId3"/>
                      <a:stretch>
                        <a:fillRect t="-1316" b="-5263"/>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1974164" y="708575"/>
                      <a:ext cx="1150158" cy="369332"/>
                    </a:xfrm>
                    <a:prstGeom prst="rect">
                      <a:avLst/>
                    </a:prstGeom>
                    <a:noFill/>
                  </p:spPr>
                  <p:txBody>
                    <a:bodyPr wrap="square" rtlCol="1">
                      <a:spAutoFit/>
                    </a:bodyPr>
                    <a:lstStyle/>
                    <a:p>
                      <a14:m>
                        <m:oMath xmlns:m="http://schemas.openxmlformats.org/officeDocument/2006/math">
                          <m:sSub>
                            <m:sSubPr>
                              <m:ctrlPr>
                                <a:rPr lang="he-IL" i="1" smtClean="0">
                                  <a:latin typeface="Cambria Math"/>
                                </a:rPr>
                              </m:ctrlPr>
                            </m:sSubPr>
                            <m:e>
                              <m:r>
                                <a:rPr lang="en-US" i="1">
                                  <a:latin typeface="Cambria Math" panose="02040503050406030204" pitchFamily="18" charset="0"/>
                                </a:rPr>
                                <m:t>𝑉</m:t>
                              </m:r>
                            </m:e>
                            <m:sub>
                              <m:r>
                                <a:rPr lang="en-US" b="0" i="1" smtClean="0">
                                  <a:latin typeface="Cambria Math" panose="02040503050406030204" pitchFamily="18" charset="0"/>
                                </a:rPr>
                                <m:t>𝑅</m:t>
                              </m:r>
                            </m:sub>
                          </m:sSub>
                        </m:oMath>
                      </a14:m>
                      <a:r>
                        <a:rPr lang="en-US" dirty="0"/>
                        <a:t>=</a:t>
                      </a:r>
                      <a14:m>
                        <m:oMath xmlns:m="http://schemas.openxmlformats.org/officeDocument/2006/math">
                          <m:r>
                            <a:rPr lang="en-US" b="0" i="1" dirty="0" smtClean="0">
                              <a:latin typeface="Cambria Math" panose="02040503050406030204" pitchFamily="18" charset="0"/>
                            </a:rPr>
                            <m:t>𝐼𝑅</m:t>
                          </m:r>
                        </m:oMath>
                      </a14:m>
                      <a:endParaRPr lang="he-IL" dirty="0"/>
                    </a:p>
                  </p:txBody>
                </p:sp>
              </mc:Choice>
              <mc:Fallback xmlns="">
                <p:sp>
                  <p:nvSpPr>
                    <p:cNvPr id="36" name="TextBox 35"/>
                    <p:cNvSpPr txBox="1">
                      <a:spLocks noRot="1" noChangeAspect="1" noMove="1" noResize="1" noEditPoints="1" noAdjustHandles="1" noChangeArrowheads="1" noChangeShapeType="1" noTextEdit="1"/>
                    </p:cNvSpPr>
                    <p:nvPr/>
                  </p:nvSpPr>
                  <p:spPr>
                    <a:xfrm>
                      <a:off x="1974164" y="708575"/>
                      <a:ext cx="1150158" cy="369332"/>
                    </a:xfrm>
                    <a:prstGeom prst="rect">
                      <a:avLst/>
                    </a:prstGeom>
                    <a:blipFill rotWithShape="0">
                      <a:blip r:embed="rId4"/>
                      <a:stretch>
                        <a:fillRect t="-8197" b="-2459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848197" y="892251"/>
                      <a:ext cx="1150158" cy="369332"/>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i="1" smtClean="0">
                                    <a:latin typeface="Cambria Math"/>
                                  </a:rPr>
                                </m:ctrlPr>
                              </m:sSubPr>
                              <m:e>
                                <m:r>
                                  <a:rPr lang="en-US" i="1">
                                    <a:latin typeface="Cambria Math" panose="02040503050406030204" pitchFamily="18" charset="0"/>
                                  </a:rPr>
                                  <m:t>𝑉</m:t>
                                </m:r>
                              </m:e>
                              <m:sub>
                                <m:r>
                                  <a:rPr lang="en-US" b="0" i="1" smtClean="0">
                                    <a:latin typeface="Cambria Math" panose="02040503050406030204" pitchFamily="18" charset="0"/>
                                  </a:rPr>
                                  <m:t>0</m:t>
                                </m:r>
                              </m:sub>
                            </m:sSub>
                          </m:oMath>
                        </m:oMathPara>
                      </a14:m>
                      <a:endParaRPr lang="he-IL" dirty="0"/>
                    </a:p>
                  </p:txBody>
                </p:sp>
              </mc:Choice>
              <mc:Fallback xmlns="">
                <p:sp>
                  <p:nvSpPr>
                    <p:cNvPr id="37" name="TextBox 36"/>
                    <p:cNvSpPr txBox="1">
                      <a:spLocks noRot="1" noChangeAspect="1" noMove="1" noResize="1" noEditPoints="1" noAdjustHandles="1" noChangeArrowheads="1" noChangeShapeType="1" noTextEdit="1"/>
                    </p:cNvSpPr>
                    <p:nvPr/>
                  </p:nvSpPr>
                  <p:spPr>
                    <a:xfrm>
                      <a:off x="848197" y="892251"/>
                      <a:ext cx="1150158" cy="369332"/>
                    </a:xfrm>
                    <a:prstGeom prst="rect">
                      <a:avLst/>
                    </a:prstGeom>
                    <a:blipFill rotWithShape="0">
                      <a:blip r:embed="rId5"/>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1796086" y="411585"/>
                      <a:ext cx="1150158" cy="369332"/>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bg1"/>
                                </a:solidFill>
                                <a:latin typeface="Cambria Math" panose="02040503050406030204" pitchFamily="18" charset="0"/>
                              </a:rPr>
                              <m:t>𝑅</m:t>
                            </m:r>
                          </m:oMath>
                        </m:oMathPara>
                      </a14:m>
                      <a:endParaRPr lang="he-IL" dirty="0">
                        <a:solidFill>
                          <a:schemeClr val="bg1"/>
                        </a:solidFil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1796086" y="411585"/>
                      <a:ext cx="1150158" cy="369332"/>
                    </a:xfrm>
                    <a:prstGeom prst="rect">
                      <a:avLst/>
                    </a:prstGeom>
                    <a:blipFill rotWithShape="0">
                      <a:blip r:embed="rId6"/>
                      <a:stretch>
                        <a:fillRect/>
                      </a:stretch>
                    </a:blipFill>
                  </p:spPr>
                  <p:txBody>
                    <a:bodyPr/>
                    <a:lstStyle/>
                    <a:p>
                      <a:r>
                        <a:rPr lang="he-IL">
                          <a:noFill/>
                        </a:rPr>
                        <a:t> </a:t>
                      </a:r>
                    </a:p>
                  </p:txBody>
                </p:sp>
              </mc:Fallback>
            </mc:AlternateContent>
          </p:grpSp>
        </p:grpSp>
        <p:grpSp>
          <p:nvGrpSpPr>
            <p:cNvPr id="44" name="Group 43"/>
            <p:cNvGrpSpPr/>
            <p:nvPr/>
          </p:nvGrpSpPr>
          <p:grpSpPr>
            <a:xfrm>
              <a:off x="394167" y="760700"/>
              <a:ext cx="1150158" cy="1126292"/>
              <a:chOff x="394167" y="760700"/>
              <a:chExt cx="1150158" cy="1126292"/>
            </a:xfrm>
          </p:grpSpPr>
          <p:sp>
            <p:nvSpPr>
              <p:cNvPr id="41" name="Freeform 40"/>
              <p:cNvSpPr/>
              <p:nvPr/>
            </p:nvSpPr>
            <p:spPr bwMode="auto">
              <a:xfrm>
                <a:off x="460519" y="760700"/>
                <a:ext cx="1077336" cy="1126292"/>
              </a:xfrm>
              <a:custGeom>
                <a:avLst/>
                <a:gdLst>
                  <a:gd name="connsiteX0" fmla="*/ 620136 w 1077336"/>
                  <a:gd name="connsiteY0" fmla="*/ 29009 h 1126292"/>
                  <a:gd name="connsiteX1" fmla="*/ 135226 w 1077336"/>
                  <a:gd name="connsiteY1" fmla="*/ 56718 h 1126292"/>
                  <a:gd name="connsiteX2" fmla="*/ 24390 w 1077336"/>
                  <a:gd name="connsiteY2" fmla="*/ 541627 h 1126292"/>
                  <a:gd name="connsiteX3" fmla="*/ 65954 w 1077336"/>
                  <a:gd name="connsiteY3" fmla="*/ 1012682 h 1126292"/>
                  <a:gd name="connsiteX4" fmla="*/ 675554 w 1077336"/>
                  <a:gd name="connsiteY4" fmla="*/ 1123518 h 1126292"/>
                  <a:gd name="connsiteX5" fmla="*/ 1077336 w 1077336"/>
                  <a:gd name="connsiteY5" fmla="*/ 1081955 h 112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7336" h="1126292">
                    <a:moveTo>
                      <a:pt x="620136" y="29009"/>
                    </a:moveTo>
                    <a:cubicBezTo>
                      <a:pt x="427326" y="145"/>
                      <a:pt x="234517" y="-28718"/>
                      <a:pt x="135226" y="56718"/>
                    </a:cubicBezTo>
                    <a:cubicBezTo>
                      <a:pt x="35935" y="142154"/>
                      <a:pt x="35935" y="382300"/>
                      <a:pt x="24390" y="541627"/>
                    </a:cubicBezTo>
                    <a:cubicBezTo>
                      <a:pt x="12845" y="700954"/>
                      <a:pt x="-42573" y="915700"/>
                      <a:pt x="65954" y="1012682"/>
                    </a:cubicBezTo>
                    <a:cubicBezTo>
                      <a:pt x="174481" y="1109664"/>
                      <a:pt x="506990" y="1111972"/>
                      <a:pt x="675554" y="1123518"/>
                    </a:cubicBezTo>
                    <a:cubicBezTo>
                      <a:pt x="844118" y="1135064"/>
                      <a:pt x="960727" y="1108509"/>
                      <a:pt x="1077336" y="1081955"/>
                    </a:cubicBezTo>
                  </a:path>
                </a:pathLst>
              </a:custGeom>
              <a:ln>
                <a:solidFill>
                  <a:srgbClr val="FFFF00"/>
                </a:solidFill>
                <a:headEnd type="none" w="med" len="med"/>
                <a:tailEnd type="triangle" w="med" len="med"/>
              </a:ln>
              <a:extLst/>
            </p:spPr>
            <p:style>
              <a:lnRef idx="2">
                <a:schemeClr val="accent6"/>
              </a:lnRef>
              <a:fillRef idx="0">
                <a:schemeClr val="accent6"/>
              </a:fillRef>
              <a:effectRef idx="1">
                <a:schemeClr val="accent6"/>
              </a:effectRef>
              <a:fontRef idx="minor">
                <a:schemeClr val="tx1"/>
              </a:fontRef>
            </p:style>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Tahoma" pitchFamily="34" charset="0"/>
                  <a:cs typeface="Arial" charset="0"/>
                </a:endParaRPr>
              </a:p>
            </p:txBody>
          </p:sp>
          <mc:AlternateContent xmlns:mc="http://schemas.openxmlformats.org/markup-compatibility/2006" xmlns:a14="http://schemas.microsoft.com/office/drawing/2010/main">
            <mc:Choice Requires="a14">
              <p:sp>
                <p:nvSpPr>
                  <p:cNvPr id="42" name="TextBox 41"/>
                  <p:cNvSpPr txBox="1"/>
                  <p:nvPr/>
                </p:nvSpPr>
                <p:spPr>
                  <a:xfrm>
                    <a:off x="394167" y="1476419"/>
                    <a:ext cx="1150158" cy="369332"/>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𝐼</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m:oMathPara>
                    </a14:m>
                    <a:endParaRPr lang="he-IL" dirty="0"/>
                  </a:p>
                </p:txBody>
              </p:sp>
            </mc:Choice>
            <mc:Fallback xmlns="">
              <p:sp>
                <p:nvSpPr>
                  <p:cNvPr id="42" name="TextBox 41"/>
                  <p:cNvSpPr txBox="1">
                    <a:spLocks noRot="1" noChangeAspect="1" noMove="1" noResize="1" noEditPoints="1" noAdjustHandles="1" noChangeArrowheads="1" noChangeShapeType="1" noTextEdit="1"/>
                  </p:cNvSpPr>
                  <p:nvPr/>
                </p:nvSpPr>
                <p:spPr>
                  <a:xfrm>
                    <a:off x="394167" y="1476419"/>
                    <a:ext cx="1150158" cy="369332"/>
                  </a:xfrm>
                  <a:prstGeom prst="rect">
                    <a:avLst/>
                  </a:prstGeom>
                  <a:blipFill rotWithShape="0">
                    <a:blip r:embed="rId7"/>
                    <a:stretch>
                      <a:fillRect b="-14754"/>
                    </a:stretch>
                  </a:blipFill>
                </p:spPr>
                <p:txBody>
                  <a:bodyPr/>
                  <a:lstStyle/>
                  <a:p>
                    <a:r>
                      <a:rPr lang="he-IL">
                        <a:noFill/>
                      </a:rPr>
                      <a:t> </a:t>
                    </a:r>
                  </a:p>
                </p:txBody>
              </p:sp>
            </mc:Fallback>
          </mc:AlternateContent>
        </p:grpSp>
      </p:grpSp>
      <mc:AlternateContent xmlns:mc="http://schemas.openxmlformats.org/markup-compatibility/2006" xmlns:a14="http://schemas.microsoft.com/office/drawing/2010/main">
        <mc:Choice Requires="a14">
          <p:sp>
            <p:nvSpPr>
              <p:cNvPr id="43" name="TextBox 42"/>
              <p:cNvSpPr txBox="1"/>
              <p:nvPr/>
            </p:nvSpPr>
            <p:spPr>
              <a:xfrm>
                <a:off x="394167" y="3130779"/>
                <a:ext cx="8807369" cy="1089465"/>
              </a:xfrm>
              <a:prstGeom prst="rect">
                <a:avLst/>
              </a:prstGeom>
              <a:noFill/>
            </p:spPr>
            <p:txBody>
              <a:bodyPr wrap="square" rtlCol="1">
                <a:spAutoFit/>
              </a:bodyPr>
              <a:lstStyle/>
              <a:p>
                <a14:m>
                  <m:oMath xmlns:m="http://schemas.openxmlformats.org/officeDocument/2006/math">
                    <m:nary>
                      <m:naryPr>
                        <m:ctrlPr>
                          <a:rPr lang="en-US" i="1" smtClean="0">
                            <a:latin typeface="Cambria Math"/>
                            <a:ea typeface="Cambria Math" panose="02040503050406030204" pitchFamily="18" charset="0"/>
                          </a:rPr>
                        </m:ctrlPr>
                      </m:naryPr>
                      <m:sub>
                        <m:r>
                          <m:rPr>
                            <m:brk m:alnAt="23"/>
                          </m:rPr>
                          <a:rPr lang="en-US" i="1">
                            <a:latin typeface="Cambria Math" panose="02040503050406030204" pitchFamily="18" charset="0"/>
                            <a:ea typeface="Cambria Math" panose="02040503050406030204" pitchFamily="18" charset="0"/>
                          </a:rPr>
                          <m:t>0</m:t>
                        </m:r>
                      </m:sub>
                      <m:sup>
                        <m:r>
                          <a:rPr lang="en-US" i="1">
                            <a:latin typeface="Cambria Math" panose="02040503050406030204" pitchFamily="18" charset="0"/>
                            <a:ea typeface="Cambria Math" panose="02040503050406030204" pitchFamily="18" charset="0"/>
                          </a:rPr>
                          <m:t>𝑡</m:t>
                        </m:r>
                      </m:sup>
                      <m:e>
                        <m:r>
                          <a:rPr lang="en-US" i="1">
                            <a:latin typeface="Cambria Math" panose="02040503050406030204" pitchFamily="18" charset="0"/>
                            <a:ea typeface="Cambria Math" panose="02040503050406030204" pitchFamily="18" charset="0"/>
                          </a:rPr>
                          <m:t>−</m:t>
                        </m:r>
                        <m:f>
                          <m:fPr>
                            <m:ctrlPr>
                              <a:rPr lang="en-US"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𝑑𝑡</m:t>
                            </m:r>
                          </m:num>
                          <m:den>
                            <m:r>
                              <a:rPr lang="en-US" i="1">
                                <a:latin typeface="Cambria Math" panose="02040503050406030204" pitchFamily="18" charset="0"/>
                                <a:ea typeface="Cambria Math" panose="02040503050406030204" pitchFamily="18" charset="0"/>
                              </a:rPr>
                              <m:t>𝑅𝐶</m:t>
                            </m:r>
                          </m:den>
                        </m:f>
                      </m:e>
                    </m:nary>
                    <m:r>
                      <a:rPr lang="en-US" i="1">
                        <a:latin typeface="Cambria Math" panose="02040503050406030204" pitchFamily="18" charset="0"/>
                        <a:ea typeface="Cambria Math" panose="02040503050406030204" pitchFamily="18" charset="0"/>
                      </a:rPr>
                      <m:t>=</m:t>
                    </m:r>
                    <m:nary>
                      <m:naryPr>
                        <m:ctrlPr>
                          <a:rPr lang="en-US" i="1">
                            <a:latin typeface="Cambria Math"/>
                            <a:ea typeface="Cambria Math" panose="02040503050406030204" pitchFamily="18" charset="0"/>
                          </a:rPr>
                        </m:ctrlPr>
                      </m:naryPr>
                      <m:sub>
                        <m:r>
                          <m:rPr>
                            <m:brk m:alnAt="23"/>
                          </m:rPr>
                          <a:rPr lang="en-US" i="1">
                            <a:latin typeface="Cambria Math" panose="02040503050406030204" pitchFamily="18" charset="0"/>
                            <a:ea typeface="Cambria Math" panose="02040503050406030204" pitchFamily="18" charset="0"/>
                          </a:rPr>
                          <m:t>0</m:t>
                        </m:r>
                      </m:sub>
                      <m:sup>
                        <m:r>
                          <a:rPr lang="en-US" i="1">
                            <a:latin typeface="Cambria Math" panose="02040503050406030204" pitchFamily="18" charset="0"/>
                            <a:ea typeface="Cambria Math" panose="02040503050406030204" pitchFamily="18" charset="0"/>
                          </a:rPr>
                          <m:t>𝑄</m:t>
                        </m:r>
                      </m:sup>
                      <m:e>
                        <m:f>
                          <m:fPr>
                            <m:ctrlPr>
                              <a:rPr lang="en-US"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𝑑𝑞</m:t>
                            </m:r>
                          </m:num>
                          <m:den>
                            <m:r>
                              <a:rPr lang="en-US" i="1">
                                <a:latin typeface="Cambria Math" panose="02040503050406030204" pitchFamily="18" charset="0"/>
                                <a:ea typeface="Cambria Math" panose="02040503050406030204" pitchFamily="18" charset="0"/>
                              </a:rPr>
                              <m:t>𝑞</m:t>
                            </m:r>
                            <m:r>
                              <a:rPr lang="en-US" i="1">
                                <a:latin typeface="Cambria Math" panose="02040503050406030204" pitchFamily="18" charset="0"/>
                                <a:ea typeface="Cambria Math" panose="02040503050406030204" pitchFamily="18" charset="0"/>
                              </a:rPr>
                              <m:t>−</m:t>
                            </m:r>
                            <m:sSub>
                              <m:sSubPr>
                                <m:ctrlPr>
                                  <a:rPr lang="he-IL" i="1">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0</m:t>
                                </m:r>
                              </m:sub>
                            </m:sSub>
                            <m:r>
                              <a:rPr lang="en-US" i="1">
                                <a:latin typeface="Cambria Math" panose="02040503050406030204" pitchFamily="18" charset="0"/>
                              </a:rPr>
                              <m:t>𝐶</m:t>
                            </m:r>
                          </m:den>
                        </m:f>
                      </m:e>
                    </m:nary>
                    <m:r>
                      <a:rPr lang="en-US" i="1">
                        <a:latin typeface="Cambria Math" panose="02040503050406030204" pitchFamily="18" charset="0"/>
                        <a:ea typeface="Cambria Math" panose="02040503050406030204" pitchFamily="18" charset="0"/>
                      </a:rPr>
                      <m:t> ⇒−</m:t>
                    </m:r>
                    <m:f>
                      <m:fPr>
                        <m:ctrlPr>
                          <a:rPr lang="en-US"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𝑡</m:t>
                        </m:r>
                      </m:num>
                      <m:den>
                        <m:r>
                          <a:rPr lang="en-US" i="1">
                            <a:latin typeface="Cambria Math" panose="02040503050406030204" pitchFamily="18" charset="0"/>
                            <a:ea typeface="Cambria Math" panose="02040503050406030204" pitchFamily="18" charset="0"/>
                          </a:rPr>
                          <m:t>𝑅𝐶</m:t>
                        </m:r>
                      </m:den>
                    </m:f>
                  </m:oMath>
                </a14:m>
                <a:r>
                  <a:rPr lang="en-US" dirty="0"/>
                  <a:t> = ln</a:t>
                </a:r>
                <a14:m>
                  <m:oMath xmlns:m="http://schemas.openxmlformats.org/officeDocument/2006/math">
                    <m:f>
                      <m:fPr>
                        <m:ctrlPr>
                          <a:rPr lang="en-US" i="1">
                            <a:latin typeface="Cambria Math"/>
                          </a:rPr>
                        </m:ctrlPr>
                      </m:fPr>
                      <m:num>
                        <m:r>
                          <a:rPr lang="en-US" b="0" i="1" smtClean="0">
                            <a:latin typeface="Cambria Math" panose="02040503050406030204" pitchFamily="18" charset="0"/>
                            <a:ea typeface="Cambria Math" panose="02040503050406030204" pitchFamily="18" charset="0"/>
                          </a:rPr>
                          <m:t>𝑄</m:t>
                        </m:r>
                        <m:r>
                          <a:rPr lang="en-US" i="1">
                            <a:latin typeface="Cambria Math" panose="02040503050406030204" pitchFamily="18" charset="0"/>
                            <a:ea typeface="Cambria Math" panose="02040503050406030204" pitchFamily="18" charset="0"/>
                          </a:rPr>
                          <m:t>−</m:t>
                        </m:r>
                        <m:sSub>
                          <m:sSubPr>
                            <m:ctrlPr>
                              <a:rPr lang="he-IL" i="1">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0</m:t>
                            </m:r>
                          </m:sub>
                        </m:sSub>
                        <m:r>
                          <a:rPr lang="en-US" i="1">
                            <a:latin typeface="Cambria Math" panose="02040503050406030204" pitchFamily="18" charset="0"/>
                          </a:rPr>
                          <m:t>𝐶</m:t>
                        </m:r>
                      </m:num>
                      <m:den>
                        <m:r>
                          <a:rPr lang="en-US" i="1">
                            <a:latin typeface="Cambria Math" panose="02040503050406030204" pitchFamily="18" charset="0"/>
                            <a:ea typeface="Cambria Math" panose="02040503050406030204" pitchFamily="18" charset="0"/>
                          </a:rPr>
                          <m:t>−</m:t>
                        </m:r>
                        <m:sSub>
                          <m:sSubPr>
                            <m:ctrlPr>
                              <a:rPr lang="he-IL" i="1">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0</m:t>
                            </m:r>
                          </m:sub>
                        </m:sSub>
                        <m:r>
                          <a:rPr lang="en-US" i="1">
                            <a:latin typeface="Cambria Math" panose="02040503050406030204" pitchFamily="18" charset="0"/>
                          </a:rPr>
                          <m:t>𝐶</m:t>
                        </m:r>
                      </m:den>
                    </m:f>
                  </m:oMath>
                </a14:m>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p>
                      <m:sSupPr>
                        <m:ctrlPr>
                          <a:rPr lang="en-US" i="1" dirty="0">
                            <a:latin typeface="Cambria Math"/>
                          </a:rPr>
                        </m:ctrlPr>
                      </m:sSupPr>
                      <m:e>
                        <m:r>
                          <a:rPr lang="en-US" i="1" dirty="0">
                            <a:latin typeface="Cambria Math" panose="02040503050406030204" pitchFamily="18" charset="0"/>
                          </a:rPr>
                          <m:t>𝑒</m:t>
                        </m:r>
                      </m:e>
                      <m:sup>
                        <m:r>
                          <a:rPr lang="en-US" b="0" i="1" dirty="0" smtClean="0">
                            <a:latin typeface="Cambria Math" panose="02040503050406030204" pitchFamily="18" charset="0"/>
                          </a:rPr>
                          <m:t>− </m:t>
                        </m:r>
                        <m:f>
                          <m:fPr>
                            <m:ctrlPr>
                              <a:rPr lang="en-US"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𝑡</m:t>
                            </m:r>
                          </m:num>
                          <m:den>
                            <m:r>
                              <a:rPr lang="en-US" i="1">
                                <a:latin typeface="Cambria Math" panose="02040503050406030204" pitchFamily="18" charset="0"/>
                                <a:ea typeface="Cambria Math" panose="02040503050406030204" pitchFamily="18" charset="0"/>
                              </a:rPr>
                              <m:t>𝑅𝐶</m:t>
                            </m:r>
                          </m:den>
                        </m:f>
                      </m:sup>
                    </m:sSup>
                  </m:oMath>
                </a14:m>
                <a:r>
                  <a:rPr lang="en-US" dirty="0"/>
                  <a:t> =</a:t>
                </a:r>
                <a14:m>
                  <m:oMath xmlns:m="http://schemas.openxmlformats.org/officeDocument/2006/math">
                    <m:f>
                      <m:fPr>
                        <m:ctrlPr>
                          <a:rPr lang="en-US" i="1">
                            <a:latin typeface="Cambria Math"/>
                          </a:rPr>
                        </m:ctrlPr>
                      </m:fPr>
                      <m:num>
                        <m:r>
                          <a:rPr lang="en-US" b="0" i="1" smtClean="0">
                            <a:latin typeface="Cambria Math" panose="02040503050406030204" pitchFamily="18" charset="0"/>
                            <a:ea typeface="Cambria Math" panose="02040503050406030204" pitchFamily="18" charset="0"/>
                          </a:rPr>
                          <m:t>𝑄</m:t>
                        </m:r>
                        <m:r>
                          <a:rPr lang="en-US" i="1">
                            <a:latin typeface="Cambria Math" panose="02040503050406030204" pitchFamily="18" charset="0"/>
                            <a:ea typeface="Cambria Math" panose="02040503050406030204" pitchFamily="18" charset="0"/>
                          </a:rPr>
                          <m:t>−</m:t>
                        </m:r>
                        <m:sSub>
                          <m:sSubPr>
                            <m:ctrlPr>
                              <a:rPr lang="he-IL" i="1">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0</m:t>
                            </m:r>
                          </m:sub>
                        </m:sSub>
                        <m:r>
                          <a:rPr lang="en-US" i="1">
                            <a:latin typeface="Cambria Math" panose="02040503050406030204" pitchFamily="18" charset="0"/>
                          </a:rPr>
                          <m:t>𝐶</m:t>
                        </m:r>
                      </m:num>
                      <m:den>
                        <m:r>
                          <a:rPr lang="en-US" i="1">
                            <a:latin typeface="Cambria Math" panose="02040503050406030204" pitchFamily="18" charset="0"/>
                            <a:ea typeface="Cambria Math" panose="02040503050406030204" pitchFamily="18" charset="0"/>
                          </a:rPr>
                          <m:t>−</m:t>
                        </m:r>
                        <m:sSub>
                          <m:sSubPr>
                            <m:ctrlPr>
                              <a:rPr lang="he-IL" i="1">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0</m:t>
                            </m:r>
                          </m:sub>
                        </m:sSub>
                        <m:r>
                          <a:rPr lang="en-US" i="1">
                            <a:latin typeface="Cambria Math" panose="02040503050406030204" pitchFamily="18" charset="0"/>
                          </a:rPr>
                          <m:t>𝐶</m:t>
                        </m:r>
                      </m:den>
                    </m:f>
                    <m:r>
                      <a:rPr lang="en-US" b="0" i="1" smtClean="0">
                        <a:latin typeface="Cambria Math" panose="02040503050406030204" pitchFamily="18" charset="0"/>
                      </a:rPr>
                      <m:t> </m:t>
                    </m:r>
                    <m:r>
                      <a:rPr lang="en-US" i="1">
                        <a:latin typeface="Cambria Math" panose="02040503050406030204" pitchFamily="18" charset="0"/>
                        <a:ea typeface="Cambria Math" panose="02040503050406030204" pitchFamily="18" charset="0"/>
                      </a:rPr>
                      <m:t>⟹</m:t>
                    </m:r>
                    <m:sSup>
                      <m:sSupPr>
                        <m:ctrlPr>
                          <a:rPr lang="en-US" i="1" dirty="0">
                            <a:latin typeface="Cambria Math"/>
                          </a:rPr>
                        </m:ctrlPr>
                      </m:sSupPr>
                      <m:e>
                        <m:r>
                          <a:rPr lang="en-US" i="1">
                            <a:latin typeface="Cambria Math" panose="02040503050406030204" pitchFamily="18" charset="0"/>
                            <a:ea typeface="Cambria Math" panose="02040503050406030204" pitchFamily="18" charset="0"/>
                          </a:rPr>
                          <m:t>−</m:t>
                        </m:r>
                        <m:sSub>
                          <m:sSubPr>
                            <m:ctrlPr>
                              <a:rPr lang="he-IL" i="1">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0</m:t>
                            </m:r>
                          </m:sub>
                        </m:sSub>
                        <m:r>
                          <a:rPr lang="en-US" i="1">
                            <a:latin typeface="Cambria Math" panose="02040503050406030204" pitchFamily="18" charset="0"/>
                          </a:rPr>
                          <m:t>𝐶</m:t>
                        </m:r>
                        <m:r>
                          <a:rPr lang="en-US" i="1" smtClean="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𝑒</m:t>
                        </m:r>
                      </m:e>
                      <m:sup>
                        <m:r>
                          <a:rPr lang="en-US" i="1" dirty="0">
                            <a:latin typeface="Cambria Math" panose="02040503050406030204" pitchFamily="18" charset="0"/>
                          </a:rPr>
                          <m:t>− </m:t>
                        </m:r>
                        <m:f>
                          <m:fPr>
                            <m:ctrlPr>
                              <a:rPr lang="en-US"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𝑡</m:t>
                            </m:r>
                          </m:num>
                          <m:den>
                            <m:r>
                              <a:rPr lang="en-US" i="1">
                                <a:latin typeface="Cambria Math" panose="02040503050406030204" pitchFamily="18" charset="0"/>
                                <a:ea typeface="Cambria Math" panose="02040503050406030204" pitchFamily="18" charset="0"/>
                              </a:rPr>
                              <m:t>𝑅𝐶</m:t>
                            </m:r>
                          </m:den>
                        </m:f>
                      </m:sup>
                    </m:sSup>
                  </m:oMath>
                </a14:m>
                <a:r>
                  <a:rPr lang="en-US" dirty="0" smtClean="0"/>
                  <a:t> =</a:t>
                </a:r>
                <a:r>
                  <a:rPr lang="en-US" dirty="0">
                    <a:ea typeface="Cambria Math" panose="02040503050406030204" pitchFamily="18" charset="0"/>
                  </a:rPr>
                  <a:t> </a:t>
                </a:r>
                <a14:m>
                  <m:oMath xmlns:m="http://schemas.openxmlformats.org/officeDocument/2006/math">
                    <m:r>
                      <a:rPr lang="en-US" b="0" i="1" smtClean="0">
                        <a:latin typeface="Cambria Math" panose="02040503050406030204" pitchFamily="18" charset="0"/>
                        <a:ea typeface="Cambria Math" panose="02040503050406030204" pitchFamily="18" charset="0"/>
                      </a:rPr>
                      <m:t>𝑄</m:t>
                    </m:r>
                    <m:r>
                      <a:rPr lang="en-US" i="1">
                        <a:latin typeface="Cambria Math" panose="02040503050406030204" pitchFamily="18" charset="0"/>
                        <a:ea typeface="Cambria Math" panose="02040503050406030204" pitchFamily="18" charset="0"/>
                      </a:rPr>
                      <m:t>−</m:t>
                    </m:r>
                    <m:sSub>
                      <m:sSubPr>
                        <m:ctrlPr>
                          <a:rPr lang="he-IL" i="1">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0</m:t>
                        </m:r>
                      </m:sub>
                    </m:sSub>
                    <m:r>
                      <a:rPr lang="en-US" i="1">
                        <a:latin typeface="Cambria Math" panose="02040503050406030204" pitchFamily="18" charset="0"/>
                      </a:rPr>
                      <m:t>𝐶</m:t>
                    </m:r>
                    <m:r>
                      <a:rPr lang="en-US" i="1" smtClean="0">
                        <a:latin typeface="Cambria Math" panose="02040503050406030204" pitchFamily="18" charset="0"/>
                        <a:ea typeface="Cambria Math" panose="02040503050406030204" pitchFamily="18" charset="0"/>
                      </a:rPr>
                      <m:t>⟹</m:t>
                    </m:r>
                  </m:oMath>
                </a14:m>
                <a:endParaRPr lang="en-US" dirty="0" smtClean="0">
                  <a:ea typeface="Cambria Math" panose="02040503050406030204" pitchFamily="18" charset="0"/>
                </a:endParaRPr>
              </a:p>
              <a:p>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ea typeface="Cambria Math" panose="02040503050406030204" pitchFamily="18" charset="0"/>
                  </a:rPr>
                  <a:t> </a:t>
                </a:r>
                <a14:m>
                  <m:oMath xmlns:m="http://schemas.openxmlformats.org/officeDocument/2006/math">
                    <m:r>
                      <a:rPr lang="en-US" sz="2400" i="1">
                        <a:latin typeface="Cambria Math" panose="02040503050406030204" pitchFamily="18" charset="0"/>
                        <a:ea typeface="Cambria Math" panose="02040503050406030204" pitchFamily="18" charset="0"/>
                      </a:rPr>
                      <m:t>𝑄</m:t>
                    </m:r>
                  </m:oMath>
                </a14:m>
                <a:r>
                  <a:rPr lang="en-US" sz="2400" dirty="0" smtClean="0"/>
                  <a:t>(t)</a:t>
                </a:r>
                <a:r>
                  <a:rPr lang="en-US" dirty="0" smtClean="0"/>
                  <a:t> = </a:t>
                </a:r>
                <a14:m>
                  <m:oMath xmlns:m="http://schemas.openxmlformats.org/officeDocument/2006/math">
                    <m:sSub>
                      <m:sSubPr>
                        <m:ctrlPr>
                          <a:rPr lang="he-IL" i="1">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0</m:t>
                        </m:r>
                      </m:sub>
                    </m:sSub>
                    <m:r>
                      <a:rPr lang="en-US" i="1">
                        <a:latin typeface="Cambria Math" panose="02040503050406030204" pitchFamily="18" charset="0"/>
                      </a:rPr>
                      <m:t>𝐶</m:t>
                    </m:r>
                  </m:oMath>
                </a14:m>
                <a:r>
                  <a:rPr lang="en-US" dirty="0" smtClean="0"/>
                  <a:t> (1-</a:t>
                </a:r>
                <a14:m>
                  <m:oMath xmlns:m="http://schemas.openxmlformats.org/officeDocument/2006/math">
                    <m:sSup>
                      <m:sSupPr>
                        <m:ctrlPr>
                          <a:rPr lang="en-US" i="1" dirty="0">
                            <a:latin typeface="Cambria Math"/>
                          </a:rPr>
                        </m:ctrlPr>
                      </m:sSupPr>
                      <m:e>
                        <m:r>
                          <a:rPr lang="en-US" i="1" dirty="0">
                            <a:latin typeface="Cambria Math" panose="02040503050406030204" pitchFamily="18" charset="0"/>
                          </a:rPr>
                          <m:t>𝑒</m:t>
                        </m:r>
                      </m:e>
                      <m:sup>
                        <m:r>
                          <a:rPr lang="en-US" i="1" dirty="0">
                            <a:latin typeface="Cambria Math" panose="02040503050406030204" pitchFamily="18" charset="0"/>
                          </a:rPr>
                          <m:t>− </m:t>
                        </m:r>
                        <m:f>
                          <m:fPr>
                            <m:ctrlPr>
                              <a:rPr lang="en-US"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𝑡</m:t>
                            </m:r>
                          </m:num>
                          <m:den>
                            <m:r>
                              <a:rPr lang="en-US" i="1">
                                <a:latin typeface="Cambria Math" panose="02040503050406030204" pitchFamily="18" charset="0"/>
                                <a:ea typeface="Cambria Math" panose="02040503050406030204" pitchFamily="18" charset="0"/>
                              </a:rPr>
                              <m:t>𝑅𝐶</m:t>
                            </m:r>
                          </m:den>
                        </m:f>
                      </m:sup>
                    </m:sSup>
                  </m:oMath>
                </a14:m>
                <a:r>
                  <a:rPr lang="en-US" dirty="0" smtClean="0"/>
                  <a:t>) = </a:t>
                </a:r>
                <a14:m>
                  <m:oMath xmlns:m="http://schemas.openxmlformats.org/officeDocument/2006/math">
                    <m:sSub>
                      <m:sSubPr>
                        <m:ctrlPr>
                          <a:rPr lang="en-US" sz="2400" i="1" smtClean="0">
                            <a:latin typeface="Cambria Math"/>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0</m:t>
                        </m:r>
                      </m:sub>
                    </m:sSub>
                  </m:oMath>
                </a14:m>
                <a:r>
                  <a:rPr lang="en-US" sz="2400" dirty="0"/>
                  <a:t> (1-</a:t>
                </a:r>
                <a14:m>
                  <m:oMath xmlns:m="http://schemas.openxmlformats.org/officeDocument/2006/math">
                    <m:sSup>
                      <m:sSupPr>
                        <m:ctrlPr>
                          <a:rPr lang="en-US" sz="2400" i="1" dirty="0">
                            <a:latin typeface="Cambria Math"/>
                          </a:rPr>
                        </m:ctrlPr>
                      </m:sSupPr>
                      <m:e>
                        <m:r>
                          <a:rPr lang="en-US" sz="2400" i="1" dirty="0">
                            <a:latin typeface="Cambria Math" panose="02040503050406030204" pitchFamily="18" charset="0"/>
                          </a:rPr>
                          <m:t>𝑒</m:t>
                        </m:r>
                      </m:e>
                      <m:sup>
                        <m:r>
                          <a:rPr lang="en-US" sz="2400" i="1" dirty="0">
                            <a:latin typeface="Cambria Math" panose="02040503050406030204" pitchFamily="18" charset="0"/>
                          </a:rPr>
                          <m:t>− </m:t>
                        </m:r>
                        <m:f>
                          <m:fPr>
                            <m:ctrlPr>
                              <a:rPr lang="en-US" sz="2400" i="1">
                                <a:latin typeface="Cambria Math"/>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𝑡</m:t>
                            </m:r>
                          </m:num>
                          <m:den>
                            <m:r>
                              <a:rPr lang="en-US" sz="2400" i="1">
                                <a:latin typeface="Cambria Math" panose="02040503050406030204" pitchFamily="18" charset="0"/>
                                <a:ea typeface="Cambria Math" panose="02040503050406030204" pitchFamily="18" charset="0"/>
                              </a:rPr>
                              <m:t>𝑅𝐶</m:t>
                            </m:r>
                          </m:den>
                        </m:f>
                      </m:sup>
                    </m:sSup>
                  </m:oMath>
                </a14:m>
                <a:r>
                  <a:rPr lang="en-US" sz="2400" dirty="0"/>
                  <a:t>) </a:t>
                </a:r>
                <a:endParaRPr lang="he-IL" sz="2400" dirty="0"/>
              </a:p>
            </p:txBody>
          </p:sp>
        </mc:Choice>
        <mc:Fallback xmlns="">
          <p:sp>
            <p:nvSpPr>
              <p:cNvPr id="43" name="TextBox 42"/>
              <p:cNvSpPr txBox="1">
                <a:spLocks noRot="1" noChangeAspect="1" noMove="1" noResize="1" noEditPoints="1" noAdjustHandles="1" noChangeArrowheads="1" noChangeShapeType="1" noTextEdit="1"/>
              </p:cNvSpPr>
              <p:nvPr/>
            </p:nvSpPr>
            <p:spPr>
              <a:xfrm>
                <a:off x="394167" y="3130779"/>
                <a:ext cx="8807369" cy="1089465"/>
              </a:xfrm>
              <a:prstGeom prst="rect">
                <a:avLst/>
              </a:prstGeom>
              <a:blipFill rotWithShape="0">
                <a:blip r:embed="rId8"/>
                <a:stretch>
                  <a:fillRect b="-11798"/>
                </a:stretch>
              </a:blipFill>
            </p:spPr>
            <p:txBody>
              <a:bodyPr/>
              <a:lstStyle/>
              <a:p>
                <a:r>
                  <a:rPr lang="he-IL">
                    <a:noFill/>
                  </a:rPr>
                  <a:t> </a:t>
                </a:r>
              </a:p>
            </p:txBody>
          </p:sp>
        </mc:Fallback>
      </mc:AlternateContent>
      <p:sp>
        <p:nvSpPr>
          <p:cNvPr id="46" name="Rectangle 45"/>
          <p:cNvSpPr/>
          <p:nvPr/>
        </p:nvSpPr>
        <p:spPr>
          <a:xfrm>
            <a:off x="309082" y="4465117"/>
            <a:ext cx="8512266" cy="461665"/>
          </a:xfrm>
          <a:prstGeom prst="rect">
            <a:avLst/>
          </a:prstGeom>
        </p:spPr>
        <p:txBody>
          <a:bodyPr wrap="none">
            <a:spAutoFit/>
          </a:bodyPr>
          <a:lstStyle/>
          <a:p>
            <a:pPr algn="just" rtl="1"/>
            <a:r>
              <a:rPr lang="he-IL" sz="2400" dirty="0"/>
              <a:t>פריקה:  </a:t>
            </a:r>
            <a:r>
              <a:rPr lang="he-IL" sz="2400" dirty="0" smtClean="0"/>
              <a:t>מנתקים את הסוללה ומקצרים </a:t>
            </a:r>
            <a:r>
              <a:rPr lang="he-IL" sz="2400" dirty="0"/>
              <a:t>את המעגל </a:t>
            </a:r>
            <a:r>
              <a:rPr lang="he-IL" sz="2400" dirty="0" smtClean="0"/>
              <a:t>מעליה (ישר </a:t>
            </a:r>
            <a:r>
              <a:rPr lang="he-IL" sz="2400" dirty="0"/>
              <a:t>כתום):</a:t>
            </a:r>
          </a:p>
        </p:txBody>
      </p:sp>
      <mc:AlternateContent xmlns:mc="http://schemas.openxmlformats.org/markup-compatibility/2006" xmlns:a14="http://schemas.microsoft.com/office/drawing/2010/main">
        <mc:Choice Requires="a14">
          <p:sp>
            <p:nvSpPr>
              <p:cNvPr id="49" name="TextBox 48"/>
              <p:cNvSpPr txBox="1"/>
              <p:nvPr/>
            </p:nvSpPr>
            <p:spPr>
              <a:xfrm>
                <a:off x="36561" y="4884047"/>
                <a:ext cx="9143999" cy="2374561"/>
              </a:xfrm>
              <a:prstGeom prst="rect">
                <a:avLst/>
              </a:prstGeom>
              <a:noFill/>
            </p:spPr>
            <p:txBody>
              <a:bodyPr wrap="square" rtlCol="1">
                <a:spAutoFit/>
              </a:bodyPr>
              <a:lstStyle/>
              <a:p>
                <a:pPr algn="ctr" rtl="1"/>
                <a14:m>
                  <m:oMath xmlns:m="http://schemas.openxmlformats.org/officeDocument/2006/math">
                    <m:r>
                      <a:rPr lang="en-US" sz="2000" b="0" i="1" smtClean="0">
                        <a:latin typeface="Cambria Math" panose="02040503050406030204" pitchFamily="18" charset="0"/>
                      </a:rPr>
                      <m:t>0</m:t>
                    </m:r>
                  </m:oMath>
                </a14:m>
                <a:r>
                  <a:rPr lang="en-US" sz="2000" dirty="0"/>
                  <a:t>=</a:t>
                </a:r>
                <a14:m>
                  <m:oMath xmlns:m="http://schemas.openxmlformats.org/officeDocument/2006/math">
                    <m:sSub>
                      <m:sSubPr>
                        <m:ctrlPr>
                          <a:rPr lang="he-IL" sz="2000" i="1">
                            <a:latin typeface="Cambria Math"/>
                          </a:rPr>
                        </m:ctrlPr>
                      </m:sSubPr>
                      <m:e>
                        <m:r>
                          <a:rPr lang="en-US" sz="2000" i="1">
                            <a:latin typeface="Cambria Math" panose="02040503050406030204" pitchFamily="18" charset="0"/>
                          </a:rPr>
                          <m:t>𝑉</m:t>
                        </m:r>
                      </m:e>
                      <m:sub>
                        <m:r>
                          <a:rPr lang="en-US" sz="2000" i="1">
                            <a:latin typeface="Cambria Math" panose="02040503050406030204" pitchFamily="18" charset="0"/>
                          </a:rPr>
                          <m:t>𝑐</m:t>
                        </m:r>
                      </m:sub>
                    </m:sSub>
                  </m:oMath>
                </a14:m>
                <a:r>
                  <a:rPr lang="en-US" sz="2000" dirty="0"/>
                  <a:t>+</a:t>
                </a:r>
                <a14:m>
                  <m:oMath xmlns:m="http://schemas.openxmlformats.org/officeDocument/2006/math">
                    <m:sSub>
                      <m:sSubPr>
                        <m:ctrlPr>
                          <a:rPr lang="he-IL" sz="2000" i="1">
                            <a:latin typeface="Cambria Math"/>
                          </a:rPr>
                        </m:ctrlPr>
                      </m:sSubPr>
                      <m:e>
                        <m:r>
                          <a:rPr lang="en-US" sz="2000" i="1">
                            <a:latin typeface="Cambria Math" panose="02040503050406030204" pitchFamily="18" charset="0"/>
                          </a:rPr>
                          <m:t>𝑉</m:t>
                        </m:r>
                      </m:e>
                      <m:sub>
                        <m:r>
                          <a:rPr lang="en-US" sz="2000" i="1">
                            <a:latin typeface="Cambria Math" panose="02040503050406030204" pitchFamily="18" charset="0"/>
                          </a:rPr>
                          <m:t>𝑅</m:t>
                        </m:r>
                      </m:sub>
                    </m:sSub>
                    <m:r>
                      <a:rPr lang="en-US" sz="2000" i="1" smtClean="0">
                        <a:latin typeface="Cambria Math" panose="02040503050406030204" pitchFamily="18" charset="0"/>
                        <a:ea typeface="Cambria Math" panose="02040503050406030204" pitchFamily="18" charset="0"/>
                      </a:rPr>
                      <m:t>⟹</m:t>
                    </m:r>
                    <m:f>
                      <m:fPr>
                        <m:ctrlPr>
                          <a:rPr lang="en-US" sz="2000" i="1" dirty="0">
                            <a:latin typeface="Cambria Math"/>
                          </a:rPr>
                        </m:ctrlPr>
                      </m:fPr>
                      <m:num>
                        <m:r>
                          <a:rPr lang="en-US" sz="2000" i="1" dirty="0">
                            <a:latin typeface="Cambria Math" panose="02040503050406030204" pitchFamily="18" charset="0"/>
                          </a:rPr>
                          <m:t>𝑞</m:t>
                        </m:r>
                      </m:num>
                      <m:den>
                        <m:r>
                          <a:rPr lang="en-US" sz="2000" i="1" dirty="0">
                            <a:latin typeface="Cambria Math" panose="02040503050406030204" pitchFamily="18" charset="0"/>
                          </a:rPr>
                          <m:t>𝐶</m:t>
                        </m:r>
                      </m:den>
                    </m:f>
                  </m:oMath>
                </a14:m>
                <a:r>
                  <a:rPr lang="en-US" sz="2000" dirty="0" smtClean="0"/>
                  <a:t> = - IR , </a:t>
                </a:r>
                <a14:m>
                  <m:oMath xmlns:m="http://schemas.openxmlformats.org/officeDocument/2006/math">
                    <m:r>
                      <a:rPr lang="en-US" sz="2000" b="0" i="0" dirty="0" smtClean="0">
                        <a:latin typeface="Cambria Math" panose="02040503050406030204" pitchFamily="18" charset="0"/>
                      </a:rPr>
                      <m:t> </m:t>
                    </m:r>
                    <m:f>
                      <m:fPr>
                        <m:ctrlPr>
                          <a:rPr lang="en-US" sz="2000" i="1" dirty="0">
                            <a:latin typeface="Cambria Math"/>
                          </a:rPr>
                        </m:ctrlPr>
                      </m:fPr>
                      <m:num>
                        <m:r>
                          <a:rPr lang="en-US" sz="2000" i="1" dirty="0">
                            <a:latin typeface="Cambria Math" panose="02040503050406030204" pitchFamily="18" charset="0"/>
                          </a:rPr>
                          <m:t>𝑞</m:t>
                        </m:r>
                      </m:num>
                      <m:den>
                        <m:r>
                          <a:rPr lang="en-US" sz="2000" i="1" dirty="0">
                            <a:latin typeface="Cambria Math" panose="02040503050406030204" pitchFamily="18" charset="0"/>
                          </a:rPr>
                          <m:t>𝐶</m:t>
                        </m:r>
                      </m:den>
                    </m:f>
                  </m:oMath>
                </a14:m>
                <a:r>
                  <a:rPr lang="en-US" sz="2000" dirty="0" smtClean="0"/>
                  <a:t> =</a:t>
                </a:r>
                <a14:m>
                  <m:oMath xmlns:m="http://schemas.openxmlformats.org/officeDocument/2006/math">
                    <m:r>
                      <a:rPr lang="en-US" sz="2000" b="0" i="0" dirty="0" smtClean="0">
                        <a:latin typeface="Cambria Math" panose="02040503050406030204" pitchFamily="18" charset="0"/>
                      </a:rPr>
                      <m:t>− </m:t>
                    </m:r>
                    <m:f>
                      <m:fPr>
                        <m:ctrlPr>
                          <a:rPr lang="en-US" sz="2000" i="1" dirty="0">
                            <a:latin typeface="Cambria Math"/>
                          </a:rPr>
                        </m:ctrlPr>
                      </m:fPr>
                      <m:num>
                        <m:r>
                          <a:rPr lang="en-US" sz="2000" i="1" dirty="0">
                            <a:latin typeface="Cambria Math" panose="02040503050406030204" pitchFamily="18" charset="0"/>
                          </a:rPr>
                          <m:t>𝑑𝑞</m:t>
                        </m:r>
                      </m:num>
                      <m:den>
                        <m:r>
                          <a:rPr lang="en-US" sz="2000" i="1" dirty="0">
                            <a:latin typeface="Cambria Math" panose="02040503050406030204" pitchFamily="18" charset="0"/>
                          </a:rPr>
                          <m:t>𝑑𝑡</m:t>
                        </m:r>
                      </m:den>
                    </m:f>
                  </m:oMath>
                </a14:m>
                <a:r>
                  <a:rPr lang="en-US" sz="2000" dirty="0" smtClean="0"/>
                  <a:t>R </a:t>
                </a:r>
                <a14:m>
                  <m:oMath xmlns:m="http://schemas.openxmlformats.org/officeDocument/2006/math">
                    <m:r>
                      <a:rPr lang="en-US" sz="2000" i="1">
                        <a:latin typeface="Cambria Math" panose="02040503050406030204" pitchFamily="18" charset="0"/>
                        <a:ea typeface="Cambria Math" panose="02040503050406030204" pitchFamily="18" charset="0"/>
                      </a:rPr>
                      <m:t>⟹−</m:t>
                    </m:r>
                    <m:f>
                      <m:fPr>
                        <m:ctrlPr>
                          <a:rPr lang="en-US" sz="2000" i="1">
                            <a:latin typeface="Cambria Math"/>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𝑑𝑡</m:t>
                        </m:r>
                      </m:num>
                      <m:den>
                        <m:r>
                          <a:rPr lang="en-US" sz="2000" i="1">
                            <a:latin typeface="Cambria Math" panose="02040503050406030204" pitchFamily="18" charset="0"/>
                            <a:ea typeface="Cambria Math" panose="02040503050406030204" pitchFamily="18" charset="0"/>
                          </a:rPr>
                          <m:t>𝑅𝐶</m:t>
                        </m:r>
                      </m:den>
                    </m:f>
                    <m:r>
                      <a:rPr lang="en-US" sz="2000" i="1">
                        <a:latin typeface="Cambria Math" panose="02040503050406030204" pitchFamily="18" charset="0"/>
                        <a:ea typeface="Cambria Math" panose="02040503050406030204" pitchFamily="18" charset="0"/>
                      </a:rPr>
                      <m:t>=</m:t>
                    </m:r>
                    <m:f>
                      <m:fPr>
                        <m:ctrlPr>
                          <a:rPr lang="en-US" sz="2000" i="1">
                            <a:latin typeface="Cambria Math"/>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𝑑𝑞</m:t>
                        </m:r>
                      </m:num>
                      <m:den>
                        <m:r>
                          <a:rPr lang="en-US" sz="2000" i="1">
                            <a:latin typeface="Cambria Math" panose="02040503050406030204" pitchFamily="18" charset="0"/>
                            <a:ea typeface="Cambria Math" panose="02040503050406030204" pitchFamily="18" charset="0"/>
                          </a:rPr>
                          <m:t>𝑞</m:t>
                        </m:r>
                      </m:den>
                    </m:f>
                    <m:r>
                      <a:rPr lang="en-US" sz="2000" b="0" i="1" smtClean="0">
                        <a:latin typeface="Cambria Math" panose="02040503050406030204" pitchFamily="18" charset="0"/>
                        <a:ea typeface="Cambria Math" panose="02040503050406030204" pitchFamily="18" charset="0"/>
                      </a:rPr>
                      <m:t>  ⟹</m:t>
                    </m:r>
                  </m:oMath>
                </a14:m>
                <a:endParaRPr lang="en-US" sz="2000" b="0" dirty="0" smtClean="0">
                  <a:ea typeface="Cambria Math" panose="02040503050406030204" pitchFamily="18" charset="0"/>
                </a:endParaRPr>
              </a:p>
              <a:p>
                <a:pPr algn="ctr" rtl="1"/>
                <a14:m>
                  <m:oMath xmlns:m="http://schemas.openxmlformats.org/officeDocument/2006/math">
                    <m:r>
                      <a:rPr lang="en-US" sz="2400" i="1">
                        <a:latin typeface="Cambria Math" panose="02040503050406030204" pitchFamily="18" charset="0"/>
                        <a:ea typeface="Cambria Math" panose="02040503050406030204" pitchFamily="18" charset="0"/>
                      </a:rPr>
                      <m:t>𝑄</m:t>
                    </m:r>
                  </m:oMath>
                </a14:m>
                <a:r>
                  <a:rPr lang="en-US" sz="2400" dirty="0"/>
                  <a:t>(t)</a:t>
                </a:r>
                <a:r>
                  <a:rPr lang="en-US" dirty="0"/>
                  <a:t> = </a:t>
                </a:r>
                <a14:m>
                  <m:oMath xmlns:m="http://schemas.openxmlformats.org/officeDocument/2006/math">
                    <m:sSub>
                      <m:sSubPr>
                        <m:ctrlPr>
                          <a:rPr lang="en-US" sz="2400" i="1">
                            <a:latin typeface="Cambria Math"/>
                          </a:rPr>
                        </m:ctrlPr>
                      </m:sSubPr>
                      <m:e>
                        <m:r>
                          <a:rPr lang="en-US" sz="2400" i="1">
                            <a:latin typeface="Cambria Math" panose="02040503050406030204" pitchFamily="18" charset="0"/>
                          </a:rPr>
                          <m:t>𝑄</m:t>
                        </m:r>
                      </m:e>
                      <m:sub>
                        <m:r>
                          <a:rPr lang="en-US" sz="2400" i="1">
                            <a:latin typeface="Cambria Math" panose="02040503050406030204" pitchFamily="18" charset="0"/>
                          </a:rPr>
                          <m:t>0</m:t>
                        </m:r>
                      </m:sub>
                    </m:sSub>
                  </m:oMath>
                </a14:m>
                <a:r>
                  <a:rPr lang="en-US" sz="2400" dirty="0"/>
                  <a:t> </a:t>
                </a:r>
                <a14:m>
                  <m:oMath xmlns:m="http://schemas.openxmlformats.org/officeDocument/2006/math">
                    <m:sSup>
                      <m:sSupPr>
                        <m:ctrlPr>
                          <a:rPr lang="en-US" sz="2400" i="1" dirty="0">
                            <a:latin typeface="Cambria Math"/>
                          </a:rPr>
                        </m:ctrlPr>
                      </m:sSupPr>
                      <m:e>
                        <m:r>
                          <a:rPr lang="en-US" sz="2400" i="1" dirty="0">
                            <a:latin typeface="Cambria Math" panose="02040503050406030204" pitchFamily="18" charset="0"/>
                          </a:rPr>
                          <m:t>𝑒</m:t>
                        </m:r>
                      </m:e>
                      <m:sup>
                        <m:r>
                          <a:rPr lang="en-US" sz="2400" i="1" dirty="0">
                            <a:latin typeface="Cambria Math" panose="02040503050406030204" pitchFamily="18" charset="0"/>
                          </a:rPr>
                          <m:t>− </m:t>
                        </m:r>
                        <m:f>
                          <m:fPr>
                            <m:ctrlPr>
                              <a:rPr lang="en-US" sz="2400" i="1">
                                <a:latin typeface="Cambria Math"/>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𝑡</m:t>
                            </m:r>
                          </m:num>
                          <m:den>
                            <m:r>
                              <a:rPr lang="en-US" sz="2400" i="1">
                                <a:latin typeface="Cambria Math" panose="02040503050406030204" pitchFamily="18" charset="0"/>
                                <a:ea typeface="Cambria Math" panose="02040503050406030204" pitchFamily="18" charset="0"/>
                              </a:rPr>
                              <m:t>𝑅𝐶</m:t>
                            </m:r>
                          </m:den>
                        </m:f>
                      </m:sup>
                    </m:sSup>
                  </m:oMath>
                </a14:m>
                <a:r>
                  <a:rPr lang="en-US" sz="2400" dirty="0"/>
                  <a:t> </a:t>
                </a:r>
                <a:endParaRPr lang="he-IL" sz="2400" dirty="0" smtClean="0"/>
              </a:p>
              <a:p>
                <a:pPr algn="ctr" rtl="1"/>
                <a:r>
                  <a:rPr lang="he-IL" sz="2400" dirty="0" smtClean="0"/>
                  <a:t>חלוקה ב - </a:t>
                </a:r>
                <a:r>
                  <a:rPr lang="en-US" sz="2400" dirty="0" smtClean="0"/>
                  <a:t>C</a:t>
                </a:r>
                <a:r>
                  <a:rPr lang="he-IL" sz="2400" dirty="0" smtClean="0"/>
                  <a:t> של שתי המשוואות משני צידי השיוויון </a:t>
                </a:r>
              </a:p>
              <a:p>
                <a:pPr algn="ctr" rtl="1"/>
                <a:r>
                  <a:rPr lang="he-IL" sz="2400" dirty="0" smtClean="0"/>
                  <a:t>תניב את משוואות המתח על הקבל.</a:t>
                </a:r>
                <a:endParaRPr lang="he-IL" sz="2400" dirty="0"/>
              </a:p>
              <a:p>
                <a:pPr rtl="1"/>
                <a:r>
                  <a:rPr lang="he-IL" dirty="0" smtClean="0"/>
                  <a:t> </a:t>
                </a:r>
              </a:p>
              <a:p>
                <a:endParaRPr lang="he-IL" dirty="0"/>
              </a:p>
            </p:txBody>
          </p:sp>
        </mc:Choice>
        <mc:Fallback xmlns="">
          <p:sp>
            <p:nvSpPr>
              <p:cNvPr id="49" name="TextBox 48"/>
              <p:cNvSpPr txBox="1">
                <a:spLocks noRot="1" noChangeAspect="1" noMove="1" noResize="1" noEditPoints="1" noAdjustHandles="1" noChangeArrowheads="1" noChangeShapeType="1" noTextEdit="1"/>
              </p:cNvSpPr>
              <p:nvPr/>
            </p:nvSpPr>
            <p:spPr>
              <a:xfrm>
                <a:off x="36561" y="4884047"/>
                <a:ext cx="9143999" cy="2374561"/>
              </a:xfrm>
              <a:prstGeom prst="rect">
                <a:avLst/>
              </a:prstGeom>
              <a:blipFill rotWithShape="0">
                <a:blip r:embed="rId9"/>
                <a:stretch>
                  <a:fillRect l="-1267"/>
                </a:stretch>
              </a:blipFill>
            </p:spPr>
            <p:txBody>
              <a:bodyPr/>
              <a:lstStyle/>
              <a:p>
                <a:r>
                  <a:rPr lang="he-IL">
                    <a:noFill/>
                  </a:rPr>
                  <a:t> </a:t>
                </a:r>
              </a:p>
            </p:txBody>
          </p:sp>
        </mc:Fallback>
      </mc:AlternateContent>
      <p:grpSp>
        <p:nvGrpSpPr>
          <p:cNvPr id="51" name="Group 50"/>
          <p:cNvGrpSpPr/>
          <p:nvPr/>
        </p:nvGrpSpPr>
        <p:grpSpPr>
          <a:xfrm>
            <a:off x="179511" y="616203"/>
            <a:ext cx="1794653" cy="1472758"/>
            <a:chOff x="179511" y="616203"/>
            <a:chExt cx="1794653" cy="1472758"/>
          </a:xfrm>
        </p:grpSpPr>
        <p:cxnSp>
          <p:nvCxnSpPr>
            <p:cNvPr id="48" name="Straight Connector 47"/>
            <p:cNvCxnSpPr>
              <a:stCxn id="24" idx="1"/>
            </p:cNvCxnSpPr>
            <p:nvPr/>
          </p:nvCxnSpPr>
          <p:spPr bwMode="auto">
            <a:xfrm flipV="1">
              <a:off x="364188" y="616203"/>
              <a:ext cx="1609976" cy="1472758"/>
            </a:xfrm>
            <a:prstGeom prst="line">
              <a:avLst/>
            </a:prstGeom>
            <a:solidFill>
              <a:schemeClr val="accent1"/>
            </a:solidFill>
            <a:ln w="28575"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Rounded Rectangle 49"/>
            <p:cNvSpPr/>
            <p:nvPr/>
          </p:nvSpPr>
          <p:spPr bwMode="auto">
            <a:xfrm>
              <a:off x="179511" y="992469"/>
              <a:ext cx="356673" cy="230025"/>
            </a:xfrm>
            <a:prstGeom prst="roundRect">
              <a:avLst/>
            </a:prstGeom>
            <a:solidFill>
              <a:srgbClr val="0066FF"/>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Tahoma" pitchFamily="34" charset="0"/>
                <a:cs typeface="Arial" charset="0"/>
              </a:endParaRPr>
            </a:p>
          </p:txBody>
        </p:sp>
      </p:grpSp>
    </p:spTree>
    <p:extLst>
      <p:ext uri="{BB962C8B-B14F-4D97-AF65-F5344CB8AC3E}">
        <p14:creationId xmlns:p14="http://schemas.microsoft.com/office/powerpoint/2010/main" val="112954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xEl>
                                              <p:pRg st="1" end="1"/>
                                            </p:txEl>
                                          </p:spTgt>
                                        </p:tgtEl>
                                        <p:attrNameLst>
                                          <p:attrName>style.visibility</p:attrName>
                                        </p:attrNameLst>
                                      </p:cBhvr>
                                      <p:to>
                                        <p:strVal val="visible"/>
                                      </p:to>
                                    </p:set>
                                    <p:animEffect transition="in" filter="fade">
                                      <p:cBhvr>
                                        <p:cTn id="12" dur="500"/>
                                        <p:tgtEl>
                                          <p:spTgt spid="3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4">
                                            <p:txEl>
                                              <p:pRg st="3" end="3"/>
                                            </p:txEl>
                                          </p:spTgt>
                                        </p:tgtEl>
                                        <p:attrNameLst>
                                          <p:attrName>style.visibility</p:attrName>
                                        </p:attrNameLst>
                                      </p:cBhvr>
                                      <p:to>
                                        <p:strVal val="visible"/>
                                      </p:to>
                                    </p:set>
                                    <p:animEffect transition="in" filter="fade">
                                      <p:cBhvr>
                                        <p:cTn id="15" dur="500"/>
                                        <p:tgtEl>
                                          <p:spTgt spid="34">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4">
                                            <p:txEl>
                                              <p:pRg st="4" end="4"/>
                                            </p:txEl>
                                          </p:spTgt>
                                        </p:tgtEl>
                                        <p:attrNameLst>
                                          <p:attrName>style.visibility</p:attrName>
                                        </p:attrNameLst>
                                      </p:cBhvr>
                                      <p:to>
                                        <p:strVal val="visible"/>
                                      </p:to>
                                    </p:set>
                                    <p:animEffect transition="in" filter="fade">
                                      <p:cBhvr>
                                        <p:cTn id="18" dur="500"/>
                                        <p:tgtEl>
                                          <p:spTgt spid="3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 calcmode="lin" valueType="num">
                                      <p:cBhvr additive="base">
                                        <p:cTn id="23" dur="500" fill="hold"/>
                                        <p:tgtEl>
                                          <p:spTgt spid="34">
                                            <p:txEl>
                                              <p:pRg st="5" end="5"/>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500"/>
                                        <p:tgtEl>
                                          <p:spTgt spid="43">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3">
                                            <p:txEl>
                                              <p:pRg st="1" end="1"/>
                                            </p:txEl>
                                          </p:spTgt>
                                        </p:tgtEl>
                                        <p:attrNameLst>
                                          <p:attrName>style.visibility</p:attrName>
                                        </p:attrNameLst>
                                      </p:cBhvr>
                                      <p:to>
                                        <p:strVal val="visible"/>
                                      </p:to>
                                    </p:set>
                                    <p:animEffect transition="in" filter="fade">
                                      <p:cBhvr>
                                        <p:cTn id="32" dur="500"/>
                                        <p:tgtEl>
                                          <p:spTgt spid="4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6">
                                            <p:txEl>
                                              <p:pRg st="0" end="0"/>
                                            </p:txEl>
                                          </p:spTgt>
                                        </p:tgtEl>
                                        <p:attrNameLst>
                                          <p:attrName>style.visibility</p:attrName>
                                        </p:attrNameLst>
                                      </p:cBhvr>
                                      <p:to>
                                        <p:strVal val="visible"/>
                                      </p:to>
                                    </p:set>
                                    <p:anim calcmode="lin" valueType="num">
                                      <p:cBhvr additive="base">
                                        <p:cTn id="37" dur="500" fill="hold"/>
                                        <p:tgtEl>
                                          <p:spTgt spid="46">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circle(in)">
                                      <p:cBhvr>
                                        <p:cTn id="43" dur="2000"/>
                                        <p:tgtEl>
                                          <p:spTgt spid="5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9">
                                            <p:txEl>
                                              <p:pRg st="0" end="0"/>
                                            </p:txEl>
                                          </p:spTgt>
                                        </p:tgtEl>
                                        <p:attrNameLst>
                                          <p:attrName>style.visibility</p:attrName>
                                        </p:attrNameLst>
                                      </p:cBhvr>
                                      <p:to>
                                        <p:strVal val="visible"/>
                                      </p:to>
                                    </p:set>
                                    <p:animEffect transition="in" filter="fade">
                                      <p:cBhvr>
                                        <p:cTn id="48" dur="500"/>
                                        <p:tgtEl>
                                          <p:spTgt spid="49">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9">
                                            <p:txEl>
                                              <p:pRg st="1" end="1"/>
                                            </p:txEl>
                                          </p:spTgt>
                                        </p:tgtEl>
                                        <p:attrNameLst>
                                          <p:attrName>style.visibility</p:attrName>
                                        </p:attrNameLst>
                                      </p:cBhvr>
                                      <p:to>
                                        <p:strVal val="visible"/>
                                      </p:to>
                                    </p:set>
                                    <p:animEffect transition="in" filter="fade">
                                      <p:cBhvr>
                                        <p:cTn id="53" dur="500"/>
                                        <p:tgtEl>
                                          <p:spTgt spid="49">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9">
                                            <p:txEl>
                                              <p:pRg st="2" end="2"/>
                                            </p:txEl>
                                          </p:spTgt>
                                        </p:tgtEl>
                                        <p:attrNameLst>
                                          <p:attrName>style.visibility</p:attrName>
                                        </p:attrNameLst>
                                      </p:cBhvr>
                                      <p:to>
                                        <p:strVal val="visible"/>
                                      </p:to>
                                    </p:set>
                                    <p:animEffect transition="in" filter="fade">
                                      <p:cBhvr>
                                        <p:cTn id="58" dur="500"/>
                                        <p:tgtEl>
                                          <p:spTgt spid="49">
                                            <p:txEl>
                                              <p:pRg st="2" end="2"/>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49">
                                            <p:txEl>
                                              <p:pRg st="3" end="3"/>
                                            </p:txEl>
                                          </p:spTgt>
                                        </p:tgtEl>
                                        <p:attrNameLst>
                                          <p:attrName>style.visibility</p:attrName>
                                        </p:attrNameLst>
                                      </p:cBhvr>
                                      <p:to>
                                        <p:strVal val="visible"/>
                                      </p:to>
                                    </p:set>
                                    <p:animEffect transition="in" filter="fade">
                                      <p:cBhvr>
                                        <p:cTn id="61" dur="500"/>
                                        <p:tgtEl>
                                          <p:spTgt spid="4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4043723" y="-49332"/>
            <a:ext cx="4958991" cy="863600"/>
          </a:xfrm>
        </p:spPr>
        <p:txBody>
          <a:bodyPr/>
          <a:lstStyle/>
          <a:p>
            <a:pPr algn="r" eaLnBrk="1" hangingPunct="1"/>
            <a:r>
              <a:rPr lang="he-IL" sz="3600" b="1" u="sng" dirty="0" smtClean="0">
                <a:cs typeface="David" panose="020E0502060401010101" pitchFamily="34" charset="-79"/>
              </a:rPr>
              <a:t>התלות בזמן וערכי קיצון</a:t>
            </a:r>
            <a:endParaRPr lang="en-US" sz="3600" b="1" u="sng" dirty="0" smtClean="0">
              <a:cs typeface="David" panose="020E0502060401010101" pitchFamily="34" charset="-79"/>
            </a:endParaRPr>
          </a:p>
        </p:txBody>
      </p:sp>
      <p:graphicFrame>
        <p:nvGraphicFramePr>
          <p:cNvPr id="23867" name="Group 315"/>
          <p:cNvGraphicFramePr>
            <a:graphicFrameLocks noGrp="1"/>
          </p:cNvGraphicFramePr>
          <p:nvPr/>
        </p:nvGraphicFramePr>
        <p:xfrm>
          <a:off x="3203575" y="1341438"/>
          <a:ext cx="2543175" cy="1006476"/>
        </p:xfrm>
        <a:graphic>
          <a:graphicData uri="http://schemas.openxmlformats.org/drawingml/2006/table">
            <a:tbl>
              <a:tblPr rtl="1"/>
              <a:tblGrid>
                <a:gridCol w="557212"/>
                <a:gridCol w="628650"/>
                <a:gridCol w="565150"/>
                <a:gridCol w="792163"/>
              </a:tblGrid>
              <a:tr h="335492">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T="45749" marB="4574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Times New Roman" pitchFamily="18" charset="0"/>
                          <a:cs typeface="David" pitchFamily="2" charset="-79"/>
                        </a:rPr>
                        <a:t>V</a:t>
                      </a:r>
                      <a:r>
                        <a:rPr kumimoji="0" lang="en-US" sz="1600" b="1" i="0" u="none" strike="noStrike" cap="none" normalizeH="0" baseline="-30000" smtClean="0">
                          <a:ln>
                            <a:noFill/>
                          </a:ln>
                          <a:solidFill>
                            <a:schemeClr val="tx1"/>
                          </a:solidFill>
                          <a:effectLst/>
                          <a:latin typeface="Times New Roman" pitchFamily="18" charset="0"/>
                          <a:ea typeface="Times New Roman" pitchFamily="18" charset="0"/>
                          <a:cs typeface="David" pitchFamily="2" charset="-79"/>
                        </a:rPr>
                        <a:t>C</a:t>
                      </a:r>
                      <a:endParaRPr kumimoji="0" lang="en-US" sz="1600" b="1" i="0" u="none" strike="noStrike" cap="none" normalizeH="0" baseline="0" smtClean="0">
                        <a:ln>
                          <a:noFill/>
                        </a:ln>
                        <a:solidFill>
                          <a:schemeClr val="tx1"/>
                        </a:solidFill>
                        <a:effectLst/>
                        <a:latin typeface="Arial" pitchFamily="34" charset="0"/>
                        <a:ea typeface="Times New Roman" pitchFamily="18" charset="0"/>
                        <a:cs typeface="David" pitchFamily="2" charset="-79"/>
                      </a:endParaRPr>
                    </a:p>
                  </a:txBody>
                  <a:tcPr marT="45749" marB="4574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Times New Roman" pitchFamily="18" charset="0"/>
                          <a:cs typeface="David" pitchFamily="2" charset="-79"/>
                        </a:rPr>
                        <a:t>V</a:t>
                      </a:r>
                      <a:r>
                        <a:rPr kumimoji="0" lang="en-US" sz="1600" b="1" i="0" u="none" strike="noStrike" cap="none" normalizeH="0" baseline="-30000" smtClean="0">
                          <a:ln>
                            <a:noFill/>
                          </a:ln>
                          <a:solidFill>
                            <a:schemeClr val="tx1"/>
                          </a:solidFill>
                          <a:effectLst/>
                          <a:latin typeface="Times New Roman" pitchFamily="18" charset="0"/>
                          <a:ea typeface="Times New Roman" pitchFamily="18" charset="0"/>
                          <a:cs typeface="David" pitchFamily="2" charset="-79"/>
                        </a:rPr>
                        <a:t>R</a:t>
                      </a:r>
                      <a:endParaRPr kumimoji="0" lang="en-US" sz="1600" b="1" i="0" u="none" strike="noStrike" cap="none" normalizeH="0" baseline="0" smtClean="0">
                        <a:ln>
                          <a:noFill/>
                        </a:ln>
                        <a:solidFill>
                          <a:schemeClr val="tx1"/>
                        </a:solidFill>
                        <a:effectLst/>
                        <a:latin typeface="Arial" pitchFamily="34" charset="0"/>
                        <a:ea typeface="Times New Roman" pitchFamily="18" charset="0"/>
                        <a:cs typeface="David" pitchFamily="2" charset="-79"/>
                      </a:endParaRPr>
                    </a:p>
                  </a:txBody>
                  <a:tcPr marT="45749" marB="4574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Times New Roman" pitchFamily="18" charset="0"/>
                          <a:cs typeface="David" pitchFamily="2" charset="-79"/>
                        </a:rPr>
                        <a:t>I</a:t>
                      </a:r>
                      <a:r>
                        <a:rPr kumimoji="0" lang="en-US" sz="1600" b="1" i="0" u="none" strike="noStrike" cap="none" normalizeH="0" baseline="-30000" smtClean="0">
                          <a:ln>
                            <a:noFill/>
                          </a:ln>
                          <a:solidFill>
                            <a:schemeClr val="tx1"/>
                          </a:solidFill>
                          <a:effectLst/>
                          <a:latin typeface="Times New Roman" pitchFamily="18" charset="0"/>
                          <a:ea typeface="Times New Roman" pitchFamily="18" charset="0"/>
                          <a:cs typeface="David" pitchFamily="2" charset="-79"/>
                        </a:rPr>
                        <a:t>R</a:t>
                      </a:r>
                      <a:endParaRPr kumimoji="0" lang="en-US" sz="1600" b="1" i="0" u="none" strike="noStrike" cap="none" normalizeH="0" baseline="0" smtClean="0">
                        <a:ln>
                          <a:noFill/>
                        </a:ln>
                        <a:solidFill>
                          <a:schemeClr val="tx1"/>
                        </a:solidFill>
                        <a:effectLst/>
                        <a:latin typeface="Arial" pitchFamily="34" charset="0"/>
                        <a:ea typeface="Times New Roman" pitchFamily="18" charset="0"/>
                        <a:cs typeface="David" pitchFamily="2" charset="-79"/>
                      </a:endParaRPr>
                    </a:p>
                  </a:txBody>
                  <a:tcPr marT="45749" marB="4574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492">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Times New Roman" pitchFamily="18" charset="0"/>
                          <a:cs typeface="David" pitchFamily="2" charset="-79"/>
                        </a:rPr>
                        <a:t>t=0</a:t>
                      </a:r>
                      <a:endParaRPr kumimoji="0" lang="en-US" sz="1600" b="1" i="0" u="none" strike="noStrike" cap="none" normalizeH="0" baseline="0" smtClean="0">
                        <a:ln>
                          <a:noFill/>
                        </a:ln>
                        <a:solidFill>
                          <a:schemeClr val="tx1"/>
                        </a:solidFill>
                        <a:effectLst/>
                        <a:latin typeface="Arial" pitchFamily="34" charset="0"/>
                        <a:ea typeface="Times New Roman" pitchFamily="18" charset="0"/>
                        <a:cs typeface="David" pitchFamily="2" charset="-79"/>
                      </a:endParaRPr>
                    </a:p>
                  </a:txBody>
                  <a:tcPr marT="45749" marB="4574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ea typeface="Times New Roman" pitchFamily="18" charset="0"/>
                          <a:cs typeface="David" pitchFamily="2" charset="-79"/>
                        </a:rPr>
                        <a:t>0</a:t>
                      </a:r>
                      <a:endParaRPr kumimoji="0" lang="ru-RU" sz="1600" b="1" i="0" u="none" strike="noStrike" cap="none" normalizeH="0" baseline="0" smtClean="0">
                        <a:ln>
                          <a:noFill/>
                        </a:ln>
                        <a:solidFill>
                          <a:schemeClr val="tx1"/>
                        </a:solidFill>
                        <a:effectLst/>
                        <a:latin typeface="Arial" pitchFamily="34" charset="0"/>
                        <a:ea typeface="Times New Roman" pitchFamily="18" charset="0"/>
                        <a:cs typeface="David" pitchFamily="2" charset="-79"/>
                      </a:endParaRPr>
                    </a:p>
                  </a:txBody>
                  <a:tcPr marT="45749" marB="4574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ea typeface="Times New Roman" pitchFamily="18" charset="0"/>
                          <a:cs typeface="David" pitchFamily="2" charset="-79"/>
                          <a:sym typeface="Symbol" pitchFamily="18" charset="2"/>
                        </a:rPr>
                        <a:t></a:t>
                      </a:r>
                    </a:p>
                  </a:txBody>
                  <a:tcPr marT="45749" marB="4574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ea typeface="Times New Roman" pitchFamily="18" charset="0"/>
                          <a:cs typeface="David" pitchFamily="2" charset="-79"/>
                          <a:sym typeface="Symbol" pitchFamily="18" charset="2"/>
                        </a:rPr>
                        <a:t></a:t>
                      </a:r>
                      <a:r>
                        <a:rPr kumimoji="0" lang="en-US" sz="1600" b="1" i="0" u="none" strike="noStrike" cap="none" normalizeH="0" baseline="0" smtClean="0">
                          <a:ln>
                            <a:noFill/>
                          </a:ln>
                          <a:solidFill>
                            <a:schemeClr val="tx1"/>
                          </a:solidFill>
                          <a:effectLst/>
                          <a:latin typeface="Times New Roman" pitchFamily="18" charset="0"/>
                          <a:ea typeface="Times New Roman" pitchFamily="18" charset="0"/>
                          <a:cs typeface="David" pitchFamily="2" charset="-79"/>
                        </a:rPr>
                        <a:t>/R</a:t>
                      </a:r>
                      <a:endParaRPr kumimoji="0" lang="en-US" sz="1600" b="1" i="0" u="none" strike="noStrike" cap="none" normalizeH="0" baseline="0" smtClean="0">
                        <a:ln>
                          <a:noFill/>
                        </a:ln>
                        <a:solidFill>
                          <a:schemeClr val="tx1"/>
                        </a:solidFill>
                        <a:effectLst/>
                        <a:latin typeface="Times New Roman" pitchFamily="18" charset="0"/>
                        <a:ea typeface="Times New Roman" pitchFamily="18" charset="0"/>
                        <a:cs typeface="David" pitchFamily="2" charset="-79"/>
                        <a:sym typeface="Symbol" pitchFamily="18" charset="2"/>
                      </a:endParaRPr>
                    </a:p>
                  </a:txBody>
                  <a:tcPr marT="45749" marB="4574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492">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Times New Roman" pitchFamily="18" charset="0"/>
                          <a:cs typeface="David" pitchFamily="2" charset="-79"/>
                        </a:rPr>
                        <a:t>t=</a:t>
                      </a:r>
                      <a:r>
                        <a:rPr kumimoji="0" lang="en-US" sz="1600" b="1" i="0" u="none" strike="noStrike" cap="none" normalizeH="0" baseline="0" smtClean="0">
                          <a:ln>
                            <a:noFill/>
                          </a:ln>
                          <a:solidFill>
                            <a:schemeClr val="tx1"/>
                          </a:solidFill>
                          <a:effectLst/>
                          <a:latin typeface="Times New Roman" pitchFamily="18" charset="0"/>
                          <a:ea typeface="Times New Roman" pitchFamily="18" charset="0"/>
                          <a:cs typeface="David" pitchFamily="2" charset="-79"/>
                          <a:sym typeface="Symbol" pitchFamily="18" charset="2"/>
                        </a:rPr>
                        <a:t></a:t>
                      </a:r>
                    </a:p>
                  </a:txBody>
                  <a:tcPr marT="45749" marB="4574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ea typeface="Times New Roman" pitchFamily="18" charset="0"/>
                          <a:cs typeface="David" pitchFamily="2" charset="-79"/>
                          <a:sym typeface="Symbol" pitchFamily="18" charset="2"/>
                        </a:rPr>
                        <a:t></a:t>
                      </a:r>
                    </a:p>
                  </a:txBody>
                  <a:tcPr marT="45749" marB="4574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600" b="1" i="0" u="none" strike="noStrike" cap="none" normalizeH="0" baseline="0" smtClean="0">
                          <a:ln>
                            <a:noFill/>
                          </a:ln>
                          <a:solidFill>
                            <a:schemeClr val="tx1"/>
                          </a:solidFill>
                          <a:effectLst/>
                          <a:latin typeface="Times New Roman" pitchFamily="18" charset="0"/>
                          <a:ea typeface="Times New Roman" pitchFamily="18" charset="0"/>
                          <a:cs typeface="David" pitchFamily="2" charset="-79"/>
                        </a:rPr>
                        <a:t>0</a:t>
                      </a:r>
                      <a:endParaRPr kumimoji="0" lang="he-IL" sz="1600" b="1" i="0" u="none" strike="noStrike" cap="none" normalizeH="0" baseline="0" smtClean="0">
                        <a:ln>
                          <a:noFill/>
                        </a:ln>
                        <a:solidFill>
                          <a:schemeClr val="tx1"/>
                        </a:solidFill>
                        <a:effectLst/>
                        <a:latin typeface="Arial" pitchFamily="34" charset="0"/>
                        <a:ea typeface="Times New Roman" pitchFamily="18" charset="0"/>
                        <a:cs typeface="David" pitchFamily="2" charset="-79"/>
                      </a:endParaRPr>
                    </a:p>
                  </a:txBody>
                  <a:tcPr marT="45749" marB="4574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600" b="1" i="0" u="none" strike="noStrike" cap="none" normalizeH="0" baseline="0" smtClean="0">
                          <a:ln>
                            <a:noFill/>
                          </a:ln>
                          <a:solidFill>
                            <a:schemeClr val="tx1"/>
                          </a:solidFill>
                          <a:effectLst/>
                          <a:latin typeface="Times New Roman" pitchFamily="18" charset="0"/>
                          <a:ea typeface="Times New Roman" pitchFamily="18" charset="0"/>
                          <a:cs typeface="David" pitchFamily="2" charset="-79"/>
                        </a:rPr>
                        <a:t>0</a:t>
                      </a:r>
                      <a:endParaRPr kumimoji="0" lang="he-IL" sz="1600" b="1" i="0" u="none" strike="noStrike" cap="none" normalizeH="0" baseline="0" smtClean="0">
                        <a:ln>
                          <a:noFill/>
                        </a:ln>
                        <a:solidFill>
                          <a:schemeClr val="tx1"/>
                        </a:solidFill>
                        <a:effectLst/>
                        <a:latin typeface="Arial" pitchFamily="34" charset="0"/>
                        <a:ea typeface="Times New Roman" pitchFamily="18" charset="0"/>
                        <a:cs typeface="David" pitchFamily="2" charset="-79"/>
                      </a:endParaRPr>
                    </a:p>
                  </a:txBody>
                  <a:tcPr marT="45749" marB="4574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9241" name="Object 286"/>
          <p:cNvGraphicFramePr>
            <a:graphicFrameLocks noChangeAspect="1"/>
          </p:cNvGraphicFramePr>
          <p:nvPr/>
        </p:nvGraphicFramePr>
        <p:xfrm>
          <a:off x="539750" y="3213100"/>
          <a:ext cx="2632075" cy="920750"/>
        </p:xfrm>
        <a:graphic>
          <a:graphicData uri="http://schemas.openxmlformats.org/presentationml/2006/ole">
            <mc:AlternateContent xmlns:mc="http://schemas.openxmlformats.org/markup-compatibility/2006">
              <mc:Choice xmlns:v="urn:schemas-microsoft-com:vml" Requires="v">
                <p:oleObj spid="_x0000_s80082" name="משוואה" r:id="rId3" imgW="990170" imgH="342751" progId="Equation.3">
                  <p:embed/>
                </p:oleObj>
              </mc:Choice>
              <mc:Fallback>
                <p:oleObj name="משוואה" r:id="rId3" imgW="990170" imgH="34275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3213100"/>
                        <a:ext cx="2632075" cy="9207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42" name="Object 287"/>
          <p:cNvGraphicFramePr>
            <a:graphicFrameLocks noChangeAspect="1"/>
          </p:cNvGraphicFramePr>
          <p:nvPr/>
        </p:nvGraphicFramePr>
        <p:xfrm>
          <a:off x="6948488" y="5445125"/>
          <a:ext cx="1973262" cy="958850"/>
        </p:xfrm>
        <a:graphic>
          <a:graphicData uri="http://schemas.openxmlformats.org/presentationml/2006/ole">
            <mc:AlternateContent xmlns:mc="http://schemas.openxmlformats.org/markup-compatibility/2006">
              <mc:Choice xmlns:v="urn:schemas-microsoft-com:vml" Requires="v">
                <p:oleObj spid="_x0000_s80083" name="משוואה" r:id="rId5" imgW="710891" imgH="342751" progId="Equation.3">
                  <p:embed/>
                </p:oleObj>
              </mc:Choice>
              <mc:Fallback>
                <p:oleObj name="משוואה" r:id="rId5" imgW="710891" imgH="34275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488" y="5445125"/>
                        <a:ext cx="1973262" cy="9588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43" name="Object 288"/>
          <p:cNvGraphicFramePr>
            <a:graphicFrameLocks noChangeAspect="1"/>
          </p:cNvGraphicFramePr>
          <p:nvPr/>
        </p:nvGraphicFramePr>
        <p:xfrm>
          <a:off x="611188" y="5661025"/>
          <a:ext cx="2058987" cy="887413"/>
        </p:xfrm>
        <a:graphic>
          <a:graphicData uri="http://schemas.openxmlformats.org/presentationml/2006/ole">
            <mc:AlternateContent xmlns:mc="http://schemas.openxmlformats.org/markup-compatibility/2006">
              <mc:Choice xmlns:v="urn:schemas-microsoft-com:vml" Requires="v">
                <p:oleObj spid="_x0000_s80084" name="משוואה" r:id="rId7" imgW="774364" imgH="330057" progId="Equation.3">
                  <p:embed/>
                </p:oleObj>
              </mc:Choice>
              <mc:Fallback>
                <p:oleObj name="משוואה" r:id="rId7" imgW="774364" imgH="330057"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188" y="5661025"/>
                        <a:ext cx="2058987" cy="8874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9244" name="Group 309"/>
          <p:cNvGrpSpPr>
            <a:grpSpLocks/>
          </p:cNvGrpSpPr>
          <p:nvPr/>
        </p:nvGrpSpPr>
        <p:grpSpPr bwMode="auto">
          <a:xfrm>
            <a:off x="4067175" y="2781300"/>
            <a:ext cx="2743200" cy="1714500"/>
            <a:chOff x="2562" y="1752"/>
            <a:chExt cx="1728" cy="1080"/>
          </a:xfrm>
        </p:grpSpPr>
        <p:grpSp>
          <p:nvGrpSpPr>
            <p:cNvPr id="9285" name="Group 290"/>
            <p:cNvGrpSpPr>
              <a:grpSpLocks/>
            </p:cNvGrpSpPr>
            <p:nvPr/>
          </p:nvGrpSpPr>
          <p:grpSpPr bwMode="auto">
            <a:xfrm>
              <a:off x="2562" y="1752"/>
              <a:ext cx="1728" cy="1080"/>
              <a:chOff x="1440" y="1260"/>
              <a:chExt cx="4320" cy="2700"/>
            </a:xfrm>
          </p:grpSpPr>
          <p:sp>
            <p:nvSpPr>
              <p:cNvPr id="9287" name="Line 291"/>
              <p:cNvSpPr>
                <a:spLocks noChangeShapeType="1"/>
              </p:cNvSpPr>
              <p:nvPr/>
            </p:nvSpPr>
            <p:spPr bwMode="auto">
              <a:xfrm>
                <a:off x="1440" y="1260"/>
                <a:ext cx="0" cy="270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he-IL"/>
              </a:p>
            </p:txBody>
          </p:sp>
          <p:sp>
            <p:nvSpPr>
              <p:cNvPr id="9288" name="Line 292"/>
              <p:cNvSpPr>
                <a:spLocks noChangeShapeType="1"/>
              </p:cNvSpPr>
              <p:nvPr/>
            </p:nvSpPr>
            <p:spPr bwMode="auto">
              <a:xfrm>
                <a:off x="1440" y="3960"/>
                <a:ext cx="432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grpSp>
        <p:sp>
          <p:nvSpPr>
            <p:cNvPr id="9286" name="Arc 293"/>
            <p:cNvSpPr>
              <a:spLocks/>
            </p:cNvSpPr>
            <p:nvPr/>
          </p:nvSpPr>
          <p:spPr bwMode="auto">
            <a:xfrm rot="10800000" flipV="1">
              <a:off x="2562" y="2112"/>
              <a:ext cx="1584" cy="72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he-IL"/>
            </a:p>
          </p:txBody>
        </p:sp>
      </p:grpSp>
      <p:grpSp>
        <p:nvGrpSpPr>
          <p:cNvPr id="9245" name="Group 299"/>
          <p:cNvGrpSpPr>
            <a:grpSpLocks/>
          </p:cNvGrpSpPr>
          <p:nvPr/>
        </p:nvGrpSpPr>
        <p:grpSpPr bwMode="auto">
          <a:xfrm>
            <a:off x="4067175" y="4838700"/>
            <a:ext cx="2743200" cy="1714500"/>
            <a:chOff x="6300" y="1260"/>
            <a:chExt cx="4320" cy="2700"/>
          </a:xfrm>
        </p:grpSpPr>
        <p:grpSp>
          <p:nvGrpSpPr>
            <p:cNvPr id="9281" name="Group 300"/>
            <p:cNvGrpSpPr>
              <a:grpSpLocks/>
            </p:cNvGrpSpPr>
            <p:nvPr/>
          </p:nvGrpSpPr>
          <p:grpSpPr bwMode="auto">
            <a:xfrm>
              <a:off x="6300" y="1260"/>
              <a:ext cx="4320" cy="2700"/>
              <a:chOff x="1440" y="1260"/>
              <a:chExt cx="4320" cy="2700"/>
            </a:xfrm>
          </p:grpSpPr>
          <p:sp>
            <p:nvSpPr>
              <p:cNvPr id="9283" name="Line 301"/>
              <p:cNvSpPr>
                <a:spLocks noChangeShapeType="1"/>
              </p:cNvSpPr>
              <p:nvPr/>
            </p:nvSpPr>
            <p:spPr bwMode="auto">
              <a:xfrm>
                <a:off x="1440" y="1260"/>
                <a:ext cx="0" cy="270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he-IL"/>
              </a:p>
            </p:txBody>
          </p:sp>
          <p:sp>
            <p:nvSpPr>
              <p:cNvPr id="9284" name="Line 302"/>
              <p:cNvSpPr>
                <a:spLocks noChangeShapeType="1"/>
              </p:cNvSpPr>
              <p:nvPr/>
            </p:nvSpPr>
            <p:spPr bwMode="auto">
              <a:xfrm>
                <a:off x="1440" y="3960"/>
                <a:ext cx="432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grpSp>
        <p:sp>
          <p:nvSpPr>
            <p:cNvPr id="9282" name="Arc 303"/>
            <p:cNvSpPr>
              <a:spLocks/>
            </p:cNvSpPr>
            <p:nvPr/>
          </p:nvSpPr>
          <p:spPr bwMode="auto">
            <a:xfrm rot="10800000">
              <a:off x="6300" y="2003"/>
              <a:ext cx="3960" cy="180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he-IL"/>
            </a:p>
          </p:txBody>
        </p:sp>
      </p:grpSp>
      <p:graphicFrame>
        <p:nvGraphicFramePr>
          <p:cNvPr id="9246" name="Object 310"/>
          <p:cNvGraphicFramePr>
            <a:graphicFrameLocks noChangeAspect="1"/>
          </p:cNvGraphicFramePr>
          <p:nvPr/>
        </p:nvGraphicFramePr>
        <p:xfrm>
          <a:off x="3479800" y="2565400"/>
          <a:ext cx="446088" cy="617538"/>
        </p:xfrm>
        <a:graphic>
          <a:graphicData uri="http://schemas.openxmlformats.org/presentationml/2006/ole">
            <mc:AlternateContent xmlns:mc="http://schemas.openxmlformats.org/markup-compatibility/2006">
              <mc:Choice xmlns:v="urn:schemas-microsoft-com:vml" Requires="v">
                <p:oleObj spid="_x0000_s80085" name="משוואה" r:id="rId9" imgW="165028" imgH="228501" progId="Equation.3">
                  <p:embed/>
                </p:oleObj>
              </mc:Choice>
              <mc:Fallback>
                <p:oleObj name="משוואה" r:id="rId9" imgW="165028" imgH="228501"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79800" y="2565400"/>
                        <a:ext cx="446088" cy="617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47" name="Object 311"/>
          <p:cNvGraphicFramePr>
            <a:graphicFrameLocks noChangeAspect="1"/>
          </p:cNvGraphicFramePr>
          <p:nvPr/>
        </p:nvGraphicFramePr>
        <p:xfrm>
          <a:off x="3446463" y="4741863"/>
          <a:ext cx="514350" cy="582612"/>
        </p:xfrm>
        <a:graphic>
          <a:graphicData uri="http://schemas.openxmlformats.org/presentationml/2006/ole">
            <mc:AlternateContent xmlns:mc="http://schemas.openxmlformats.org/markup-compatibility/2006">
              <mc:Choice xmlns:v="urn:schemas-microsoft-com:vml" Requires="v">
                <p:oleObj spid="_x0000_s80086" name="משוואה" r:id="rId11" imgW="190335" imgH="215713" progId="Equation.3">
                  <p:embed/>
                </p:oleObj>
              </mc:Choice>
              <mc:Fallback>
                <p:oleObj name="משוואה" r:id="rId11" imgW="190335" imgH="215713"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46463" y="4741863"/>
                        <a:ext cx="514350" cy="582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48" name="Object 312"/>
          <p:cNvGraphicFramePr>
            <a:graphicFrameLocks noChangeAspect="1"/>
          </p:cNvGraphicFramePr>
          <p:nvPr/>
        </p:nvGraphicFramePr>
        <p:xfrm>
          <a:off x="6473825" y="4025900"/>
          <a:ext cx="241300" cy="411163"/>
        </p:xfrm>
        <a:graphic>
          <a:graphicData uri="http://schemas.openxmlformats.org/presentationml/2006/ole">
            <mc:AlternateContent xmlns:mc="http://schemas.openxmlformats.org/markup-compatibility/2006">
              <mc:Choice xmlns:v="urn:schemas-microsoft-com:vml" Requires="v">
                <p:oleObj spid="_x0000_s80087" name="משוואה" r:id="rId13" imgW="88746" imgH="152136" progId="Equation.3">
                  <p:embed/>
                </p:oleObj>
              </mc:Choice>
              <mc:Fallback>
                <p:oleObj name="משוואה" r:id="rId13" imgW="88746" imgH="152136"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73825" y="4025900"/>
                        <a:ext cx="241300" cy="41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49" name="Object 313"/>
          <p:cNvGraphicFramePr>
            <a:graphicFrameLocks noChangeAspect="1"/>
          </p:cNvGraphicFramePr>
          <p:nvPr/>
        </p:nvGraphicFramePr>
        <p:xfrm>
          <a:off x="6516688" y="6092825"/>
          <a:ext cx="241300" cy="411163"/>
        </p:xfrm>
        <a:graphic>
          <a:graphicData uri="http://schemas.openxmlformats.org/presentationml/2006/ole">
            <mc:AlternateContent xmlns:mc="http://schemas.openxmlformats.org/markup-compatibility/2006">
              <mc:Choice xmlns:v="urn:schemas-microsoft-com:vml" Requires="v">
                <p:oleObj spid="_x0000_s80088" name="משוואה" r:id="rId15" imgW="88746" imgH="152136" progId="Equation.3">
                  <p:embed/>
                </p:oleObj>
              </mc:Choice>
              <mc:Fallback>
                <p:oleObj name="משוואה" r:id="rId15" imgW="88746" imgH="152136"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6688" y="6092825"/>
                        <a:ext cx="241300" cy="41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250" name="Group 356"/>
          <p:cNvGrpSpPr>
            <a:grpSpLocks/>
          </p:cNvGrpSpPr>
          <p:nvPr/>
        </p:nvGrpSpPr>
        <p:grpSpPr bwMode="auto">
          <a:xfrm>
            <a:off x="6732588" y="1187450"/>
            <a:ext cx="2327275" cy="3105150"/>
            <a:chOff x="2290" y="981"/>
            <a:chExt cx="1466" cy="1956"/>
          </a:xfrm>
        </p:grpSpPr>
        <p:grpSp>
          <p:nvGrpSpPr>
            <p:cNvPr id="9252" name="Group 357"/>
            <p:cNvGrpSpPr>
              <a:grpSpLocks/>
            </p:cNvGrpSpPr>
            <p:nvPr/>
          </p:nvGrpSpPr>
          <p:grpSpPr bwMode="auto">
            <a:xfrm>
              <a:off x="2290" y="981"/>
              <a:ext cx="1466" cy="1956"/>
              <a:chOff x="2290" y="981"/>
              <a:chExt cx="1466" cy="1956"/>
            </a:xfrm>
          </p:grpSpPr>
          <p:sp>
            <p:nvSpPr>
              <p:cNvPr id="9259" name="Rectangle 358"/>
              <p:cNvSpPr>
                <a:spLocks noChangeArrowheads="1"/>
              </p:cNvSpPr>
              <p:nvPr/>
            </p:nvSpPr>
            <p:spPr bwMode="auto">
              <a:xfrm>
                <a:off x="3456" y="1959"/>
                <a:ext cx="300"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endParaRPr lang="en-US" sz="2800"/>
              </a:p>
            </p:txBody>
          </p:sp>
          <p:sp>
            <p:nvSpPr>
              <p:cNvPr id="9260" name="Rectangle 359"/>
              <p:cNvSpPr>
                <a:spLocks noChangeArrowheads="1"/>
              </p:cNvSpPr>
              <p:nvPr/>
            </p:nvSpPr>
            <p:spPr bwMode="auto">
              <a:xfrm>
                <a:off x="2290" y="1959"/>
                <a:ext cx="116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he-IL" sz="1800"/>
                  <a:t>התנגדותו של הנגד</a:t>
                </a:r>
                <a:endParaRPr lang="en-US" sz="1800"/>
              </a:p>
            </p:txBody>
          </p:sp>
          <p:sp>
            <p:nvSpPr>
              <p:cNvPr id="9261" name="Rectangle 360"/>
              <p:cNvSpPr>
                <a:spLocks noChangeArrowheads="1"/>
              </p:cNvSpPr>
              <p:nvPr/>
            </p:nvSpPr>
            <p:spPr bwMode="auto">
              <a:xfrm>
                <a:off x="3456" y="2285"/>
                <a:ext cx="300"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endParaRPr lang="en-US" sz="2800"/>
              </a:p>
            </p:txBody>
          </p:sp>
          <p:sp>
            <p:nvSpPr>
              <p:cNvPr id="9262" name="Rectangle 361"/>
              <p:cNvSpPr>
                <a:spLocks noChangeArrowheads="1"/>
              </p:cNvSpPr>
              <p:nvPr/>
            </p:nvSpPr>
            <p:spPr bwMode="auto">
              <a:xfrm>
                <a:off x="2290" y="2285"/>
                <a:ext cx="116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he-IL" sz="1800" dirty="0"/>
                  <a:t>קיבולו של הקבל</a:t>
                </a:r>
                <a:endParaRPr lang="en-US" sz="1800" dirty="0"/>
              </a:p>
            </p:txBody>
          </p:sp>
          <p:sp>
            <p:nvSpPr>
              <p:cNvPr id="9263" name="Rectangle 362"/>
              <p:cNvSpPr>
                <a:spLocks noChangeArrowheads="1"/>
              </p:cNvSpPr>
              <p:nvPr/>
            </p:nvSpPr>
            <p:spPr bwMode="auto">
              <a:xfrm>
                <a:off x="3456" y="2611"/>
                <a:ext cx="300"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endParaRPr lang="en-US" sz="2800"/>
              </a:p>
            </p:txBody>
          </p:sp>
          <p:sp>
            <p:nvSpPr>
              <p:cNvPr id="9264" name="Rectangle 363"/>
              <p:cNvSpPr>
                <a:spLocks noChangeArrowheads="1"/>
              </p:cNvSpPr>
              <p:nvPr/>
            </p:nvSpPr>
            <p:spPr bwMode="auto">
              <a:xfrm>
                <a:off x="2290" y="2611"/>
                <a:ext cx="116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he-IL" sz="1800"/>
                  <a:t>זמן</a:t>
                </a:r>
                <a:endParaRPr lang="en-US" sz="1800"/>
              </a:p>
            </p:txBody>
          </p:sp>
          <p:sp>
            <p:nvSpPr>
              <p:cNvPr id="9265" name="Rectangle 364"/>
              <p:cNvSpPr>
                <a:spLocks noChangeArrowheads="1"/>
              </p:cNvSpPr>
              <p:nvPr/>
            </p:nvSpPr>
            <p:spPr bwMode="auto">
              <a:xfrm>
                <a:off x="3456" y="1633"/>
                <a:ext cx="300"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endParaRPr lang="en-US" sz="2800"/>
              </a:p>
            </p:txBody>
          </p:sp>
          <p:sp>
            <p:nvSpPr>
              <p:cNvPr id="9266" name="Rectangle 365"/>
              <p:cNvSpPr>
                <a:spLocks noChangeArrowheads="1"/>
              </p:cNvSpPr>
              <p:nvPr/>
            </p:nvSpPr>
            <p:spPr bwMode="auto">
              <a:xfrm>
                <a:off x="2290" y="1633"/>
                <a:ext cx="116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he-IL" sz="1800"/>
                  <a:t>מתח על הנגד</a:t>
                </a:r>
                <a:endParaRPr lang="en-US" sz="1800"/>
              </a:p>
            </p:txBody>
          </p:sp>
          <p:sp>
            <p:nvSpPr>
              <p:cNvPr id="9267" name="Rectangle 366"/>
              <p:cNvSpPr>
                <a:spLocks noChangeArrowheads="1"/>
              </p:cNvSpPr>
              <p:nvPr/>
            </p:nvSpPr>
            <p:spPr bwMode="auto">
              <a:xfrm>
                <a:off x="3456" y="1307"/>
                <a:ext cx="300"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endParaRPr lang="en-US" sz="2800"/>
              </a:p>
            </p:txBody>
          </p:sp>
          <p:sp>
            <p:nvSpPr>
              <p:cNvPr id="9268" name="Rectangle 367"/>
              <p:cNvSpPr>
                <a:spLocks noChangeArrowheads="1"/>
              </p:cNvSpPr>
              <p:nvPr/>
            </p:nvSpPr>
            <p:spPr bwMode="auto">
              <a:xfrm>
                <a:off x="2290" y="1307"/>
                <a:ext cx="116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he-IL" sz="1800"/>
                  <a:t>מתח על הקבל</a:t>
                </a:r>
                <a:endParaRPr lang="en-US" sz="1800"/>
              </a:p>
            </p:txBody>
          </p:sp>
          <p:sp>
            <p:nvSpPr>
              <p:cNvPr id="9269" name="Rectangle 368"/>
              <p:cNvSpPr>
                <a:spLocks noChangeArrowheads="1"/>
              </p:cNvSpPr>
              <p:nvPr/>
            </p:nvSpPr>
            <p:spPr bwMode="auto">
              <a:xfrm>
                <a:off x="3456" y="981"/>
                <a:ext cx="300"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endParaRPr lang="en-US" sz="2800"/>
              </a:p>
            </p:txBody>
          </p:sp>
          <p:sp>
            <p:nvSpPr>
              <p:cNvPr id="9270" name="Rectangle 369"/>
              <p:cNvSpPr>
                <a:spLocks noChangeArrowheads="1"/>
              </p:cNvSpPr>
              <p:nvPr/>
            </p:nvSpPr>
            <p:spPr bwMode="auto">
              <a:xfrm>
                <a:off x="2290" y="981"/>
                <a:ext cx="116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he-IL" sz="1800"/>
                  <a:t>כא"מ של סוללה</a:t>
                </a:r>
                <a:endParaRPr lang="en-US" sz="1800"/>
              </a:p>
            </p:txBody>
          </p:sp>
          <p:sp>
            <p:nvSpPr>
              <p:cNvPr id="9271" name="Line 370"/>
              <p:cNvSpPr>
                <a:spLocks noChangeShapeType="1"/>
              </p:cNvSpPr>
              <p:nvPr/>
            </p:nvSpPr>
            <p:spPr bwMode="auto">
              <a:xfrm>
                <a:off x="2290" y="981"/>
                <a:ext cx="146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9272" name="Line 371"/>
              <p:cNvSpPr>
                <a:spLocks noChangeShapeType="1"/>
              </p:cNvSpPr>
              <p:nvPr/>
            </p:nvSpPr>
            <p:spPr bwMode="auto">
              <a:xfrm>
                <a:off x="2290" y="1307"/>
                <a:ext cx="146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9273" name="Line 372"/>
              <p:cNvSpPr>
                <a:spLocks noChangeShapeType="1"/>
              </p:cNvSpPr>
              <p:nvPr/>
            </p:nvSpPr>
            <p:spPr bwMode="auto">
              <a:xfrm>
                <a:off x="2290" y="1633"/>
                <a:ext cx="146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9274" name="Line 373"/>
              <p:cNvSpPr>
                <a:spLocks noChangeShapeType="1"/>
              </p:cNvSpPr>
              <p:nvPr/>
            </p:nvSpPr>
            <p:spPr bwMode="auto">
              <a:xfrm>
                <a:off x="2290" y="1959"/>
                <a:ext cx="146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9275" name="Line 374"/>
              <p:cNvSpPr>
                <a:spLocks noChangeShapeType="1"/>
              </p:cNvSpPr>
              <p:nvPr/>
            </p:nvSpPr>
            <p:spPr bwMode="auto">
              <a:xfrm>
                <a:off x="2290" y="2937"/>
                <a:ext cx="146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9276" name="Line 375"/>
              <p:cNvSpPr>
                <a:spLocks noChangeShapeType="1"/>
              </p:cNvSpPr>
              <p:nvPr/>
            </p:nvSpPr>
            <p:spPr bwMode="auto">
              <a:xfrm>
                <a:off x="2290" y="981"/>
                <a:ext cx="0" cy="195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9277" name="Line 376"/>
              <p:cNvSpPr>
                <a:spLocks noChangeShapeType="1"/>
              </p:cNvSpPr>
              <p:nvPr/>
            </p:nvSpPr>
            <p:spPr bwMode="auto">
              <a:xfrm>
                <a:off x="3456" y="981"/>
                <a:ext cx="0" cy="195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9278" name="Line 377"/>
              <p:cNvSpPr>
                <a:spLocks noChangeShapeType="1"/>
              </p:cNvSpPr>
              <p:nvPr/>
            </p:nvSpPr>
            <p:spPr bwMode="auto">
              <a:xfrm>
                <a:off x="3756" y="981"/>
                <a:ext cx="0" cy="195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9279" name="Line 378"/>
              <p:cNvSpPr>
                <a:spLocks noChangeShapeType="1"/>
              </p:cNvSpPr>
              <p:nvPr/>
            </p:nvSpPr>
            <p:spPr bwMode="auto">
              <a:xfrm>
                <a:off x="2290" y="2611"/>
                <a:ext cx="146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9280" name="Line 379"/>
              <p:cNvSpPr>
                <a:spLocks noChangeShapeType="1"/>
              </p:cNvSpPr>
              <p:nvPr/>
            </p:nvSpPr>
            <p:spPr bwMode="auto">
              <a:xfrm>
                <a:off x="2290" y="2285"/>
                <a:ext cx="146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grpSp>
        <p:graphicFrame>
          <p:nvGraphicFramePr>
            <p:cNvPr id="9253" name="Object 380"/>
            <p:cNvGraphicFramePr>
              <a:graphicFrameLocks noChangeAspect="1"/>
            </p:cNvGraphicFramePr>
            <p:nvPr/>
          </p:nvGraphicFramePr>
          <p:xfrm>
            <a:off x="3515" y="1035"/>
            <a:ext cx="205" cy="226"/>
          </p:xfrm>
          <a:graphic>
            <a:graphicData uri="http://schemas.openxmlformats.org/presentationml/2006/ole">
              <mc:AlternateContent xmlns:mc="http://schemas.openxmlformats.org/markup-compatibility/2006">
                <mc:Choice xmlns:v="urn:schemas-microsoft-com:vml" Requires="v">
                  <p:oleObj spid="_x0000_s80089" name="משוואה" r:id="rId17" imgW="126835" imgH="139518" progId="Equation.3">
                    <p:embed/>
                  </p:oleObj>
                </mc:Choice>
                <mc:Fallback>
                  <p:oleObj name="משוואה" r:id="rId17" imgW="126835" imgH="139518"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15" y="1035"/>
                          <a:ext cx="205" cy="2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54" name="Object 381"/>
            <p:cNvGraphicFramePr>
              <a:graphicFrameLocks noChangeAspect="1"/>
            </p:cNvGraphicFramePr>
            <p:nvPr/>
          </p:nvGraphicFramePr>
          <p:xfrm>
            <a:off x="3508" y="1324"/>
            <a:ext cx="197" cy="272"/>
          </p:xfrm>
          <a:graphic>
            <a:graphicData uri="http://schemas.openxmlformats.org/presentationml/2006/ole">
              <mc:AlternateContent xmlns:mc="http://schemas.openxmlformats.org/markup-compatibility/2006">
                <mc:Choice xmlns:v="urn:schemas-microsoft-com:vml" Requires="v">
                  <p:oleObj spid="_x0000_s80090" name="משוואה" r:id="rId19" imgW="165028" imgH="228501" progId="Equation.3">
                    <p:embed/>
                  </p:oleObj>
                </mc:Choice>
                <mc:Fallback>
                  <p:oleObj name="משוואה" r:id="rId19" imgW="165028" imgH="228501"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508" y="1324"/>
                          <a:ext cx="197"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55" name="Object 382"/>
            <p:cNvGraphicFramePr>
              <a:graphicFrameLocks noChangeAspect="1"/>
            </p:cNvGraphicFramePr>
            <p:nvPr/>
          </p:nvGraphicFramePr>
          <p:xfrm>
            <a:off x="3481" y="1667"/>
            <a:ext cx="227" cy="257"/>
          </p:xfrm>
          <a:graphic>
            <a:graphicData uri="http://schemas.openxmlformats.org/presentationml/2006/ole">
              <mc:AlternateContent xmlns:mc="http://schemas.openxmlformats.org/markup-compatibility/2006">
                <mc:Choice xmlns:v="urn:schemas-microsoft-com:vml" Requires="v">
                  <p:oleObj spid="_x0000_s80091" name="משוואה" r:id="rId21" imgW="190335" imgH="215713" progId="Equation.3">
                    <p:embed/>
                  </p:oleObj>
                </mc:Choice>
                <mc:Fallback>
                  <p:oleObj name="משוואה" r:id="rId21" imgW="190335" imgH="215713"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81" y="1667"/>
                          <a:ext cx="227" cy="2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56" name="Object 383"/>
            <p:cNvGraphicFramePr>
              <a:graphicFrameLocks noChangeAspect="1"/>
            </p:cNvGraphicFramePr>
            <p:nvPr/>
          </p:nvGraphicFramePr>
          <p:xfrm>
            <a:off x="3515" y="2009"/>
            <a:ext cx="182" cy="197"/>
          </p:xfrm>
          <a:graphic>
            <a:graphicData uri="http://schemas.openxmlformats.org/presentationml/2006/ole">
              <mc:AlternateContent xmlns:mc="http://schemas.openxmlformats.org/markup-compatibility/2006">
                <mc:Choice xmlns:v="urn:schemas-microsoft-com:vml" Requires="v">
                  <p:oleObj spid="_x0000_s80092" name="משוואה" r:id="rId23" imgW="152268" imgH="164957" progId="Equation.3">
                    <p:embed/>
                  </p:oleObj>
                </mc:Choice>
                <mc:Fallback>
                  <p:oleObj name="משוואה" r:id="rId23" imgW="152268" imgH="164957"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515" y="2009"/>
                          <a:ext cx="182" cy="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57" name="Object 384"/>
            <p:cNvGraphicFramePr>
              <a:graphicFrameLocks noChangeAspect="1"/>
            </p:cNvGraphicFramePr>
            <p:nvPr/>
          </p:nvGraphicFramePr>
          <p:xfrm>
            <a:off x="3515" y="2343"/>
            <a:ext cx="182" cy="212"/>
          </p:xfrm>
          <a:graphic>
            <a:graphicData uri="http://schemas.openxmlformats.org/presentationml/2006/ole">
              <mc:AlternateContent xmlns:mc="http://schemas.openxmlformats.org/markup-compatibility/2006">
                <mc:Choice xmlns:v="urn:schemas-microsoft-com:vml" Requires="v">
                  <p:oleObj spid="_x0000_s80093" name="משוואה" r:id="rId25" imgW="152202" imgH="177569" progId="Equation.3">
                    <p:embed/>
                  </p:oleObj>
                </mc:Choice>
                <mc:Fallback>
                  <p:oleObj name="משוואה" r:id="rId25" imgW="152202" imgH="177569"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515" y="2343"/>
                          <a:ext cx="182"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58" name="Object 385"/>
            <p:cNvGraphicFramePr>
              <a:graphicFrameLocks noChangeAspect="1"/>
            </p:cNvGraphicFramePr>
            <p:nvPr/>
          </p:nvGraphicFramePr>
          <p:xfrm>
            <a:off x="3559" y="2683"/>
            <a:ext cx="106" cy="181"/>
          </p:xfrm>
          <a:graphic>
            <a:graphicData uri="http://schemas.openxmlformats.org/presentationml/2006/ole">
              <mc:AlternateContent xmlns:mc="http://schemas.openxmlformats.org/markup-compatibility/2006">
                <mc:Choice xmlns:v="urn:schemas-microsoft-com:vml" Requires="v">
                  <p:oleObj spid="_x0000_s80094" name="משוואה" r:id="rId27" imgW="88746" imgH="152136" progId="Equation.3">
                    <p:embed/>
                  </p:oleObj>
                </mc:Choice>
                <mc:Fallback>
                  <p:oleObj name="משוואה" r:id="rId27" imgW="88746" imgH="152136"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559" y="2683"/>
                          <a:ext cx="106" cy="1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9251" name="מציין מיקום של מספר שקופית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CFFA1283-AB96-4AD5-9C92-B6201A504D69}" type="slidenum">
              <a:rPr lang="he-IL" sz="1400"/>
              <a:pPr algn="l">
                <a:spcBef>
                  <a:spcPct val="0"/>
                </a:spcBef>
                <a:buFontTx/>
                <a:buNone/>
              </a:pPr>
              <a:t>37</a:t>
            </a:fld>
            <a:endParaRPr lang="en-US" sz="1400"/>
          </a:p>
        </p:txBody>
      </p:sp>
    </p:spTree>
    <p:extLst>
      <p:ext uri="{BB962C8B-B14F-4D97-AF65-F5344CB8AC3E}">
        <p14:creationId xmlns:p14="http://schemas.microsoft.com/office/powerpoint/2010/main" val="35093973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562074"/>
          </a:xfrm>
        </p:spPr>
        <p:txBody>
          <a:bodyPr/>
          <a:lstStyle/>
          <a:p>
            <a:r>
              <a:rPr lang="he-IL" dirty="0" smtClean="0"/>
              <a:t>סיכום</a:t>
            </a:r>
            <a:endParaRPr lang="he-IL" dirty="0"/>
          </a:p>
        </p:txBody>
      </p:sp>
      <p:sp>
        <p:nvSpPr>
          <p:cNvPr id="4" name="מציין מיקום של כותרת תחתונה 3"/>
          <p:cNvSpPr>
            <a:spLocks noGrp="1"/>
          </p:cNvSpPr>
          <p:nvPr>
            <p:ph type="ftr" sz="quarter" idx="11"/>
          </p:nvPr>
        </p:nvSpPr>
        <p:spPr/>
        <p:txBody>
          <a:bodyPr/>
          <a:lstStyle/>
          <a:p>
            <a:pPr>
              <a:defRPr/>
            </a:pPr>
            <a:r>
              <a:rPr lang="en-US" dirty="0" smtClean="0"/>
              <a:t>http://bagrut.blogspot.com                       </a:t>
            </a:r>
            <a:r>
              <a:rPr lang="he-IL" dirty="0" smtClean="0"/>
              <a:t>איליה וינוקור</a:t>
            </a:r>
            <a:endParaRPr lang="en-US" dirty="0"/>
          </a:p>
        </p:txBody>
      </p:sp>
      <p:sp>
        <p:nvSpPr>
          <p:cNvPr id="5" name="מציין מיקום של מספר שקופית 4"/>
          <p:cNvSpPr>
            <a:spLocks noGrp="1"/>
          </p:cNvSpPr>
          <p:nvPr>
            <p:ph type="sldNum" sz="quarter" idx="12"/>
          </p:nvPr>
        </p:nvSpPr>
        <p:spPr/>
        <p:txBody>
          <a:bodyPr/>
          <a:lstStyle/>
          <a:p>
            <a:pPr>
              <a:defRPr/>
            </a:pPr>
            <a:fld id="{7312DEFD-942E-4A8F-91BF-8CD31D18378E}" type="slidenum">
              <a:rPr lang="he-IL" smtClean="0"/>
              <a:pPr>
                <a:defRPr/>
              </a:pPr>
              <a:t>38</a:t>
            </a:fld>
            <a:endParaRPr lang="en-US"/>
          </a:p>
        </p:txBody>
      </p:sp>
      <p:pic>
        <p:nvPicPr>
          <p:cNvPr id="8" name="תמונה 7"/>
          <p:cNvPicPr>
            <a:picLocks noChangeAspect="1"/>
          </p:cNvPicPr>
          <p:nvPr/>
        </p:nvPicPr>
        <p:blipFill>
          <a:blip r:embed="rId2"/>
          <a:stretch>
            <a:fillRect/>
          </a:stretch>
        </p:blipFill>
        <p:spPr>
          <a:xfrm>
            <a:off x="143508" y="980728"/>
            <a:ext cx="8856984" cy="4562862"/>
          </a:xfrm>
          <a:prstGeom prst="rect">
            <a:avLst/>
          </a:prstGeom>
        </p:spPr>
      </p:pic>
    </p:spTree>
    <p:extLst>
      <p:ext uri="{BB962C8B-B14F-4D97-AF65-F5344CB8AC3E}">
        <p14:creationId xmlns:p14="http://schemas.microsoft.com/office/powerpoint/2010/main" val="23220203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533400" y="-381000"/>
            <a:ext cx="8229600" cy="1371600"/>
          </a:xfrm>
        </p:spPr>
        <p:txBody>
          <a:bodyPr/>
          <a:lstStyle/>
          <a:p>
            <a:r>
              <a:rPr lang="he-IL" altLang="en-US"/>
              <a:t>חשמל בבית</a:t>
            </a:r>
            <a:endParaRPr lang="en-US" altLang="en-US"/>
          </a:p>
        </p:txBody>
      </p:sp>
      <p:pic>
        <p:nvPicPr>
          <p:cNvPr id="82952" name="Picture 8" descr="לוח חשמ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225" y="1828800"/>
            <a:ext cx="4676775" cy="4791075"/>
          </a:xfrm>
          <a:prstGeom prst="rect">
            <a:avLst/>
          </a:prstGeom>
          <a:noFill/>
          <a:extLst>
            <a:ext uri="{909E8E84-426E-40DD-AFC4-6F175D3DCCD1}">
              <a14:hiddenFill xmlns:a14="http://schemas.microsoft.com/office/drawing/2010/main">
                <a:solidFill>
                  <a:srgbClr val="FFFFFF"/>
                </a:solidFill>
              </a14:hiddenFill>
            </a:ext>
          </a:extLst>
        </p:spPr>
      </p:pic>
      <p:sp>
        <p:nvSpPr>
          <p:cNvPr id="82953" name="Rectangle 9"/>
          <p:cNvSpPr>
            <a:spLocks noChangeArrowheads="1"/>
          </p:cNvSpPr>
          <p:nvPr/>
        </p:nvSpPr>
        <p:spPr bwMode="auto">
          <a:xfrm>
            <a:off x="7620000" y="685800"/>
            <a:ext cx="1143000" cy="990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54" name="Text Box 10"/>
          <p:cNvSpPr txBox="1">
            <a:spLocks noChangeArrowheads="1"/>
          </p:cNvSpPr>
          <p:nvPr/>
        </p:nvSpPr>
        <p:spPr bwMode="auto">
          <a:xfrm>
            <a:off x="7696200" y="838200"/>
            <a:ext cx="91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en-US"/>
              <a:t>חברת החשמל</a:t>
            </a:r>
            <a:endParaRPr lang="en-US" altLang="en-US"/>
          </a:p>
        </p:txBody>
      </p:sp>
      <p:pic>
        <p:nvPicPr>
          <p:cNvPr id="82955" name="Picture 11" descr="חשמל"/>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0600" y="2514600"/>
            <a:ext cx="1422400" cy="2133600"/>
          </a:xfrm>
          <a:prstGeom prst="rect">
            <a:avLst/>
          </a:prstGeom>
          <a:noFill/>
          <a:extLst>
            <a:ext uri="{909E8E84-426E-40DD-AFC4-6F175D3DCCD1}">
              <a14:hiddenFill xmlns:a14="http://schemas.microsoft.com/office/drawing/2010/main">
                <a:solidFill>
                  <a:srgbClr val="FFFFFF"/>
                </a:solidFill>
              </a14:hiddenFill>
            </a:ext>
          </a:extLst>
        </p:spPr>
      </p:pic>
      <p:sp>
        <p:nvSpPr>
          <p:cNvPr id="82956" name="Line 12"/>
          <p:cNvSpPr>
            <a:spLocks noChangeShapeType="1"/>
          </p:cNvSpPr>
          <p:nvPr/>
        </p:nvSpPr>
        <p:spPr bwMode="auto">
          <a:xfrm>
            <a:off x="8229600" y="1676400"/>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7" name="Line 13"/>
          <p:cNvSpPr>
            <a:spLocks noChangeShapeType="1"/>
          </p:cNvSpPr>
          <p:nvPr/>
        </p:nvSpPr>
        <p:spPr bwMode="auto">
          <a:xfrm>
            <a:off x="8382000" y="1676400"/>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8" name="Line 14"/>
          <p:cNvSpPr>
            <a:spLocks noChangeShapeType="1"/>
          </p:cNvSpPr>
          <p:nvPr/>
        </p:nvSpPr>
        <p:spPr bwMode="auto">
          <a:xfrm>
            <a:off x="8534400" y="1676400"/>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9" name="Line 15"/>
          <p:cNvSpPr>
            <a:spLocks noChangeShapeType="1"/>
          </p:cNvSpPr>
          <p:nvPr/>
        </p:nvSpPr>
        <p:spPr bwMode="auto">
          <a:xfrm>
            <a:off x="7848600" y="1676400"/>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60" name="Freeform 16"/>
          <p:cNvSpPr>
            <a:spLocks/>
          </p:cNvSpPr>
          <p:nvPr/>
        </p:nvSpPr>
        <p:spPr bwMode="auto">
          <a:xfrm>
            <a:off x="6324600" y="4648200"/>
            <a:ext cx="1371600" cy="304800"/>
          </a:xfrm>
          <a:custGeom>
            <a:avLst/>
            <a:gdLst>
              <a:gd name="T0" fmla="*/ 864 w 864"/>
              <a:gd name="T1" fmla="*/ 0 h 192"/>
              <a:gd name="T2" fmla="*/ 0 w 864"/>
              <a:gd name="T3" fmla="*/ 192 h 192"/>
            </a:gdLst>
            <a:ahLst/>
            <a:cxnLst>
              <a:cxn ang="0">
                <a:pos x="T0" y="T1"/>
              </a:cxn>
              <a:cxn ang="0">
                <a:pos x="T2" y="T3"/>
              </a:cxn>
            </a:cxnLst>
            <a:rect l="0" t="0" r="r" b="b"/>
            <a:pathLst>
              <a:path w="864" h="192">
                <a:moveTo>
                  <a:pt x="864" y="0"/>
                </a:moveTo>
                <a:cubicBezTo>
                  <a:pt x="864" y="0"/>
                  <a:pt x="432" y="96"/>
                  <a:pt x="0" y="19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61" name="Freeform 17"/>
          <p:cNvSpPr>
            <a:spLocks/>
          </p:cNvSpPr>
          <p:nvPr/>
        </p:nvSpPr>
        <p:spPr bwMode="auto">
          <a:xfrm>
            <a:off x="6172200" y="4648200"/>
            <a:ext cx="1524000" cy="1752600"/>
          </a:xfrm>
          <a:custGeom>
            <a:avLst/>
            <a:gdLst>
              <a:gd name="T0" fmla="*/ 864 w 864"/>
              <a:gd name="T1" fmla="*/ 0 h 192"/>
              <a:gd name="T2" fmla="*/ 0 w 864"/>
              <a:gd name="T3" fmla="*/ 192 h 192"/>
            </a:gdLst>
            <a:ahLst/>
            <a:cxnLst>
              <a:cxn ang="0">
                <a:pos x="T0" y="T1"/>
              </a:cxn>
              <a:cxn ang="0">
                <a:pos x="T2" y="T3"/>
              </a:cxn>
            </a:cxnLst>
            <a:rect l="0" t="0" r="r" b="b"/>
            <a:pathLst>
              <a:path w="864" h="192">
                <a:moveTo>
                  <a:pt x="864" y="0"/>
                </a:moveTo>
                <a:cubicBezTo>
                  <a:pt x="864" y="0"/>
                  <a:pt x="432" y="96"/>
                  <a:pt x="0" y="19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62" name="Text Box 18"/>
          <p:cNvSpPr txBox="1">
            <a:spLocks noChangeArrowheads="1"/>
          </p:cNvSpPr>
          <p:nvPr/>
        </p:nvSpPr>
        <p:spPr bwMode="auto">
          <a:xfrm>
            <a:off x="6477000" y="43434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en-US"/>
              <a:t>פאזה</a:t>
            </a:r>
            <a:endParaRPr lang="en-US" altLang="en-US"/>
          </a:p>
        </p:txBody>
      </p:sp>
      <p:sp>
        <p:nvSpPr>
          <p:cNvPr id="82963" name="Text Box 19"/>
          <p:cNvSpPr txBox="1">
            <a:spLocks noChangeArrowheads="1"/>
          </p:cNvSpPr>
          <p:nvPr/>
        </p:nvSpPr>
        <p:spPr bwMode="auto">
          <a:xfrm>
            <a:off x="6934200" y="54102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en-US"/>
              <a:t>אפס</a:t>
            </a:r>
            <a:endParaRPr lang="en-US" altLang="en-US"/>
          </a:p>
        </p:txBody>
      </p:sp>
      <p:sp>
        <p:nvSpPr>
          <p:cNvPr id="82964" name="Text Box 20"/>
          <p:cNvSpPr txBox="1">
            <a:spLocks noChangeArrowheads="1"/>
          </p:cNvSpPr>
          <p:nvPr/>
        </p:nvSpPr>
        <p:spPr bwMode="auto">
          <a:xfrm>
            <a:off x="7010400" y="19812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en-US"/>
              <a:t>אפס</a:t>
            </a:r>
            <a:endParaRPr lang="en-US" altLang="en-US"/>
          </a:p>
        </p:txBody>
      </p:sp>
      <p:sp>
        <p:nvSpPr>
          <p:cNvPr id="82965" name="Text Box 21"/>
          <p:cNvSpPr txBox="1">
            <a:spLocks noChangeArrowheads="1"/>
          </p:cNvSpPr>
          <p:nvPr/>
        </p:nvSpPr>
        <p:spPr bwMode="auto">
          <a:xfrm>
            <a:off x="8382000" y="19050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en-US"/>
              <a:t>פאזה</a:t>
            </a:r>
            <a:endParaRPr lang="en-US" altLang="en-US"/>
          </a:p>
        </p:txBody>
      </p:sp>
      <p:sp>
        <p:nvSpPr>
          <p:cNvPr id="82966" name="Line 22"/>
          <p:cNvSpPr>
            <a:spLocks noChangeShapeType="1"/>
          </p:cNvSpPr>
          <p:nvPr/>
        </p:nvSpPr>
        <p:spPr bwMode="auto">
          <a:xfrm flipH="1" flipV="1">
            <a:off x="1219200" y="1371600"/>
            <a:ext cx="198120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67" name="Line 23"/>
          <p:cNvSpPr>
            <a:spLocks noChangeShapeType="1"/>
          </p:cNvSpPr>
          <p:nvPr/>
        </p:nvSpPr>
        <p:spPr bwMode="auto">
          <a:xfrm flipH="1" flipV="1">
            <a:off x="1828800" y="1143000"/>
            <a:ext cx="1600200" cy="1752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68" name="Line 24"/>
          <p:cNvSpPr>
            <a:spLocks noChangeShapeType="1"/>
          </p:cNvSpPr>
          <p:nvPr/>
        </p:nvSpPr>
        <p:spPr bwMode="auto">
          <a:xfrm flipH="1" flipV="1">
            <a:off x="2438400" y="1066800"/>
            <a:ext cx="1143000" cy="182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69" name="Text Box 25"/>
          <p:cNvSpPr txBox="1">
            <a:spLocks noChangeArrowheads="1"/>
          </p:cNvSpPr>
          <p:nvPr/>
        </p:nvSpPr>
        <p:spPr bwMode="auto">
          <a:xfrm>
            <a:off x="457200" y="10668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en-US"/>
              <a:t>מזגן</a:t>
            </a:r>
            <a:endParaRPr lang="en-US" altLang="en-US"/>
          </a:p>
        </p:txBody>
      </p:sp>
      <p:sp>
        <p:nvSpPr>
          <p:cNvPr id="82970" name="Text Box 26"/>
          <p:cNvSpPr txBox="1">
            <a:spLocks noChangeArrowheads="1"/>
          </p:cNvSpPr>
          <p:nvPr/>
        </p:nvSpPr>
        <p:spPr bwMode="auto">
          <a:xfrm>
            <a:off x="1219200" y="7762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en-US"/>
              <a:t>אורות</a:t>
            </a:r>
            <a:endParaRPr lang="en-US" altLang="en-US"/>
          </a:p>
        </p:txBody>
      </p:sp>
      <p:sp>
        <p:nvSpPr>
          <p:cNvPr id="82971" name="Text Box 27"/>
          <p:cNvSpPr txBox="1">
            <a:spLocks noChangeArrowheads="1"/>
          </p:cNvSpPr>
          <p:nvPr/>
        </p:nvSpPr>
        <p:spPr bwMode="auto">
          <a:xfrm>
            <a:off x="1905000" y="425450"/>
            <a:ext cx="99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en-US"/>
              <a:t>מכונת כביסה</a:t>
            </a:r>
            <a:endParaRPr lang="en-US" altLang="en-US"/>
          </a:p>
        </p:txBody>
      </p:sp>
      <p:pic>
        <p:nvPicPr>
          <p:cNvPr id="82972" name="Picture 28" descr="MMj03567130000[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5334000"/>
            <a:ext cx="1524000" cy="1295400"/>
          </a:xfrm>
          <a:prstGeom prst="rect">
            <a:avLst/>
          </a:prstGeom>
          <a:noFill/>
          <a:extLst>
            <a:ext uri="{909E8E84-426E-40DD-AFC4-6F175D3DCCD1}">
              <a14:hiddenFill xmlns:a14="http://schemas.microsoft.com/office/drawing/2010/main">
                <a:solidFill>
                  <a:srgbClr val="FFFFFF"/>
                </a:solidFill>
              </a14:hiddenFill>
            </a:ext>
          </a:extLst>
        </p:spPr>
      </p:pic>
      <p:sp>
        <p:nvSpPr>
          <p:cNvPr id="82973" name="AutoShape 29"/>
          <p:cNvSpPr>
            <a:spLocks noChangeArrowheads="1"/>
          </p:cNvSpPr>
          <p:nvPr/>
        </p:nvSpPr>
        <p:spPr bwMode="auto">
          <a:xfrm>
            <a:off x="0" y="3657600"/>
            <a:ext cx="1828800" cy="1066800"/>
          </a:xfrm>
          <a:prstGeom prst="wedgeEllipseCallout">
            <a:avLst>
              <a:gd name="adj1" fmla="val 10417"/>
              <a:gd name="adj2" fmla="val 13258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he-IL" altLang="en-US" sz="1600" b="0"/>
              <a:t>אבל איך כל המפסקים פה עובדים???</a:t>
            </a:r>
            <a:endParaRPr lang="en-US" altLang="en-US" sz="1600" b="0"/>
          </a:p>
        </p:txBody>
      </p:sp>
    </p:spTree>
    <p:extLst>
      <p:ext uri="{BB962C8B-B14F-4D97-AF65-F5344CB8AC3E}">
        <p14:creationId xmlns:p14="http://schemas.microsoft.com/office/powerpoint/2010/main" val="3854872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2514600" y="76200"/>
            <a:ext cx="37052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he-IL" altLang="en-US" sz="4400" b="1" i="1">
                <a:solidFill>
                  <a:srgbClr val="FFFFFF"/>
                </a:solidFill>
                <a:latin typeface="Arial" charset="0"/>
              </a:rPr>
              <a:t>מתמטיקה: </a:t>
            </a:r>
            <a:endParaRPr lang="en-US" altLang="en-US" sz="4400" b="1" i="1">
              <a:solidFill>
                <a:srgbClr val="FFFFFF"/>
              </a:solidFill>
              <a:latin typeface="Arial" charset="0"/>
            </a:endParaRPr>
          </a:p>
        </p:txBody>
      </p:sp>
      <p:sp>
        <p:nvSpPr>
          <p:cNvPr id="12291" name="Text Box 8"/>
          <p:cNvSpPr txBox="1">
            <a:spLocks noChangeArrowheads="1"/>
          </p:cNvSpPr>
          <p:nvPr/>
        </p:nvSpPr>
        <p:spPr bwMode="auto">
          <a:xfrm>
            <a:off x="1371600" y="1628775"/>
            <a:ext cx="6172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he-IL" altLang="en-US">
                <a:solidFill>
                  <a:srgbClr val="FFFFFF"/>
                </a:solidFill>
                <a:latin typeface="Arial" charset="0"/>
              </a:rPr>
              <a:t>לפי הצורך בסמוך לבעיה הפיזיקלית</a:t>
            </a:r>
            <a:endParaRPr lang="en-US" altLang="en-US">
              <a:solidFill>
                <a:srgbClr val="FFFFFF"/>
              </a:solidFill>
              <a:latin typeface="Arial" charset="0"/>
            </a:endParaRPr>
          </a:p>
        </p:txBody>
      </p:sp>
      <p:sp>
        <p:nvSpPr>
          <p:cNvPr id="2" name="Slide Number Placeholder 1"/>
          <p:cNvSpPr>
            <a:spLocks noGrp="1"/>
          </p:cNvSpPr>
          <p:nvPr>
            <p:ph type="sldNum" sz="quarter" idx="12"/>
          </p:nvPr>
        </p:nvSpPr>
        <p:spPr/>
        <p:txBody>
          <a:bodyPr/>
          <a:lstStyle/>
          <a:p>
            <a:pPr>
              <a:defRPr/>
            </a:pPr>
            <a:fld id="{3C513DBE-88A6-4AE9-9B85-563385FF76B4}" type="slidenum">
              <a:rPr lang="he-IL" altLang="en-US" smtClean="0"/>
              <a:pPr>
                <a:defRPr/>
              </a:pPr>
              <a:t>4</a:t>
            </a:fld>
            <a:endParaRPr lang="en-US" altLang="en-US"/>
          </a:p>
        </p:txBody>
      </p:sp>
    </p:spTree>
    <p:extLst>
      <p:ext uri="{BB962C8B-B14F-4D97-AF65-F5344CB8AC3E}">
        <p14:creationId xmlns:p14="http://schemas.microsoft.com/office/powerpoint/2010/main" val="3259404359"/>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type="title"/>
          </p:nvPr>
        </p:nvSpPr>
        <p:spPr>
          <a:xfrm>
            <a:off x="457200" y="-304800"/>
            <a:ext cx="8229600" cy="1371600"/>
          </a:xfrm>
          <a:noFill/>
          <a:ln/>
        </p:spPr>
        <p:txBody>
          <a:bodyPr/>
          <a:lstStyle/>
          <a:p>
            <a:r>
              <a:rPr lang="he-IL" altLang="en-US"/>
              <a:t>מכשירי מדידה – </a:t>
            </a:r>
            <a:endParaRPr lang="en-US" altLang="en-US"/>
          </a:p>
        </p:txBody>
      </p:sp>
      <p:sp>
        <p:nvSpPr>
          <p:cNvPr id="79877" name="Rectangle 5"/>
          <p:cNvSpPr>
            <a:spLocks noChangeArrowheads="1"/>
          </p:cNvSpPr>
          <p:nvPr/>
        </p:nvSpPr>
        <p:spPr bwMode="auto">
          <a:xfrm>
            <a:off x="0" y="904826"/>
            <a:ext cx="9144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rtl="1"/>
            <a:r>
              <a:rPr lang="he-IL" altLang="en-US" sz="2400" b="0" dirty="0"/>
              <a:t>מד מתח (וולטמטר) הוא </a:t>
            </a:r>
            <a:r>
              <a:rPr lang="he-IL" altLang="en-US" sz="2400" b="0" dirty="0">
                <a:hlinkClick r:id="rId3" tooltip="מכשיר מדידה"/>
              </a:rPr>
              <a:t>מכשיר מדידה</a:t>
            </a:r>
            <a:r>
              <a:rPr lang="he-IL" altLang="en-US" sz="2400" b="0" dirty="0"/>
              <a:t> למדידת </a:t>
            </a:r>
            <a:r>
              <a:rPr lang="he-IL" altLang="en-US" sz="2400" b="0" dirty="0">
                <a:hlinkClick r:id="rId4" tooltip="מתח חשמלי"/>
              </a:rPr>
              <a:t>מתח חשמלי</a:t>
            </a:r>
            <a:r>
              <a:rPr lang="he-IL" altLang="en-US" sz="2400" b="0" dirty="0"/>
              <a:t> בין שתי נקודות ב</a:t>
            </a:r>
            <a:r>
              <a:rPr lang="he-IL" altLang="en-US" sz="2400" b="0" dirty="0">
                <a:hlinkClick r:id="rId5" tooltip="מעגל (חשמל)"/>
              </a:rPr>
              <a:t>מעגל החשמלי</a:t>
            </a:r>
            <a:r>
              <a:rPr lang="he-IL" altLang="en-US" sz="2400" b="0" dirty="0"/>
              <a:t>. מד המתח מחובר במקביל לרכיבים הנמדדים, ומדידת המתח במעגל מתאפשרת בעזרת העברת </a:t>
            </a:r>
            <a:r>
              <a:rPr lang="he-IL" altLang="en-US" sz="2400" b="0" dirty="0">
                <a:hlinkClick r:id="rId6" tooltip="זרם חשמלי"/>
              </a:rPr>
              <a:t>זרם</a:t>
            </a:r>
            <a:r>
              <a:rPr lang="he-IL" altLang="en-US" sz="2400" b="0" dirty="0"/>
              <a:t> דרך </a:t>
            </a:r>
            <a:r>
              <a:rPr lang="he-IL" altLang="en-US" sz="2400" b="0" dirty="0">
                <a:hlinkClick r:id="rId7" tooltip="התנגדות חשמלית"/>
              </a:rPr>
              <a:t>התנגדות</a:t>
            </a:r>
            <a:r>
              <a:rPr lang="he-IL" altLang="en-US" sz="2400" b="0" dirty="0"/>
              <a:t> המד (שצריכה להיות גבוהה ככל הניתן). למעשה מודד המכשיר את הפרש הפוטנציאלים בין שתי נקודות. המדידה מוצגת על גבי תצוגה דיגיטאלית או בצורה אנלוגית של מחט על גבי סולם ערכים. </a:t>
            </a:r>
          </a:p>
        </p:txBody>
      </p:sp>
      <p:sp>
        <p:nvSpPr>
          <p:cNvPr id="79878" name="Rectangle 6"/>
          <p:cNvSpPr>
            <a:spLocks noChangeArrowheads="1"/>
          </p:cNvSpPr>
          <p:nvPr/>
        </p:nvSpPr>
        <p:spPr bwMode="auto">
          <a:xfrm>
            <a:off x="0" y="3585597"/>
            <a:ext cx="91440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rtl="1"/>
            <a:r>
              <a:rPr lang="he-IL" altLang="en-US" sz="2400" b="0" dirty="0"/>
              <a:t>מד זרם (אמפרמטר) הוא </a:t>
            </a:r>
            <a:r>
              <a:rPr lang="he-IL" altLang="en-US" sz="2400" b="0" dirty="0">
                <a:hlinkClick r:id="rId3" tooltip="מכשיר מדידה"/>
              </a:rPr>
              <a:t>מכשיר מדידה</a:t>
            </a:r>
            <a:r>
              <a:rPr lang="he-IL" altLang="en-US" sz="2400" b="0" dirty="0"/>
              <a:t> ל</a:t>
            </a:r>
            <a:r>
              <a:rPr lang="he-IL" altLang="en-US" sz="2400" b="0" dirty="0">
                <a:hlinkClick r:id="rId8" tooltip="מדידה"/>
              </a:rPr>
              <a:t>מדידת</a:t>
            </a:r>
            <a:r>
              <a:rPr lang="he-IL" altLang="en-US" sz="2400" b="0" dirty="0"/>
              <a:t> עוצמה של </a:t>
            </a:r>
            <a:r>
              <a:rPr lang="he-IL" altLang="en-US" sz="2400" b="0" dirty="0">
                <a:hlinkClick r:id="rId6" tooltip="זרם חשמלי"/>
              </a:rPr>
              <a:t>זרם חשמלי</a:t>
            </a:r>
            <a:r>
              <a:rPr lang="he-IL" altLang="en-US" sz="2400" b="0" dirty="0"/>
              <a:t>. שם המכשיר נגזר מהשם של </a:t>
            </a:r>
            <a:r>
              <a:rPr lang="he-IL" altLang="en-US" sz="2400" b="0" dirty="0">
                <a:hlinkClick r:id="rId9" tooltip="יחידת מידה"/>
              </a:rPr>
              <a:t>יחידת המידה</a:t>
            </a:r>
            <a:r>
              <a:rPr lang="he-IL" altLang="en-US" sz="2400" b="0" dirty="0"/>
              <a:t> של הזרם – </a:t>
            </a:r>
            <a:r>
              <a:rPr lang="he-IL" altLang="en-US" sz="2400" b="0" dirty="0">
                <a:hlinkClick r:id="rId10" tooltip="אמפר"/>
              </a:rPr>
              <a:t>אמפר</a:t>
            </a:r>
            <a:r>
              <a:rPr lang="he-IL" altLang="en-US" sz="2400" b="0" dirty="0"/>
              <a:t>, ומהמילה האנגלית מטר (מונה). האמפרמטר מחובר למעגל החשמלי בטור, כמו רכיבים אחרים במעגל. כדי לא לפגוע בתוצאות המדידה או ב</a:t>
            </a:r>
            <a:r>
              <a:rPr lang="he-IL" altLang="en-US" sz="2400" b="0" dirty="0">
                <a:hlinkClick r:id="rId4" tooltip="מתח חשמלי"/>
              </a:rPr>
              <a:t>מתח</a:t>
            </a:r>
            <a:r>
              <a:rPr lang="he-IL" altLang="en-US" sz="2400" b="0" dirty="0"/>
              <a:t> של המעגל החשמלי, לאמפרמטר האידאלי תהיה </a:t>
            </a:r>
            <a:r>
              <a:rPr lang="he-IL" altLang="en-US" sz="2400" b="0" dirty="0">
                <a:hlinkClick r:id="rId11" tooltip="מוליכות חשמלית"/>
              </a:rPr>
              <a:t>התנגדות חשמלית</a:t>
            </a:r>
            <a:r>
              <a:rPr lang="he-IL" altLang="en-US" sz="2400" b="0" dirty="0"/>
              <a:t> זניחה (חיבור רכיב בטור יפגע במתח, מכיוון שהמתח על כל רכיב במעגל הוא:   לפי </a:t>
            </a:r>
            <a:r>
              <a:rPr lang="he-IL" altLang="en-US" sz="2400" b="0" dirty="0">
                <a:hlinkClick r:id="rId12" tooltip="חוק אום"/>
              </a:rPr>
              <a:t>חוק אום</a:t>
            </a:r>
            <a:r>
              <a:rPr lang="he-IL" altLang="en-US" sz="2400" b="0" dirty="0"/>
              <a:t>. לכן, אם ההתנגדות אפסית, </a:t>
            </a:r>
            <a:r>
              <a:rPr lang="he-IL" altLang="en-US" sz="2400" b="0" dirty="0" smtClean="0"/>
              <a:t>חלק המתח הנופל על מד הזרם הוא </a:t>
            </a:r>
            <a:r>
              <a:rPr lang="he-IL" altLang="en-US" sz="2400" b="0" dirty="0"/>
              <a:t>אפסי).  </a:t>
            </a:r>
          </a:p>
        </p:txBody>
      </p:sp>
      <p:pic>
        <p:nvPicPr>
          <p:cNvPr id="79879" name="Picture 7" descr="מולטימטר"/>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09800" y="880557"/>
            <a:ext cx="4608513"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0128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98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1AECC041-5138-4AE4-923A-306555996641}" type="slidenum">
              <a:rPr lang="he-IL" altLang="en-US" smtClean="0">
                <a:solidFill>
                  <a:srgbClr val="FFFFFF"/>
                </a:solidFill>
              </a:rPr>
              <a:pPr>
                <a:defRPr/>
              </a:pPr>
              <a:t>41</a:t>
            </a:fld>
            <a:endParaRPr lang="en-US" altLang="en-US">
              <a:solidFill>
                <a:srgbClr val="FFFFFF"/>
              </a:solidFill>
            </a:endParaRPr>
          </a:p>
        </p:txBody>
      </p:sp>
      <p:grpSp>
        <p:nvGrpSpPr>
          <p:cNvPr id="8" name="Group 11"/>
          <p:cNvGrpSpPr>
            <a:grpSpLocks/>
          </p:cNvGrpSpPr>
          <p:nvPr/>
        </p:nvGrpSpPr>
        <p:grpSpPr bwMode="auto">
          <a:xfrm>
            <a:off x="685800" y="1447800"/>
            <a:ext cx="7721600" cy="3014663"/>
            <a:chOff x="432" y="2400"/>
            <a:chExt cx="4864" cy="1899"/>
          </a:xfrm>
        </p:grpSpPr>
        <p:pic>
          <p:nvPicPr>
            <p:cNvPr id="9" name="Picture 8" descr="MMj0356713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28" y="3408"/>
              <a:ext cx="960" cy="816"/>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9"/>
            <p:cNvSpPr>
              <a:spLocks noChangeArrowheads="1"/>
            </p:cNvSpPr>
            <p:nvPr/>
          </p:nvSpPr>
          <p:spPr bwMode="auto">
            <a:xfrm>
              <a:off x="432" y="2448"/>
              <a:ext cx="1536" cy="672"/>
            </a:xfrm>
            <a:prstGeom prst="wedgeEllipseCallout">
              <a:avLst>
                <a:gd name="adj1" fmla="val -4685"/>
                <a:gd name="adj2" fmla="val 13258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he-IL" altLang="en-US" b="0"/>
                <a:t>מדוע הציפור לא מתחשמלת?</a:t>
              </a:r>
              <a:endParaRPr lang="en-US" altLang="en-US" b="0"/>
            </a:p>
          </p:txBody>
        </p:sp>
        <p:pic>
          <p:nvPicPr>
            <p:cNvPr id="11" name="Picture 10" descr="ציפור על חוט"/>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8" y="2400"/>
              <a:ext cx="2848" cy="18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92191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58000" y="6251743"/>
            <a:ext cx="2133600" cy="476250"/>
          </a:xfrm>
        </p:spPr>
        <p:txBody>
          <a:bodyPr/>
          <a:lstStyle/>
          <a:p>
            <a:pPr algn="r" rtl="1">
              <a:defRPr/>
            </a:pPr>
            <a:fld id="{DB313FC9-621A-4E74-B621-6E46F1091A4A}" type="slidenum">
              <a:rPr lang="he-IL" altLang="en-US" smtClean="0">
                <a:solidFill>
                  <a:srgbClr val="FFFFFF"/>
                </a:solidFill>
              </a:rPr>
              <a:pPr algn="r" rtl="1">
                <a:defRPr/>
              </a:pPr>
              <a:t>42</a:t>
            </a:fld>
            <a:endParaRPr lang="en-US" altLang="en-US" dirty="0">
              <a:solidFill>
                <a:srgbClr val="FFFFFF"/>
              </a:solidFill>
            </a:endParaRPr>
          </a:p>
        </p:txBody>
      </p:sp>
      <p:sp>
        <p:nvSpPr>
          <p:cNvPr id="5" name="TextBox 4"/>
          <p:cNvSpPr txBox="1"/>
          <p:nvPr/>
        </p:nvSpPr>
        <p:spPr>
          <a:xfrm>
            <a:off x="6507763" y="-27420"/>
            <a:ext cx="2615190" cy="461665"/>
          </a:xfrm>
          <a:prstGeom prst="rect">
            <a:avLst/>
          </a:prstGeom>
          <a:noFill/>
        </p:spPr>
        <p:txBody>
          <a:bodyPr wrap="square" rtlCol="0">
            <a:spAutoFit/>
          </a:bodyPr>
          <a:lstStyle/>
          <a:p>
            <a:pPr algn="r" rtl="1"/>
            <a:r>
              <a:rPr lang="he-IL" sz="2400" dirty="0" smtClean="0"/>
              <a:t>הספק חשמלי:</a:t>
            </a:r>
            <a:endParaRPr lang="en-US" sz="2400" dirty="0"/>
          </a:p>
        </p:txBody>
      </p:sp>
      <p:sp>
        <p:nvSpPr>
          <p:cNvPr id="14" name="TextBox 13"/>
          <p:cNvSpPr txBox="1"/>
          <p:nvPr/>
        </p:nvSpPr>
        <p:spPr>
          <a:xfrm>
            <a:off x="7848600" y="4411458"/>
            <a:ext cx="1143000" cy="400110"/>
          </a:xfrm>
          <a:prstGeom prst="rect">
            <a:avLst/>
          </a:prstGeom>
          <a:noFill/>
        </p:spPr>
        <p:txBody>
          <a:bodyPr wrap="square" rtlCol="0">
            <a:spAutoFit/>
          </a:bodyPr>
          <a:lstStyle/>
          <a:p>
            <a:pPr algn="r" rtl="1"/>
            <a:r>
              <a:rPr lang="he-IL" sz="2000" dirty="0" smtClean="0"/>
              <a:t>יחידות:</a:t>
            </a:r>
            <a:endParaRPr lang="en-US" sz="2000" dirty="0"/>
          </a:p>
        </p:txBody>
      </p:sp>
      <p:graphicFrame>
        <p:nvGraphicFramePr>
          <p:cNvPr id="17" name="Object 16"/>
          <p:cNvGraphicFramePr>
            <a:graphicFrameLocks noChangeAspect="1"/>
          </p:cNvGraphicFramePr>
          <p:nvPr>
            <p:extLst/>
          </p:nvPr>
        </p:nvGraphicFramePr>
        <p:xfrm>
          <a:off x="228600" y="4944533"/>
          <a:ext cx="8575676" cy="1019175"/>
        </p:xfrm>
        <a:graphic>
          <a:graphicData uri="http://schemas.openxmlformats.org/presentationml/2006/ole">
            <mc:AlternateContent xmlns:mc="http://schemas.openxmlformats.org/markup-compatibility/2006">
              <mc:Choice xmlns:v="urn:schemas-microsoft-com:vml" Requires="v">
                <p:oleObj spid="_x0000_s66648" name="Equation" r:id="rId4" imgW="3314520" imgH="393480" progId="Equation.DSMT4">
                  <p:embed/>
                </p:oleObj>
              </mc:Choice>
              <mc:Fallback>
                <p:oleObj name="Equation" r:id="rId4" imgW="3314520" imgH="393480" progId="Equation.DSMT4">
                  <p:embed/>
                  <p:pic>
                    <p:nvPicPr>
                      <p:cNvPr id="0" name=""/>
                      <p:cNvPicPr/>
                      <p:nvPr/>
                    </p:nvPicPr>
                    <p:blipFill>
                      <a:blip r:embed="rId5"/>
                      <a:stretch>
                        <a:fillRect/>
                      </a:stretch>
                    </p:blipFill>
                    <p:spPr>
                      <a:xfrm>
                        <a:off x="228600" y="4944533"/>
                        <a:ext cx="8575676" cy="1019175"/>
                      </a:xfrm>
                      <a:prstGeom prst="rect">
                        <a:avLst/>
                      </a:prstGeom>
                      <a:solidFill>
                        <a:schemeClr val="tx1"/>
                      </a:solidFill>
                    </p:spPr>
                  </p:pic>
                </p:oleObj>
              </mc:Fallback>
            </mc:AlternateContent>
          </a:graphicData>
        </a:graphic>
      </p:graphicFrame>
      <p:grpSp>
        <p:nvGrpSpPr>
          <p:cNvPr id="4" name="Group 3"/>
          <p:cNvGrpSpPr/>
          <p:nvPr/>
        </p:nvGrpSpPr>
        <p:grpSpPr>
          <a:xfrm>
            <a:off x="654724" y="375829"/>
            <a:ext cx="8509697" cy="3084137"/>
            <a:chOff x="654724" y="375829"/>
            <a:chExt cx="8509697" cy="3084137"/>
          </a:xfrm>
        </p:grpSpPr>
        <p:graphicFrame>
          <p:nvGraphicFramePr>
            <p:cNvPr id="6" name="Object 5"/>
            <p:cNvGraphicFramePr>
              <a:graphicFrameLocks noChangeAspect="1"/>
            </p:cNvGraphicFramePr>
            <p:nvPr>
              <p:extLst/>
            </p:nvPr>
          </p:nvGraphicFramePr>
          <p:xfrm>
            <a:off x="654724" y="1033196"/>
            <a:ext cx="7652205" cy="2426770"/>
          </p:xfrm>
          <a:graphic>
            <a:graphicData uri="http://schemas.openxmlformats.org/presentationml/2006/ole">
              <mc:AlternateContent xmlns:mc="http://schemas.openxmlformats.org/markup-compatibility/2006">
                <mc:Choice xmlns:v="urn:schemas-microsoft-com:vml" Requires="v">
                  <p:oleObj spid="_x0000_s66649" name="Equation" r:id="rId6" imgW="2565360" imgH="812520" progId="Equation.DSMT4">
                    <p:embed/>
                  </p:oleObj>
                </mc:Choice>
                <mc:Fallback>
                  <p:oleObj name="Equation" r:id="rId6" imgW="2565360" imgH="812520" progId="Equation.DSMT4">
                    <p:embed/>
                    <p:pic>
                      <p:nvPicPr>
                        <p:cNvPr id="0" name=""/>
                        <p:cNvPicPr/>
                        <p:nvPr/>
                      </p:nvPicPr>
                      <p:blipFill>
                        <a:blip r:embed="rId7"/>
                        <a:stretch>
                          <a:fillRect/>
                        </a:stretch>
                      </p:blipFill>
                      <p:spPr>
                        <a:xfrm>
                          <a:off x="654724" y="1033196"/>
                          <a:ext cx="7652205" cy="2426770"/>
                        </a:xfrm>
                        <a:prstGeom prst="rect">
                          <a:avLst/>
                        </a:prstGeom>
                        <a:solidFill>
                          <a:schemeClr val="tx1"/>
                        </a:solidFill>
                      </p:spPr>
                    </p:pic>
                  </p:oleObj>
                </mc:Fallback>
              </mc:AlternateContent>
            </a:graphicData>
          </a:graphic>
        </p:graphicFrame>
        <p:sp>
          <p:nvSpPr>
            <p:cNvPr id="3" name="TextBox 2"/>
            <p:cNvSpPr txBox="1"/>
            <p:nvPr/>
          </p:nvSpPr>
          <p:spPr>
            <a:xfrm>
              <a:off x="5608926" y="375829"/>
              <a:ext cx="3555495" cy="369332"/>
            </a:xfrm>
            <a:prstGeom prst="rect">
              <a:avLst/>
            </a:prstGeom>
            <a:noFill/>
          </p:spPr>
          <p:txBody>
            <a:bodyPr wrap="square" rtlCol="0">
              <a:spAutoFit/>
            </a:bodyPr>
            <a:lstStyle/>
            <a:p>
              <a:r>
                <a:rPr lang="he-IL" dirty="0" smtClean="0"/>
                <a:t>ביטוי באמצעות זרם, מתח והתנגדות:</a:t>
              </a:r>
              <a:endParaRPr lang="en-US" dirty="0"/>
            </a:p>
          </p:txBody>
        </p:sp>
      </p:grpSp>
    </p:spTree>
    <p:extLst>
      <p:ext uri="{BB962C8B-B14F-4D97-AF65-F5344CB8AC3E}">
        <p14:creationId xmlns:p14="http://schemas.microsoft.com/office/powerpoint/2010/main" val="425662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he-IL" smtClean="0"/>
              <a:t>מגנטיות</a:t>
            </a:r>
            <a:endParaRPr lang="en-US"/>
          </a:p>
        </p:txBody>
      </p:sp>
      <p:sp>
        <p:nvSpPr>
          <p:cNvPr id="4" name="Slide Number Placeholder 3"/>
          <p:cNvSpPr>
            <a:spLocks noGrp="1"/>
          </p:cNvSpPr>
          <p:nvPr>
            <p:ph type="sldNum" sz="quarter" idx="12"/>
          </p:nvPr>
        </p:nvSpPr>
        <p:spPr/>
        <p:txBody>
          <a:bodyPr/>
          <a:lstStyle/>
          <a:p>
            <a:pPr>
              <a:defRPr/>
            </a:pPr>
            <a:fld id="{3C513DBE-88A6-4AE9-9B85-563385FF76B4}" type="slidenum">
              <a:rPr lang="he-IL" altLang="en-US" smtClean="0">
                <a:solidFill>
                  <a:srgbClr val="FFFFFF"/>
                </a:solidFill>
              </a:rPr>
              <a:pPr>
                <a:defRPr/>
              </a:pPr>
              <a:t>43</a:t>
            </a:fld>
            <a:endParaRPr lang="en-US" altLang="en-US">
              <a:solidFill>
                <a:srgbClr val="FFFFFF"/>
              </a:solidFill>
            </a:endParaRPr>
          </a:p>
        </p:txBody>
      </p:sp>
      <p:sp>
        <p:nvSpPr>
          <p:cNvPr id="5" name="Subtitle 4"/>
          <p:cNvSpPr>
            <a:spLocks noGrp="1"/>
          </p:cNvSpPr>
          <p:nvPr>
            <p:ph type="subTitle" sz="quarter" idx="1"/>
          </p:nvPr>
        </p:nvSpPr>
        <p:spPr/>
        <p:txBody>
          <a:bodyPr/>
          <a:lstStyle/>
          <a:p>
            <a:endParaRPr lang="he-IL"/>
          </a:p>
        </p:txBody>
      </p:sp>
    </p:spTree>
    <p:extLst>
      <p:ext uri="{BB962C8B-B14F-4D97-AF65-F5344CB8AC3E}">
        <p14:creationId xmlns:p14="http://schemas.microsoft.com/office/powerpoint/2010/main" val="132374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r>
              <a:rPr lang="he-IL" dirty="0" smtClean="0"/>
              <a:t>חמר עזר </a:t>
            </a:r>
            <a:r>
              <a:rPr lang="he-IL" dirty="0"/>
              <a:t>(</a:t>
            </a:r>
            <a:r>
              <a:rPr lang="he-IL" dirty="0" smtClean="0"/>
              <a:t>ביבליוגרפיה, רשות)</a:t>
            </a:r>
            <a:r>
              <a:rPr lang="en-US" dirty="0">
                <a:effectLst/>
              </a:rPr>
              <a:t/>
            </a:r>
            <a:br>
              <a:rPr lang="en-US" dirty="0">
                <a:effectLst/>
              </a:rPr>
            </a:br>
            <a:endParaRPr lang="he-IL" dirty="0"/>
          </a:p>
        </p:txBody>
      </p:sp>
      <p:sp>
        <p:nvSpPr>
          <p:cNvPr id="7" name="Slide Number Placeholder 6"/>
          <p:cNvSpPr>
            <a:spLocks noGrp="1"/>
          </p:cNvSpPr>
          <p:nvPr>
            <p:ph type="sldNum" sz="quarter" idx="12"/>
          </p:nvPr>
        </p:nvSpPr>
        <p:spPr/>
        <p:txBody>
          <a:bodyPr/>
          <a:lstStyle/>
          <a:p>
            <a:pPr>
              <a:defRPr/>
            </a:pPr>
            <a:fld id="{1AECC041-5138-4AE4-923A-306555996641}" type="slidenum">
              <a:rPr lang="he-IL" altLang="en-US" smtClean="0"/>
              <a:pPr>
                <a:defRPr/>
              </a:pPr>
              <a:t>5</a:t>
            </a:fld>
            <a:endParaRPr lang="en-US" altLang="en-US"/>
          </a:p>
        </p:txBody>
      </p:sp>
      <p:sp>
        <p:nvSpPr>
          <p:cNvPr id="8" name="TextBox 7"/>
          <p:cNvSpPr txBox="1"/>
          <p:nvPr/>
        </p:nvSpPr>
        <p:spPr>
          <a:xfrm>
            <a:off x="228600" y="1600200"/>
            <a:ext cx="8229600" cy="2646878"/>
          </a:xfrm>
          <a:prstGeom prst="rect">
            <a:avLst/>
          </a:prstGeom>
          <a:noFill/>
        </p:spPr>
        <p:txBody>
          <a:bodyPr wrap="square" rtlCol="1">
            <a:spAutoFit/>
          </a:bodyPr>
          <a:lstStyle/>
          <a:p>
            <a:endParaRPr lang="en-US" sz="2800" dirty="0"/>
          </a:p>
          <a:p>
            <a:r>
              <a:rPr lang="he-IL" sz="2800" b="1" dirty="0"/>
              <a:t>בעקרון, הקורס ינתן לפי סדר הספר של יורם אשל: 'חשמל ומגנטיות'.  כדי להקל על הסטודנטים יוגדר החומר הנלמד (פרק/דפים) בתחילת כל הרצאה.  </a:t>
            </a:r>
            <a:endParaRPr lang="en-US" sz="2800" dirty="0"/>
          </a:p>
          <a:p>
            <a:r>
              <a:rPr lang="he-IL" dirty="0"/>
              <a:t> </a:t>
            </a:r>
            <a:endParaRPr lang="en-US" dirty="0"/>
          </a:p>
          <a:p>
            <a:r>
              <a:rPr lang="he-IL" b="1" dirty="0"/>
              <a:t> </a:t>
            </a:r>
            <a:endParaRPr lang="en-US" dirty="0"/>
          </a:p>
          <a:p>
            <a:r>
              <a:rPr lang="he-IL" b="1" dirty="0"/>
              <a:t> </a:t>
            </a:r>
            <a:endParaRPr lang="en-US" dirty="0"/>
          </a:p>
        </p:txBody>
      </p:sp>
    </p:spTree>
    <p:extLst>
      <p:ext uri="{BB962C8B-B14F-4D97-AF65-F5344CB8AC3E}">
        <p14:creationId xmlns:p14="http://schemas.microsoft.com/office/powerpoint/2010/main" val="504332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2514600" y="76200"/>
            <a:ext cx="37052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algn="r" eaLnBrk="1" hangingPunct="1">
              <a:spcBef>
                <a:spcPct val="0"/>
              </a:spcBef>
              <a:buClrTx/>
              <a:buSzTx/>
              <a:buFontTx/>
              <a:buNone/>
            </a:pPr>
            <a:r>
              <a:rPr lang="he-IL" altLang="en-US" sz="4400" b="1" i="1" dirty="0" smtClean="0">
                <a:solidFill>
                  <a:srgbClr val="FFFFFF"/>
                </a:solidFill>
                <a:latin typeface="Arial" charset="0"/>
              </a:rPr>
              <a:t>נוהלים</a:t>
            </a:r>
            <a:r>
              <a:rPr lang="he-IL" altLang="en-US" sz="4400" b="1" i="1" dirty="0">
                <a:solidFill>
                  <a:srgbClr val="FFFFFF"/>
                </a:solidFill>
                <a:latin typeface="Arial" charset="0"/>
              </a:rPr>
              <a:t>:</a:t>
            </a:r>
            <a:endParaRPr lang="en-US" altLang="en-US" sz="4400" b="1" i="1" dirty="0">
              <a:solidFill>
                <a:srgbClr val="FFFFFF"/>
              </a:solidFill>
              <a:latin typeface="Arial" charset="0"/>
            </a:endParaRPr>
          </a:p>
        </p:txBody>
      </p:sp>
      <p:sp>
        <p:nvSpPr>
          <p:cNvPr id="13315" name="Text Box 8"/>
          <p:cNvSpPr txBox="1">
            <a:spLocks noChangeArrowheads="1"/>
          </p:cNvSpPr>
          <p:nvPr/>
        </p:nvSpPr>
        <p:spPr bwMode="auto">
          <a:xfrm>
            <a:off x="-76200" y="1628775"/>
            <a:ext cx="89916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algn="r" eaLnBrk="1" hangingPunct="1">
              <a:spcBef>
                <a:spcPct val="50000"/>
              </a:spcBef>
              <a:buClrTx/>
              <a:buSzTx/>
              <a:buFontTx/>
              <a:buNone/>
            </a:pPr>
            <a:r>
              <a:rPr lang="he-IL" altLang="en-US" dirty="0">
                <a:solidFill>
                  <a:srgbClr val="FFFFFF"/>
                </a:solidFill>
                <a:latin typeface="Arial" charset="0"/>
              </a:rPr>
              <a:t>שלושה בחנים (30</a:t>
            </a:r>
            <a:r>
              <a:rPr lang="he-IL" altLang="en-US" dirty="0" smtClean="0">
                <a:solidFill>
                  <a:srgbClr val="FFFFFF"/>
                </a:solidFill>
                <a:latin typeface="Arial" charset="0"/>
              </a:rPr>
              <a:t>%) לפי </a:t>
            </a:r>
            <a:r>
              <a:rPr lang="he-IL" altLang="en-US" dirty="0">
                <a:solidFill>
                  <a:srgbClr val="FFFFFF"/>
                </a:solidFill>
                <a:latin typeface="Arial" charset="0"/>
              </a:rPr>
              <a:t>שאלות </a:t>
            </a:r>
            <a:r>
              <a:rPr lang="he-IL" altLang="en-US" dirty="0" smtClean="0">
                <a:solidFill>
                  <a:srgbClr val="FFFFFF"/>
                </a:solidFill>
                <a:latin typeface="Arial" charset="0"/>
              </a:rPr>
              <a:t>תרגילים - חומר </a:t>
            </a:r>
            <a:r>
              <a:rPr lang="he-IL" altLang="en-US" dirty="0">
                <a:solidFill>
                  <a:srgbClr val="FFFFFF"/>
                </a:solidFill>
                <a:latin typeface="Arial" charset="0"/>
              </a:rPr>
              <a:t>סגור</a:t>
            </a:r>
          </a:p>
          <a:p>
            <a:pPr algn="r" eaLnBrk="1" hangingPunct="1">
              <a:spcBef>
                <a:spcPct val="50000"/>
              </a:spcBef>
              <a:buClrTx/>
              <a:buSzTx/>
              <a:buFontTx/>
              <a:buNone/>
            </a:pPr>
            <a:endParaRPr lang="he-IL" altLang="en-US" dirty="0" smtClean="0">
              <a:solidFill>
                <a:srgbClr val="FFFFFF"/>
              </a:solidFill>
              <a:latin typeface="Arial" charset="0"/>
            </a:endParaRPr>
          </a:p>
          <a:p>
            <a:pPr algn="r" eaLnBrk="1" hangingPunct="1">
              <a:spcBef>
                <a:spcPct val="50000"/>
              </a:spcBef>
              <a:buClrTx/>
              <a:buSzTx/>
              <a:buNone/>
            </a:pPr>
            <a:r>
              <a:rPr lang="he-IL" altLang="en-US" dirty="0" smtClean="0">
                <a:solidFill>
                  <a:srgbClr val="FFFFFF"/>
                </a:solidFill>
                <a:latin typeface="Arial" charset="0"/>
              </a:rPr>
              <a:t>מבחן </a:t>
            </a:r>
            <a:r>
              <a:rPr lang="he-IL" altLang="en-US" dirty="0">
                <a:solidFill>
                  <a:srgbClr val="FFFFFF"/>
                </a:solidFill>
                <a:latin typeface="Arial" charset="0"/>
              </a:rPr>
              <a:t>סופי (70</a:t>
            </a:r>
            <a:r>
              <a:rPr lang="he-IL" altLang="en-US" dirty="0" smtClean="0">
                <a:solidFill>
                  <a:srgbClr val="FFFFFF"/>
                </a:solidFill>
                <a:latin typeface="Arial" charset="0"/>
              </a:rPr>
              <a:t>%) חומר פתוח, </a:t>
            </a:r>
            <a:r>
              <a:rPr lang="he-IL" altLang="en-US" dirty="0">
                <a:solidFill>
                  <a:srgbClr val="FFFFFF"/>
                </a:solidFill>
                <a:latin typeface="Arial" charset="0"/>
              </a:rPr>
              <a:t>3 שעות </a:t>
            </a:r>
            <a:endParaRPr lang="he-IL" altLang="en-US" dirty="0" smtClean="0">
              <a:solidFill>
                <a:srgbClr val="FFFFFF"/>
              </a:solidFill>
              <a:latin typeface="Arial" charset="0"/>
            </a:endParaRPr>
          </a:p>
          <a:p>
            <a:pPr algn="r" eaLnBrk="1" hangingPunct="1">
              <a:spcBef>
                <a:spcPct val="50000"/>
              </a:spcBef>
              <a:buClrTx/>
              <a:buSzTx/>
              <a:buNone/>
            </a:pPr>
            <a:r>
              <a:rPr lang="he-IL" altLang="en-US" dirty="0" smtClean="0">
                <a:solidFill>
                  <a:srgbClr val="FFFFFF"/>
                </a:solidFill>
                <a:latin typeface="Arial" charset="0"/>
              </a:rPr>
              <a:t>-  </a:t>
            </a:r>
            <a:r>
              <a:rPr lang="he-IL" altLang="en-US" dirty="0" smtClean="0">
                <a:solidFill>
                  <a:srgbClr val="FFFFFF"/>
                </a:solidFill>
                <a:latin typeface="Arial" charset="0"/>
              </a:rPr>
              <a:t>שאלון אמריקאי או</a:t>
            </a:r>
            <a:endParaRPr lang="he-IL" altLang="en-US" dirty="0">
              <a:solidFill>
                <a:srgbClr val="FFFFFF"/>
              </a:solidFill>
              <a:latin typeface="Arial" charset="0"/>
            </a:endParaRPr>
          </a:p>
          <a:p>
            <a:pPr algn="r" eaLnBrk="1" hangingPunct="1">
              <a:spcBef>
                <a:spcPct val="50000"/>
              </a:spcBef>
              <a:buClrTx/>
              <a:buSzTx/>
              <a:buFontTx/>
              <a:buNone/>
            </a:pPr>
            <a:r>
              <a:rPr lang="he-IL" altLang="en-US" dirty="0" smtClean="0">
                <a:solidFill>
                  <a:srgbClr val="FFFFFF"/>
                </a:solidFill>
                <a:latin typeface="Arial" charset="0"/>
              </a:rPr>
              <a:t>-  3 מתוך </a:t>
            </a:r>
            <a:r>
              <a:rPr lang="he-IL" altLang="en-US" dirty="0">
                <a:solidFill>
                  <a:srgbClr val="FFFFFF"/>
                </a:solidFill>
                <a:latin typeface="Arial" charset="0"/>
              </a:rPr>
              <a:t>4 </a:t>
            </a:r>
            <a:r>
              <a:rPr lang="he-IL" altLang="en-US" dirty="0" smtClean="0">
                <a:solidFill>
                  <a:srgbClr val="FFFFFF"/>
                </a:solidFill>
                <a:latin typeface="Arial" charset="0"/>
              </a:rPr>
              <a:t>שאלות פתוחות</a:t>
            </a:r>
            <a:endParaRPr lang="en-US" altLang="en-US" dirty="0">
              <a:solidFill>
                <a:srgbClr val="FFFFFF"/>
              </a:solidFill>
              <a:latin typeface="Arial" charset="0"/>
            </a:endParaRPr>
          </a:p>
        </p:txBody>
      </p:sp>
      <p:sp>
        <p:nvSpPr>
          <p:cNvPr id="2" name="Slide Number Placeholder 1"/>
          <p:cNvSpPr>
            <a:spLocks noGrp="1"/>
          </p:cNvSpPr>
          <p:nvPr>
            <p:ph type="sldNum" sz="quarter" idx="12"/>
          </p:nvPr>
        </p:nvSpPr>
        <p:spPr/>
        <p:txBody>
          <a:bodyPr/>
          <a:lstStyle/>
          <a:p>
            <a:pPr>
              <a:defRPr/>
            </a:pPr>
            <a:fld id="{3C513DBE-88A6-4AE9-9B85-563385FF76B4}" type="slidenum">
              <a:rPr lang="he-IL" altLang="en-US" smtClean="0"/>
              <a:pPr>
                <a:defRPr/>
              </a:pPr>
              <a:t>6</a:t>
            </a:fld>
            <a:endParaRPr lang="en-US" altLang="en-US"/>
          </a:p>
        </p:txBody>
      </p:sp>
    </p:spTree>
    <p:extLst>
      <p:ext uri="{BB962C8B-B14F-4D97-AF65-F5344CB8AC3E}">
        <p14:creationId xmlns:p14="http://schemas.microsoft.com/office/powerpoint/2010/main" val="2635834758"/>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34400" y="6245225"/>
            <a:ext cx="609600" cy="476250"/>
          </a:xfrm>
        </p:spPr>
        <p:txBody>
          <a:bodyPr/>
          <a:lstStyle/>
          <a:p>
            <a:pPr algn="r" rtl="1">
              <a:defRPr/>
            </a:pPr>
            <a:fld id="{DB313FC9-621A-4E74-B621-6E46F1091A4A}" type="slidenum">
              <a:rPr lang="he-IL" altLang="en-US" smtClean="0">
                <a:solidFill>
                  <a:srgbClr val="FFFFFF"/>
                </a:solidFill>
              </a:rPr>
              <a:pPr algn="r" rtl="1">
                <a:defRPr/>
              </a:pPr>
              <a:t>7</a:t>
            </a:fld>
            <a:endParaRPr lang="en-US" altLang="en-US" dirty="0">
              <a:solidFill>
                <a:srgbClr val="FFFFFF"/>
              </a:solidFill>
            </a:endParaRPr>
          </a:p>
        </p:txBody>
      </p:sp>
      <p:grpSp>
        <p:nvGrpSpPr>
          <p:cNvPr id="3" name="Group 2"/>
          <p:cNvGrpSpPr/>
          <p:nvPr/>
        </p:nvGrpSpPr>
        <p:grpSpPr>
          <a:xfrm>
            <a:off x="2137892" y="1029853"/>
            <a:ext cx="4800600" cy="506421"/>
            <a:chOff x="4038600" y="-37674"/>
            <a:chExt cx="4800600" cy="506421"/>
          </a:xfrm>
        </p:grpSpPr>
        <p:cxnSp>
          <p:nvCxnSpPr>
            <p:cNvPr id="4" name="Straight Arrow Connector 3"/>
            <p:cNvCxnSpPr/>
            <p:nvPr/>
          </p:nvCxnSpPr>
          <p:spPr bwMode="auto">
            <a:xfrm>
              <a:off x="4038600" y="228600"/>
              <a:ext cx="4419600" cy="0"/>
            </a:xfrm>
            <a:prstGeom prst="straightConnector1">
              <a:avLst/>
            </a:prstGeom>
            <a:solidFill>
              <a:schemeClr val="accent1"/>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5" name="TextBox 4"/>
                <p:cNvSpPr txBox="1"/>
                <p:nvPr/>
              </p:nvSpPr>
              <p:spPr>
                <a:xfrm>
                  <a:off x="8353939" y="-37674"/>
                  <a:ext cx="485261" cy="5064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b="1" i="1" smtClean="0">
                                <a:solidFill>
                                  <a:srgbClr val="FF0000"/>
                                </a:solidFill>
                                <a:latin typeface="Cambria Math"/>
                              </a:rPr>
                            </m:ctrlPr>
                          </m:accPr>
                          <m:e>
                            <m:r>
                              <a:rPr lang="en-US" sz="2400" b="1" i="1" smtClean="0">
                                <a:solidFill>
                                  <a:srgbClr val="FF0000"/>
                                </a:solidFill>
                                <a:latin typeface="Cambria Math"/>
                              </a:rPr>
                              <m:t>𝑬</m:t>
                            </m:r>
                          </m:e>
                        </m:acc>
                      </m:oMath>
                    </m:oMathPara>
                  </a14:m>
                  <a:endParaRPr lang="en-US" sz="2400" b="1" dirty="0">
                    <a:solidFill>
                      <a:srgbClr val="FF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353939" y="-37674"/>
                  <a:ext cx="485261" cy="506421"/>
                </a:xfrm>
                <a:prstGeom prst="rect">
                  <a:avLst/>
                </a:prstGeom>
                <a:blipFill rotWithShape="1">
                  <a:blip r:embed="rId4"/>
                  <a:stretch>
                    <a:fillRect/>
                  </a:stretch>
                </a:blipFill>
              </p:spPr>
              <p:txBody>
                <a:bodyPr/>
                <a:lstStyle/>
                <a:p>
                  <a:r>
                    <a:rPr lang="en-US">
                      <a:noFill/>
                    </a:rPr>
                    <a:t> </a:t>
                  </a:r>
                </a:p>
              </p:txBody>
            </p:sp>
          </mc:Fallback>
        </mc:AlternateContent>
      </p:grpSp>
      <p:grpSp>
        <p:nvGrpSpPr>
          <p:cNvPr id="7" name="Group 6"/>
          <p:cNvGrpSpPr/>
          <p:nvPr/>
        </p:nvGrpSpPr>
        <p:grpSpPr>
          <a:xfrm>
            <a:off x="2732316" y="2256165"/>
            <a:ext cx="3735978" cy="2299063"/>
            <a:chOff x="4343400" y="304800"/>
            <a:chExt cx="3735978" cy="2299063"/>
          </a:xfrm>
        </p:grpSpPr>
        <p:grpSp>
          <p:nvGrpSpPr>
            <p:cNvPr id="9" name="Group 8"/>
            <p:cNvGrpSpPr/>
            <p:nvPr/>
          </p:nvGrpSpPr>
          <p:grpSpPr>
            <a:xfrm>
              <a:off x="4343400" y="304800"/>
              <a:ext cx="914400" cy="457200"/>
              <a:chOff x="4572000" y="838200"/>
              <a:chExt cx="914400" cy="457200"/>
            </a:xfrm>
          </p:grpSpPr>
          <p:sp>
            <p:nvSpPr>
              <p:cNvPr id="62" name="Oval 61"/>
              <p:cNvSpPr/>
              <p:nvPr/>
            </p:nvSpPr>
            <p:spPr bwMode="auto">
              <a:xfrm>
                <a:off x="4572000" y="838200"/>
                <a:ext cx="914400" cy="457200"/>
              </a:xfrm>
              <a:prstGeom prst="ellipse">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Tahoma" pitchFamily="34" charset="0"/>
                  <a:cs typeface="Arial" charset="0"/>
                </a:endParaRPr>
              </a:p>
            </p:txBody>
          </p:sp>
          <p:sp>
            <p:nvSpPr>
              <p:cNvPr id="63" name="TextBox 62"/>
              <p:cNvSpPr txBox="1"/>
              <p:nvPr/>
            </p:nvSpPr>
            <p:spPr>
              <a:xfrm>
                <a:off x="5181600" y="882134"/>
                <a:ext cx="304800" cy="36933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64" name="TextBox 63"/>
              <p:cNvSpPr txBox="1"/>
              <p:nvPr/>
            </p:nvSpPr>
            <p:spPr>
              <a:xfrm>
                <a:off x="4572000" y="877389"/>
                <a:ext cx="304800"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nvGrpSpPr>
            <p:cNvPr id="10" name="Group 9"/>
            <p:cNvGrpSpPr/>
            <p:nvPr/>
          </p:nvGrpSpPr>
          <p:grpSpPr>
            <a:xfrm>
              <a:off x="4343400" y="914400"/>
              <a:ext cx="914400" cy="457200"/>
              <a:chOff x="4572000" y="838200"/>
              <a:chExt cx="914400" cy="457200"/>
            </a:xfrm>
          </p:grpSpPr>
          <p:sp>
            <p:nvSpPr>
              <p:cNvPr id="59" name="Oval 58"/>
              <p:cNvSpPr/>
              <p:nvPr/>
            </p:nvSpPr>
            <p:spPr bwMode="auto">
              <a:xfrm>
                <a:off x="4572000" y="838200"/>
                <a:ext cx="914400" cy="457200"/>
              </a:xfrm>
              <a:prstGeom prst="ellipse">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Tahoma" pitchFamily="34" charset="0"/>
                  <a:cs typeface="Arial" charset="0"/>
                </a:endParaRPr>
              </a:p>
            </p:txBody>
          </p:sp>
          <p:sp>
            <p:nvSpPr>
              <p:cNvPr id="60" name="TextBox 59"/>
              <p:cNvSpPr txBox="1"/>
              <p:nvPr/>
            </p:nvSpPr>
            <p:spPr>
              <a:xfrm>
                <a:off x="5181600" y="882134"/>
                <a:ext cx="304800" cy="36933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61" name="TextBox 60"/>
              <p:cNvSpPr txBox="1"/>
              <p:nvPr/>
            </p:nvSpPr>
            <p:spPr>
              <a:xfrm>
                <a:off x="4572000" y="877389"/>
                <a:ext cx="304800"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nvGrpSpPr>
            <p:cNvPr id="11" name="Group 10"/>
            <p:cNvGrpSpPr/>
            <p:nvPr/>
          </p:nvGrpSpPr>
          <p:grpSpPr>
            <a:xfrm>
              <a:off x="4343400" y="1524000"/>
              <a:ext cx="914400" cy="457200"/>
              <a:chOff x="4572000" y="838200"/>
              <a:chExt cx="914400" cy="457200"/>
            </a:xfrm>
          </p:grpSpPr>
          <p:sp>
            <p:nvSpPr>
              <p:cNvPr id="56" name="Oval 55"/>
              <p:cNvSpPr/>
              <p:nvPr/>
            </p:nvSpPr>
            <p:spPr bwMode="auto">
              <a:xfrm>
                <a:off x="4572000" y="838200"/>
                <a:ext cx="914400" cy="457200"/>
              </a:xfrm>
              <a:prstGeom prst="ellipse">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Tahoma" pitchFamily="34" charset="0"/>
                  <a:cs typeface="Arial" charset="0"/>
                </a:endParaRPr>
              </a:p>
            </p:txBody>
          </p:sp>
          <p:sp>
            <p:nvSpPr>
              <p:cNvPr id="57" name="TextBox 56"/>
              <p:cNvSpPr txBox="1"/>
              <p:nvPr/>
            </p:nvSpPr>
            <p:spPr>
              <a:xfrm>
                <a:off x="5181600" y="882134"/>
                <a:ext cx="304800" cy="36933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58" name="TextBox 57"/>
              <p:cNvSpPr txBox="1"/>
              <p:nvPr/>
            </p:nvSpPr>
            <p:spPr>
              <a:xfrm>
                <a:off x="4572000" y="877389"/>
                <a:ext cx="304800"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nvGrpSpPr>
            <p:cNvPr id="12" name="Group 11"/>
            <p:cNvGrpSpPr/>
            <p:nvPr/>
          </p:nvGrpSpPr>
          <p:grpSpPr>
            <a:xfrm>
              <a:off x="4343400" y="2133600"/>
              <a:ext cx="914400" cy="457200"/>
              <a:chOff x="4572000" y="838200"/>
              <a:chExt cx="914400" cy="457200"/>
            </a:xfrm>
          </p:grpSpPr>
          <p:sp>
            <p:nvSpPr>
              <p:cNvPr id="53" name="Oval 52"/>
              <p:cNvSpPr/>
              <p:nvPr/>
            </p:nvSpPr>
            <p:spPr bwMode="auto">
              <a:xfrm>
                <a:off x="4572000" y="838200"/>
                <a:ext cx="914400" cy="457200"/>
              </a:xfrm>
              <a:prstGeom prst="ellipse">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Tahoma" pitchFamily="34" charset="0"/>
                  <a:cs typeface="Arial" charset="0"/>
                </a:endParaRPr>
              </a:p>
            </p:txBody>
          </p:sp>
          <p:sp>
            <p:nvSpPr>
              <p:cNvPr id="54" name="TextBox 53"/>
              <p:cNvSpPr txBox="1"/>
              <p:nvPr/>
            </p:nvSpPr>
            <p:spPr>
              <a:xfrm>
                <a:off x="5181600" y="882134"/>
                <a:ext cx="304800" cy="36933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55" name="TextBox 54"/>
              <p:cNvSpPr txBox="1"/>
              <p:nvPr/>
            </p:nvSpPr>
            <p:spPr>
              <a:xfrm>
                <a:off x="4572000" y="877389"/>
                <a:ext cx="304800"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nvGrpSpPr>
            <p:cNvPr id="13" name="Group 12"/>
            <p:cNvGrpSpPr/>
            <p:nvPr/>
          </p:nvGrpSpPr>
          <p:grpSpPr>
            <a:xfrm>
              <a:off x="5231674" y="596537"/>
              <a:ext cx="914400" cy="457200"/>
              <a:chOff x="4572000" y="838200"/>
              <a:chExt cx="914400" cy="457200"/>
            </a:xfrm>
          </p:grpSpPr>
          <p:sp>
            <p:nvSpPr>
              <p:cNvPr id="50" name="Oval 49"/>
              <p:cNvSpPr/>
              <p:nvPr/>
            </p:nvSpPr>
            <p:spPr bwMode="auto">
              <a:xfrm>
                <a:off x="4572000" y="838200"/>
                <a:ext cx="914400" cy="457200"/>
              </a:xfrm>
              <a:prstGeom prst="ellipse">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Tahoma" pitchFamily="34" charset="0"/>
                  <a:cs typeface="Arial" charset="0"/>
                </a:endParaRPr>
              </a:p>
            </p:txBody>
          </p:sp>
          <p:sp>
            <p:nvSpPr>
              <p:cNvPr id="51" name="TextBox 50"/>
              <p:cNvSpPr txBox="1"/>
              <p:nvPr/>
            </p:nvSpPr>
            <p:spPr>
              <a:xfrm>
                <a:off x="5181600" y="882134"/>
                <a:ext cx="304800" cy="36933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52" name="TextBox 51"/>
              <p:cNvSpPr txBox="1"/>
              <p:nvPr/>
            </p:nvSpPr>
            <p:spPr>
              <a:xfrm>
                <a:off x="4572000" y="877389"/>
                <a:ext cx="304800"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nvGrpSpPr>
            <p:cNvPr id="14" name="Group 13"/>
            <p:cNvGrpSpPr/>
            <p:nvPr/>
          </p:nvGrpSpPr>
          <p:grpSpPr>
            <a:xfrm>
              <a:off x="5257800" y="1219200"/>
              <a:ext cx="914400" cy="457200"/>
              <a:chOff x="4572000" y="838200"/>
              <a:chExt cx="914400" cy="457200"/>
            </a:xfrm>
          </p:grpSpPr>
          <p:sp>
            <p:nvSpPr>
              <p:cNvPr id="47" name="Oval 46"/>
              <p:cNvSpPr/>
              <p:nvPr/>
            </p:nvSpPr>
            <p:spPr bwMode="auto">
              <a:xfrm>
                <a:off x="4572000" y="838200"/>
                <a:ext cx="914400" cy="457200"/>
              </a:xfrm>
              <a:prstGeom prst="ellipse">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Tahoma" pitchFamily="34" charset="0"/>
                  <a:cs typeface="Arial" charset="0"/>
                </a:endParaRPr>
              </a:p>
            </p:txBody>
          </p:sp>
          <p:sp>
            <p:nvSpPr>
              <p:cNvPr id="48" name="TextBox 47"/>
              <p:cNvSpPr txBox="1"/>
              <p:nvPr/>
            </p:nvSpPr>
            <p:spPr>
              <a:xfrm>
                <a:off x="5181600" y="882134"/>
                <a:ext cx="304800" cy="36933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49" name="TextBox 48"/>
              <p:cNvSpPr txBox="1"/>
              <p:nvPr/>
            </p:nvSpPr>
            <p:spPr>
              <a:xfrm>
                <a:off x="4572000" y="877389"/>
                <a:ext cx="304800"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nvGrpSpPr>
            <p:cNvPr id="15" name="Group 14"/>
            <p:cNvGrpSpPr/>
            <p:nvPr/>
          </p:nvGrpSpPr>
          <p:grpSpPr>
            <a:xfrm>
              <a:off x="5297784" y="1850962"/>
              <a:ext cx="914400" cy="457200"/>
              <a:chOff x="4572000" y="838200"/>
              <a:chExt cx="914400" cy="457200"/>
            </a:xfrm>
          </p:grpSpPr>
          <p:sp>
            <p:nvSpPr>
              <p:cNvPr id="44" name="Oval 43"/>
              <p:cNvSpPr/>
              <p:nvPr/>
            </p:nvSpPr>
            <p:spPr bwMode="auto">
              <a:xfrm>
                <a:off x="4572000" y="838200"/>
                <a:ext cx="914400" cy="457200"/>
              </a:xfrm>
              <a:prstGeom prst="ellipse">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Tahoma" pitchFamily="34" charset="0"/>
                  <a:cs typeface="Arial" charset="0"/>
                </a:endParaRPr>
              </a:p>
            </p:txBody>
          </p:sp>
          <p:sp>
            <p:nvSpPr>
              <p:cNvPr id="45" name="TextBox 44"/>
              <p:cNvSpPr txBox="1"/>
              <p:nvPr/>
            </p:nvSpPr>
            <p:spPr>
              <a:xfrm>
                <a:off x="5181600" y="882134"/>
                <a:ext cx="304800" cy="36933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46" name="TextBox 45"/>
              <p:cNvSpPr txBox="1"/>
              <p:nvPr/>
            </p:nvSpPr>
            <p:spPr>
              <a:xfrm>
                <a:off x="4572000" y="877389"/>
                <a:ext cx="304800"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nvGrpSpPr>
            <p:cNvPr id="16" name="Group 15"/>
            <p:cNvGrpSpPr/>
            <p:nvPr/>
          </p:nvGrpSpPr>
          <p:grpSpPr>
            <a:xfrm>
              <a:off x="6210594" y="317863"/>
              <a:ext cx="914400" cy="457200"/>
              <a:chOff x="4572000" y="838200"/>
              <a:chExt cx="914400" cy="457200"/>
            </a:xfrm>
          </p:grpSpPr>
          <p:sp>
            <p:nvSpPr>
              <p:cNvPr id="41" name="Oval 40"/>
              <p:cNvSpPr/>
              <p:nvPr/>
            </p:nvSpPr>
            <p:spPr bwMode="auto">
              <a:xfrm>
                <a:off x="4572000" y="838200"/>
                <a:ext cx="914400" cy="457200"/>
              </a:xfrm>
              <a:prstGeom prst="ellipse">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Tahoma" pitchFamily="34" charset="0"/>
                  <a:cs typeface="Arial" charset="0"/>
                </a:endParaRPr>
              </a:p>
            </p:txBody>
          </p:sp>
          <p:sp>
            <p:nvSpPr>
              <p:cNvPr id="42" name="TextBox 41"/>
              <p:cNvSpPr txBox="1"/>
              <p:nvPr/>
            </p:nvSpPr>
            <p:spPr>
              <a:xfrm>
                <a:off x="5181600" y="882134"/>
                <a:ext cx="304800" cy="36933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43" name="TextBox 42"/>
              <p:cNvSpPr txBox="1"/>
              <p:nvPr/>
            </p:nvSpPr>
            <p:spPr>
              <a:xfrm>
                <a:off x="4572000" y="877389"/>
                <a:ext cx="304800"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nvGrpSpPr>
            <p:cNvPr id="17" name="Group 16"/>
            <p:cNvGrpSpPr/>
            <p:nvPr/>
          </p:nvGrpSpPr>
          <p:grpSpPr>
            <a:xfrm>
              <a:off x="6210594" y="927463"/>
              <a:ext cx="914400" cy="457200"/>
              <a:chOff x="4572000" y="838200"/>
              <a:chExt cx="914400" cy="457200"/>
            </a:xfrm>
          </p:grpSpPr>
          <p:sp>
            <p:nvSpPr>
              <p:cNvPr id="38" name="Oval 37"/>
              <p:cNvSpPr/>
              <p:nvPr/>
            </p:nvSpPr>
            <p:spPr bwMode="auto">
              <a:xfrm>
                <a:off x="4572000" y="838200"/>
                <a:ext cx="914400" cy="457200"/>
              </a:xfrm>
              <a:prstGeom prst="ellipse">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Tahoma" pitchFamily="34" charset="0"/>
                  <a:cs typeface="Arial" charset="0"/>
                </a:endParaRPr>
              </a:p>
            </p:txBody>
          </p:sp>
          <p:sp>
            <p:nvSpPr>
              <p:cNvPr id="39" name="TextBox 38"/>
              <p:cNvSpPr txBox="1"/>
              <p:nvPr/>
            </p:nvSpPr>
            <p:spPr>
              <a:xfrm>
                <a:off x="5181600" y="882134"/>
                <a:ext cx="304800" cy="36933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40" name="TextBox 39"/>
              <p:cNvSpPr txBox="1"/>
              <p:nvPr/>
            </p:nvSpPr>
            <p:spPr>
              <a:xfrm>
                <a:off x="4572000" y="877389"/>
                <a:ext cx="304800"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nvGrpSpPr>
            <p:cNvPr id="18" name="Group 17"/>
            <p:cNvGrpSpPr/>
            <p:nvPr/>
          </p:nvGrpSpPr>
          <p:grpSpPr>
            <a:xfrm>
              <a:off x="6210594" y="1537063"/>
              <a:ext cx="914400" cy="457200"/>
              <a:chOff x="4572000" y="838200"/>
              <a:chExt cx="914400" cy="457200"/>
            </a:xfrm>
          </p:grpSpPr>
          <p:sp>
            <p:nvSpPr>
              <p:cNvPr id="35" name="Oval 34"/>
              <p:cNvSpPr/>
              <p:nvPr/>
            </p:nvSpPr>
            <p:spPr bwMode="auto">
              <a:xfrm>
                <a:off x="4572000" y="838200"/>
                <a:ext cx="914400" cy="457200"/>
              </a:xfrm>
              <a:prstGeom prst="ellipse">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Tahoma" pitchFamily="34" charset="0"/>
                  <a:cs typeface="Arial" charset="0"/>
                </a:endParaRPr>
              </a:p>
            </p:txBody>
          </p:sp>
          <p:sp>
            <p:nvSpPr>
              <p:cNvPr id="36" name="TextBox 35"/>
              <p:cNvSpPr txBox="1"/>
              <p:nvPr/>
            </p:nvSpPr>
            <p:spPr>
              <a:xfrm>
                <a:off x="5181600" y="882134"/>
                <a:ext cx="304800" cy="36933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37" name="TextBox 36"/>
              <p:cNvSpPr txBox="1"/>
              <p:nvPr/>
            </p:nvSpPr>
            <p:spPr>
              <a:xfrm>
                <a:off x="4572000" y="877389"/>
                <a:ext cx="304800"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nvGrpSpPr>
            <p:cNvPr id="19" name="Group 18"/>
            <p:cNvGrpSpPr/>
            <p:nvPr/>
          </p:nvGrpSpPr>
          <p:grpSpPr>
            <a:xfrm>
              <a:off x="6210594" y="2146663"/>
              <a:ext cx="914400" cy="457200"/>
              <a:chOff x="4572000" y="838200"/>
              <a:chExt cx="914400" cy="457200"/>
            </a:xfrm>
          </p:grpSpPr>
          <p:sp>
            <p:nvSpPr>
              <p:cNvPr id="32" name="Oval 31"/>
              <p:cNvSpPr/>
              <p:nvPr/>
            </p:nvSpPr>
            <p:spPr bwMode="auto">
              <a:xfrm>
                <a:off x="4572000" y="838200"/>
                <a:ext cx="914400" cy="457200"/>
              </a:xfrm>
              <a:prstGeom prst="ellipse">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Tahoma" pitchFamily="34" charset="0"/>
                  <a:cs typeface="Arial" charset="0"/>
                </a:endParaRPr>
              </a:p>
            </p:txBody>
          </p:sp>
          <p:sp>
            <p:nvSpPr>
              <p:cNvPr id="33" name="TextBox 32"/>
              <p:cNvSpPr txBox="1"/>
              <p:nvPr/>
            </p:nvSpPr>
            <p:spPr>
              <a:xfrm>
                <a:off x="5181600" y="882134"/>
                <a:ext cx="304800" cy="36933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34" name="TextBox 33"/>
              <p:cNvSpPr txBox="1"/>
              <p:nvPr/>
            </p:nvSpPr>
            <p:spPr>
              <a:xfrm>
                <a:off x="4572000" y="877389"/>
                <a:ext cx="304800"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nvGrpSpPr>
            <p:cNvPr id="20" name="Group 19"/>
            <p:cNvGrpSpPr/>
            <p:nvPr/>
          </p:nvGrpSpPr>
          <p:grpSpPr>
            <a:xfrm>
              <a:off x="7098868" y="609600"/>
              <a:ext cx="914400" cy="457200"/>
              <a:chOff x="4572000" y="838200"/>
              <a:chExt cx="914400" cy="457200"/>
            </a:xfrm>
          </p:grpSpPr>
          <p:sp>
            <p:nvSpPr>
              <p:cNvPr id="29" name="Oval 28"/>
              <p:cNvSpPr/>
              <p:nvPr/>
            </p:nvSpPr>
            <p:spPr bwMode="auto">
              <a:xfrm>
                <a:off x="4572000" y="838200"/>
                <a:ext cx="914400" cy="457200"/>
              </a:xfrm>
              <a:prstGeom prst="ellipse">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Tahoma" pitchFamily="34" charset="0"/>
                  <a:cs typeface="Arial" charset="0"/>
                </a:endParaRPr>
              </a:p>
            </p:txBody>
          </p:sp>
          <p:sp>
            <p:nvSpPr>
              <p:cNvPr id="30" name="TextBox 29"/>
              <p:cNvSpPr txBox="1"/>
              <p:nvPr/>
            </p:nvSpPr>
            <p:spPr>
              <a:xfrm>
                <a:off x="5181600" y="882134"/>
                <a:ext cx="304800" cy="36933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31" name="TextBox 30"/>
              <p:cNvSpPr txBox="1"/>
              <p:nvPr/>
            </p:nvSpPr>
            <p:spPr>
              <a:xfrm>
                <a:off x="4572000" y="877389"/>
                <a:ext cx="304800"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nvGrpSpPr>
            <p:cNvPr id="21" name="Group 20"/>
            <p:cNvGrpSpPr/>
            <p:nvPr/>
          </p:nvGrpSpPr>
          <p:grpSpPr>
            <a:xfrm>
              <a:off x="7124994" y="1232263"/>
              <a:ext cx="914400" cy="457200"/>
              <a:chOff x="4572000" y="838200"/>
              <a:chExt cx="914400" cy="457200"/>
            </a:xfrm>
          </p:grpSpPr>
          <p:sp>
            <p:nvSpPr>
              <p:cNvPr id="26" name="Oval 25"/>
              <p:cNvSpPr/>
              <p:nvPr/>
            </p:nvSpPr>
            <p:spPr bwMode="auto">
              <a:xfrm>
                <a:off x="4572000" y="838200"/>
                <a:ext cx="914400" cy="457200"/>
              </a:xfrm>
              <a:prstGeom prst="ellipse">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Tahoma" pitchFamily="34" charset="0"/>
                  <a:cs typeface="Arial" charset="0"/>
                </a:endParaRPr>
              </a:p>
            </p:txBody>
          </p:sp>
          <p:sp>
            <p:nvSpPr>
              <p:cNvPr id="27" name="TextBox 26"/>
              <p:cNvSpPr txBox="1"/>
              <p:nvPr/>
            </p:nvSpPr>
            <p:spPr>
              <a:xfrm>
                <a:off x="5181600" y="882134"/>
                <a:ext cx="304800" cy="36933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28" name="TextBox 27"/>
              <p:cNvSpPr txBox="1"/>
              <p:nvPr/>
            </p:nvSpPr>
            <p:spPr>
              <a:xfrm>
                <a:off x="4572000" y="877389"/>
                <a:ext cx="304800"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nvGrpSpPr>
            <p:cNvPr id="22" name="Group 21"/>
            <p:cNvGrpSpPr/>
            <p:nvPr/>
          </p:nvGrpSpPr>
          <p:grpSpPr>
            <a:xfrm>
              <a:off x="7164978" y="1864025"/>
              <a:ext cx="914400" cy="457200"/>
              <a:chOff x="4572000" y="838200"/>
              <a:chExt cx="914400" cy="457200"/>
            </a:xfrm>
          </p:grpSpPr>
          <p:sp>
            <p:nvSpPr>
              <p:cNvPr id="23" name="Oval 22"/>
              <p:cNvSpPr/>
              <p:nvPr/>
            </p:nvSpPr>
            <p:spPr bwMode="auto">
              <a:xfrm>
                <a:off x="4572000" y="838200"/>
                <a:ext cx="914400" cy="457200"/>
              </a:xfrm>
              <a:prstGeom prst="ellipse">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Tahoma" pitchFamily="34" charset="0"/>
                  <a:cs typeface="Arial" charset="0"/>
                </a:endParaRPr>
              </a:p>
            </p:txBody>
          </p:sp>
          <p:sp>
            <p:nvSpPr>
              <p:cNvPr id="24" name="TextBox 23"/>
              <p:cNvSpPr txBox="1"/>
              <p:nvPr/>
            </p:nvSpPr>
            <p:spPr>
              <a:xfrm>
                <a:off x="5181600" y="882134"/>
                <a:ext cx="304800" cy="36933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25" name="TextBox 24"/>
              <p:cNvSpPr txBox="1"/>
              <p:nvPr/>
            </p:nvSpPr>
            <p:spPr>
              <a:xfrm>
                <a:off x="4572000" y="877389"/>
                <a:ext cx="304800"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sp>
        <p:nvSpPr>
          <p:cNvPr id="75" name="TextBox 74"/>
          <p:cNvSpPr txBox="1"/>
          <p:nvPr/>
        </p:nvSpPr>
        <p:spPr>
          <a:xfrm>
            <a:off x="2505361" y="978686"/>
            <a:ext cx="4557969" cy="338554"/>
          </a:xfrm>
          <a:prstGeom prst="rect">
            <a:avLst/>
          </a:prstGeom>
          <a:noFill/>
        </p:spPr>
        <p:txBody>
          <a:bodyPr wrap="square" rtlCol="0">
            <a:spAutoFit/>
          </a:bodyPr>
          <a:lstStyle/>
          <a:p>
            <a:r>
              <a:rPr lang="he-IL" sz="1600" dirty="0" smtClean="0"/>
              <a:t>השדה החשמלי מקטב חשמלית את גוש החומר</a:t>
            </a:r>
            <a:endParaRPr lang="en-US" sz="1600" dirty="0"/>
          </a:p>
        </p:txBody>
      </p:sp>
      <p:grpSp>
        <p:nvGrpSpPr>
          <p:cNvPr id="77" name="Group 76"/>
          <p:cNvGrpSpPr/>
          <p:nvPr/>
        </p:nvGrpSpPr>
        <p:grpSpPr>
          <a:xfrm>
            <a:off x="3644538" y="2650228"/>
            <a:ext cx="2020389" cy="2362200"/>
            <a:chOff x="4800600" y="1143000"/>
            <a:chExt cx="2020389" cy="2362200"/>
          </a:xfrm>
        </p:grpSpPr>
        <p:sp>
          <p:nvSpPr>
            <p:cNvPr id="78" name="Oval 77"/>
            <p:cNvSpPr/>
            <p:nvPr/>
          </p:nvSpPr>
          <p:spPr bwMode="auto">
            <a:xfrm>
              <a:off x="4800600" y="1143000"/>
              <a:ext cx="2020389" cy="2197550"/>
            </a:xfrm>
            <a:prstGeom prst="ellipse">
              <a:avLst/>
            </a:prstGeom>
            <a:noFill/>
            <a:ln w="9525" cap="flat" cmpd="sng" algn="ctr">
              <a:solidFill>
                <a:schemeClr val="tx1"/>
              </a:solidFill>
              <a:prstDash val="lg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79" name="TextBox 78"/>
            <p:cNvSpPr txBox="1"/>
            <p:nvPr/>
          </p:nvSpPr>
          <p:spPr>
            <a:xfrm>
              <a:off x="6181498" y="3135868"/>
              <a:ext cx="457995" cy="369332"/>
            </a:xfrm>
            <a:prstGeom prst="rect">
              <a:avLst/>
            </a:prstGeom>
            <a:noFill/>
          </p:spPr>
          <p:txBody>
            <a:bodyPr wrap="square" rtlCol="0">
              <a:spAutoFit/>
            </a:bodyPr>
            <a:lstStyle/>
            <a:p>
              <a:r>
                <a:rPr lang="en-US" dirty="0" smtClean="0"/>
                <a:t>S</a:t>
              </a:r>
              <a:r>
                <a:rPr lang="en-US" baseline="-25000" dirty="0" smtClean="0"/>
                <a:t>i</a:t>
              </a:r>
              <a:endParaRPr lang="en-US" dirty="0"/>
            </a:p>
          </p:txBody>
        </p:sp>
      </p:grpSp>
      <p:grpSp>
        <p:nvGrpSpPr>
          <p:cNvPr id="80" name="Group 79"/>
          <p:cNvGrpSpPr/>
          <p:nvPr/>
        </p:nvGrpSpPr>
        <p:grpSpPr>
          <a:xfrm>
            <a:off x="2151918" y="2225294"/>
            <a:ext cx="1035418" cy="2622484"/>
            <a:chOff x="3158231" y="718066"/>
            <a:chExt cx="1185169" cy="2622484"/>
          </a:xfrm>
        </p:grpSpPr>
        <p:sp>
          <p:nvSpPr>
            <p:cNvPr id="81" name="Rounded Rectangle 80"/>
            <p:cNvSpPr/>
            <p:nvPr/>
          </p:nvSpPr>
          <p:spPr bwMode="auto">
            <a:xfrm>
              <a:off x="3657600" y="718066"/>
              <a:ext cx="685800" cy="2622484"/>
            </a:xfrm>
            <a:prstGeom prst="roundRect">
              <a:avLst/>
            </a:prstGeom>
            <a:noFill/>
            <a:ln w="9525" cap="flat" cmpd="sng" algn="ctr">
              <a:solidFill>
                <a:schemeClr val="tx1"/>
              </a:solidFill>
              <a:prstDash val="lg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82" name="TextBox 81"/>
            <p:cNvSpPr txBox="1"/>
            <p:nvPr/>
          </p:nvSpPr>
          <p:spPr>
            <a:xfrm>
              <a:off x="3158231" y="869071"/>
              <a:ext cx="676798" cy="369332"/>
            </a:xfrm>
            <a:prstGeom prst="rect">
              <a:avLst/>
            </a:prstGeom>
            <a:noFill/>
          </p:spPr>
          <p:txBody>
            <a:bodyPr wrap="square" rtlCol="0">
              <a:spAutoFit/>
            </a:bodyPr>
            <a:lstStyle/>
            <a:p>
              <a:r>
                <a:rPr lang="en-US" dirty="0" smtClean="0"/>
                <a:t>S</a:t>
              </a:r>
              <a:r>
                <a:rPr lang="en-US" baseline="-25000" dirty="0" smtClean="0"/>
                <a:t>ex</a:t>
              </a:r>
              <a:endParaRPr lang="en-US" dirty="0"/>
            </a:p>
          </p:txBody>
        </p:sp>
      </p:grpSp>
      <p:grpSp>
        <p:nvGrpSpPr>
          <p:cNvPr id="108" name="Group 107"/>
          <p:cNvGrpSpPr/>
          <p:nvPr/>
        </p:nvGrpSpPr>
        <p:grpSpPr>
          <a:xfrm>
            <a:off x="1594757" y="1577408"/>
            <a:ext cx="5590438" cy="523198"/>
            <a:chOff x="1594757" y="729001"/>
            <a:chExt cx="5590438" cy="523198"/>
          </a:xfrm>
        </p:grpSpPr>
        <mc:AlternateContent xmlns:mc="http://schemas.openxmlformats.org/markup-compatibility/2006" xmlns:a14="http://schemas.microsoft.com/office/drawing/2010/main">
          <mc:Choice Requires="a14">
            <p:sp>
              <p:nvSpPr>
                <p:cNvPr id="106" name="TextBox 105"/>
                <p:cNvSpPr txBox="1"/>
                <p:nvPr/>
              </p:nvSpPr>
              <p:spPr>
                <a:xfrm>
                  <a:off x="1594757" y="729001"/>
                  <a:ext cx="936795" cy="4901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rPr>
                            </m:ctrlPr>
                          </m:sSubPr>
                          <m:e>
                            <m:r>
                              <a:rPr lang="en-US" sz="2400" b="0" i="1" smtClean="0">
                                <a:latin typeface="Cambria Math"/>
                              </a:rPr>
                              <m:t>+</m:t>
                            </m:r>
                            <m:r>
                              <a:rPr lang="en-US" sz="2400" i="1" smtClean="0">
                                <a:latin typeface="Cambria Math"/>
                                <a:ea typeface="Cambria Math"/>
                              </a:rPr>
                              <m:t>𝜌</m:t>
                            </m:r>
                          </m:e>
                          <m:sub>
                            <m:r>
                              <a:rPr lang="en-US" sz="2400" b="0" i="1" smtClean="0">
                                <a:latin typeface="Cambria Math"/>
                              </a:rPr>
                              <m:t>𝑠𝑝</m:t>
                            </m:r>
                          </m:sub>
                        </m:sSub>
                      </m:oMath>
                    </m:oMathPara>
                  </a14:m>
                  <a:endParaRPr lang="en-US" dirty="0"/>
                </a:p>
              </p:txBody>
            </p:sp>
          </mc:Choice>
          <mc:Fallback xmlns="">
            <p:sp>
              <p:nvSpPr>
                <p:cNvPr id="106" name="TextBox 105"/>
                <p:cNvSpPr txBox="1">
                  <a:spLocks noRot="1" noChangeAspect="1" noMove="1" noResize="1" noEditPoints="1" noAdjustHandles="1" noChangeArrowheads="1" noChangeShapeType="1" noTextEdit="1"/>
                </p:cNvSpPr>
                <p:nvPr/>
              </p:nvSpPr>
              <p:spPr>
                <a:xfrm>
                  <a:off x="1594757" y="729001"/>
                  <a:ext cx="936795" cy="490199"/>
                </a:xfrm>
                <a:prstGeom prst="rect">
                  <a:avLst/>
                </a:prstGeom>
                <a:blipFill rotWithShape="1">
                  <a:blip r:embed="rId5"/>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 name="TextBox 106"/>
                <p:cNvSpPr txBox="1"/>
                <p:nvPr/>
              </p:nvSpPr>
              <p:spPr>
                <a:xfrm>
                  <a:off x="6248400" y="762000"/>
                  <a:ext cx="936795" cy="4901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rPr>
                            </m:ctrlPr>
                          </m:sSubPr>
                          <m:e>
                            <m:r>
                              <a:rPr lang="en-US" sz="2400" b="0" i="1" smtClean="0">
                                <a:latin typeface="Cambria Math"/>
                              </a:rPr>
                              <m:t>−</m:t>
                            </m:r>
                            <m:r>
                              <a:rPr lang="en-US" sz="2400" i="1" smtClean="0">
                                <a:latin typeface="Cambria Math"/>
                                <a:ea typeface="Cambria Math"/>
                              </a:rPr>
                              <m:t>𝜌</m:t>
                            </m:r>
                          </m:e>
                          <m:sub>
                            <m:r>
                              <a:rPr lang="en-US" sz="2400" b="0" i="1" smtClean="0">
                                <a:latin typeface="Cambria Math"/>
                              </a:rPr>
                              <m:t>𝑠𝑝</m:t>
                            </m:r>
                          </m:sub>
                        </m:sSub>
                      </m:oMath>
                    </m:oMathPara>
                  </a14:m>
                  <a:endParaRPr lang="en-US" dirty="0"/>
                </a:p>
              </p:txBody>
            </p:sp>
          </mc:Choice>
          <mc:Fallback xmlns="">
            <p:sp>
              <p:nvSpPr>
                <p:cNvPr id="107" name="TextBox 106"/>
                <p:cNvSpPr txBox="1">
                  <a:spLocks noRot="1" noChangeAspect="1" noMove="1" noResize="1" noEditPoints="1" noAdjustHandles="1" noChangeArrowheads="1" noChangeShapeType="1" noTextEdit="1"/>
                </p:cNvSpPr>
                <p:nvPr/>
              </p:nvSpPr>
              <p:spPr>
                <a:xfrm>
                  <a:off x="6248400" y="762000"/>
                  <a:ext cx="936795" cy="490199"/>
                </a:xfrm>
                <a:prstGeom prst="rect">
                  <a:avLst/>
                </a:prstGeom>
                <a:blipFill rotWithShape="1">
                  <a:blip r:embed="rId6"/>
                  <a:stretch>
                    <a:fillRect b="-6250"/>
                  </a:stretch>
                </a:blipFill>
              </p:spPr>
              <p:txBody>
                <a:bodyPr/>
                <a:lstStyle/>
                <a:p>
                  <a:r>
                    <a:rPr lang="en-US">
                      <a:noFill/>
                    </a:rPr>
                    <a:t> </a:t>
                  </a:r>
                </a:p>
              </p:txBody>
            </p:sp>
          </mc:Fallback>
        </mc:AlternateContent>
      </p:grpSp>
      <p:grpSp>
        <p:nvGrpSpPr>
          <p:cNvPr id="137" name="Group 136"/>
          <p:cNvGrpSpPr/>
          <p:nvPr/>
        </p:nvGrpSpPr>
        <p:grpSpPr>
          <a:xfrm>
            <a:off x="1828800" y="1229407"/>
            <a:ext cx="6087200" cy="4215838"/>
            <a:chOff x="1828800" y="381000"/>
            <a:chExt cx="6087200" cy="4215838"/>
          </a:xfrm>
        </p:grpSpPr>
        <p:grpSp>
          <p:nvGrpSpPr>
            <p:cNvPr id="119" name="Group 118"/>
            <p:cNvGrpSpPr/>
            <p:nvPr/>
          </p:nvGrpSpPr>
          <p:grpSpPr>
            <a:xfrm>
              <a:off x="1828800" y="1219200"/>
              <a:ext cx="5207002" cy="3377638"/>
              <a:chOff x="1828800" y="1219200"/>
              <a:chExt cx="5207002" cy="3377638"/>
            </a:xfrm>
          </p:grpSpPr>
          <p:grpSp>
            <p:nvGrpSpPr>
              <p:cNvPr id="105" name="Group 104"/>
              <p:cNvGrpSpPr/>
              <p:nvPr/>
            </p:nvGrpSpPr>
            <p:grpSpPr>
              <a:xfrm>
                <a:off x="1828800" y="1219200"/>
                <a:ext cx="5207002" cy="3008306"/>
                <a:chOff x="1941282" y="2061292"/>
                <a:chExt cx="5207002" cy="3008306"/>
              </a:xfrm>
            </p:grpSpPr>
            <p:sp>
              <p:nvSpPr>
                <p:cNvPr id="87" name="Rectangle 86"/>
                <p:cNvSpPr/>
                <p:nvPr/>
              </p:nvSpPr>
              <p:spPr bwMode="auto">
                <a:xfrm>
                  <a:off x="1972248" y="2084379"/>
                  <a:ext cx="5125483" cy="2944821"/>
                </a:xfrm>
                <a:prstGeom prst="rect">
                  <a:avLst/>
                </a:prstGeom>
                <a:solidFill>
                  <a:srgbClr val="FFC000">
                    <a:alpha val="27843"/>
                  </a:srgbClr>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grpSp>
              <p:nvGrpSpPr>
                <p:cNvPr id="96" name="Group 95"/>
                <p:cNvGrpSpPr/>
                <p:nvPr/>
              </p:nvGrpSpPr>
              <p:grpSpPr>
                <a:xfrm>
                  <a:off x="1941282" y="2061292"/>
                  <a:ext cx="337456" cy="2965026"/>
                  <a:chOff x="1941282" y="2061292"/>
                  <a:chExt cx="337456" cy="2965026"/>
                </a:xfrm>
              </p:grpSpPr>
              <p:sp>
                <p:nvSpPr>
                  <p:cNvPr id="88" name="TextBox 87"/>
                  <p:cNvSpPr txBox="1"/>
                  <p:nvPr/>
                </p:nvSpPr>
                <p:spPr>
                  <a:xfrm>
                    <a:off x="1955796" y="3807154"/>
                    <a:ext cx="304800" cy="369332"/>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89" name="TextBox 88"/>
                  <p:cNvSpPr txBox="1"/>
                  <p:nvPr/>
                </p:nvSpPr>
                <p:spPr>
                  <a:xfrm>
                    <a:off x="1952172" y="2061292"/>
                    <a:ext cx="304800" cy="335756"/>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90" name="TextBox 89"/>
                  <p:cNvSpPr txBox="1"/>
                  <p:nvPr/>
                </p:nvSpPr>
                <p:spPr>
                  <a:xfrm>
                    <a:off x="1941282" y="2964081"/>
                    <a:ext cx="304800" cy="335756"/>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91" name="TextBox 90"/>
                  <p:cNvSpPr txBox="1"/>
                  <p:nvPr/>
                </p:nvSpPr>
                <p:spPr>
                  <a:xfrm>
                    <a:off x="1948543" y="2467428"/>
                    <a:ext cx="304800" cy="335756"/>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93" name="TextBox 92"/>
                  <p:cNvSpPr txBox="1"/>
                  <p:nvPr/>
                </p:nvSpPr>
                <p:spPr>
                  <a:xfrm>
                    <a:off x="1948543" y="3396606"/>
                    <a:ext cx="304800" cy="369332"/>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94" name="TextBox 93"/>
                  <p:cNvSpPr txBox="1"/>
                  <p:nvPr/>
                </p:nvSpPr>
                <p:spPr>
                  <a:xfrm>
                    <a:off x="1973938" y="4258626"/>
                    <a:ext cx="304800" cy="369332"/>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95" name="TextBox 94"/>
                  <p:cNvSpPr txBox="1"/>
                  <p:nvPr/>
                </p:nvSpPr>
                <p:spPr>
                  <a:xfrm>
                    <a:off x="1972248" y="4656986"/>
                    <a:ext cx="304800" cy="369332"/>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nvGrpSpPr>
                <p:cNvPr id="97" name="Group 96"/>
                <p:cNvGrpSpPr/>
                <p:nvPr/>
              </p:nvGrpSpPr>
              <p:grpSpPr>
                <a:xfrm>
                  <a:off x="6810828" y="2104572"/>
                  <a:ext cx="337456" cy="2965026"/>
                  <a:chOff x="1941282" y="2061292"/>
                  <a:chExt cx="337456" cy="2965026"/>
                </a:xfrm>
              </p:grpSpPr>
              <p:sp>
                <p:nvSpPr>
                  <p:cNvPr id="98" name="TextBox 97"/>
                  <p:cNvSpPr txBox="1"/>
                  <p:nvPr/>
                </p:nvSpPr>
                <p:spPr>
                  <a:xfrm>
                    <a:off x="1955796" y="3807154"/>
                    <a:ext cx="304800" cy="369332"/>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en-US" dirty="0" smtClean="0"/>
                      <a:t>-</a:t>
                    </a:r>
                    <a:endParaRPr lang="en-US" dirty="0"/>
                  </a:p>
                </p:txBody>
              </p:sp>
              <p:sp>
                <p:nvSpPr>
                  <p:cNvPr id="99" name="TextBox 98"/>
                  <p:cNvSpPr txBox="1"/>
                  <p:nvPr/>
                </p:nvSpPr>
                <p:spPr>
                  <a:xfrm>
                    <a:off x="1952172" y="2061292"/>
                    <a:ext cx="304800" cy="335756"/>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en-US" dirty="0" smtClean="0"/>
                      <a:t>-</a:t>
                    </a:r>
                    <a:endParaRPr lang="en-US" dirty="0"/>
                  </a:p>
                </p:txBody>
              </p:sp>
              <p:sp>
                <p:nvSpPr>
                  <p:cNvPr id="100" name="TextBox 99"/>
                  <p:cNvSpPr txBox="1"/>
                  <p:nvPr/>
                </p:nvSpPr>
                <p:spPr>
                  <a:xfrm>
                    <a:off x="1941282" y="2964081"/>
                    <a:ext cx="304800" cy="335756"/>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en-US" dirty="0" smtClean="0"/>
                      <a:t>-</a:t>
                    </a:r>
                    <a:endParaRPr lang="en-US" dirty="0"/>
                  </a:p>
                </p:txBody>
              </p:sp>
              <p:sp>
                <p:nvSpPr>
                  <p:cNvPr id="101" name="TextBox 100"/>
                  <p:cNvSpPr txBox="1"/>
                  <p:nvPr/>
                </p:nvSpPr>
                <p:spPr>
                  <a:xfrm>
                    <a:off x="1948543" y="2467428"/>
                    <a:ext cx="304800" cy="335756"/>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en-US" dirty="0" smtClean="0"/>
                      <a:t>-</a:t>
                    </a:r>
                    <a:endParaRPr lang="en-US" dirty="0"/>
                  </a:p>
                </p:txBody>
              </p:sp>
              <p:sp>
                <p:nvSpPr>
                  <p:cNvPr id="102" name="TextBox 101"/>
                  <p:cNvSpPr txBox="1"/>
                  <p:nvPr/>
                </p:nvSpPr>
                <p:spPr>
                  <a:xfrm>
                    <a:off x="1948543" y="3396606"/>
                    <a:ext cx="304800" cy="369332"/>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en-US" dirty="0" smtClean="0"/>
                      <a:t>-</a:t>
                    </a:r>
                    <a:endParaRPr lang="en-US" dirty="0"/>
                  </a:p>
                </p:txBody>
              </p:sp>
              <p:sp>
                <p:nvSpPr>
                  <p:cNvPr id="103" name="TextBox 102"/>
                  <p:cNvSpPr txBox="1"/>
                  <p:nvPr/>
                </p:nvSpPr>
                <p:spPr>
                  <a:xfrm>
                    <a:off x="1973938" y="4258626"/>
                    <a:ext cx="304800" cy="369332"/>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en-US" dirty="0" smtClean="0"/>
                      <a:t>-</a:t>
                    </a:r>
                    <a:endParaRPr lang="en-US" dirty="0"/>
                  </a:p>
                </p:txBody>
              </p:sp>
              <p:sp>
                <p:nvSpPr>
                  <p:cNvPr id="104" name="TextBox 103"/>
                  <p:cNvSpPr txBox="1"/>
                  <p:nvPr/>
                </p:nvSpPr>
                <p:spPr>
                  <a:xfrm>
                    <a:off x="1972248" y="4656986"/>
                    <a:ext cx="304800" cy="369332"/>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en-US" dirty="0" smtClean="0"/>
                      <a:t>-</a:t>
                    </a:r>
                    <a:endParaRPr lang="en-US" dirty="0"/>
                  </a:p>
                </p:txBody>
              </p:sp>
            </p:grpSp>
          </p:grpSp>
          <p:sp>
            <p:nvSpPr>
              <p:cNvPr id="109" name="TextBox 108"/>
              <p:cNvSpPr txBox="1"/>
              <p:nvPr/>
            </p:nvSpPr>
            <p:spPr>
              <a:xfrm>
                <a:off x="4333310" y="4227506"/>
                <a:ext cx="391090" cy="369332"/>
              </a:xfrm>
              <a:prstGeom prst="rect">
                <a:avLst/>
              </a:prstGeom>
              <a:noFill/>
            </p:spPr>
            <p:txBody>
              <a:bodyPr wrap="square" rtlCol="0">
                <a:spAutoFit/>
              </a:bodyPr>
              <a:lstStyle/>
              <a:p>
                <a:r>
                  <a:rPr lang="en-US" dirty="0" smtClean="0"/>
                  <a:t>d</a:t>
                </a:r>
                <a:endParaRPr lang="en-US" dirty="0"/>
              </a:p>
            </p:txBody>
          </p:sp>
        </p:grpSp>
        <p:grpSp>
          <p:nvGrpSpPr>
            <p:cNvPr id="135" name="Group 134"/>
            <p:cNvGrpSpPr/>
            <p:nvPr/>
          </p:nvGrpSpPr>
          <p:grpSpPr>
            <a:xfrm>
              <a:off x="6963228" y="381000"/>
              <a:ext cx="952772" cy="3785602"/>
              <a:chOff x="6963228" y="381000"/>
              <a:chExt cx="952772" cy="3785602"/>
            </a:xfrm>
          </p:grpSpPr>
          <p:sp>
            <p:nvSpPr>
              <p:cNvPr id="121" name="TextBox 120"/>
              <p:cNvSpPr txBox="1"/>
              <p:nvPr/>
            </p:nvSpPr>
            <p:spPr>
              <a:xfrm>
                <a:off x="7305110" y="2133600"/>
                <a:ext cx="391090" cy="369332"/>
              </a:xfrm>
              <a:prstGeom prst="rect">
                <a:avLst/>
              </a:prstGeom>
              <a:noFill/>
            </p:spPr>
            <p:txBody>
              <a:bodyPr wrap="square" rtlCol="0">
                <a:spAutoFit/>
              </a:bodyPr>
              <a:lstStyle/>
              <a:p>
                <a:r>
                  <a:rPr lang="en-US" dirty="0" smtClean="0"/>
                  <a:t>A</a:t>
                </a:r>
                <a:endParaRPr lang="en-US" dirty="0"/>
              </a:p>
            </p:txBody>
          </p:sp>
          <p:cxnSp>
            <p:nvCxnSpPr>
              <p:cNvPr id="123" name="Straight Connector 122"/>
              <p:cNvCxnSpPr/>
              <p:nvPr/>
            </p:nvCxnSpPr>
            <p:spPr bwMode="auto">
              <a:xfrm flipV="1">
                <a:off x="6963228" y="3334394"/>
                <a:ext cx="872514" cy="83220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Straight Connector 125"/>
              <p:cNvCxnSpPr/>
              <p:nvPr/>
            </p:nvCxnSpPr>
            <p:spPr bwMode="auto">
              <a:xfrm flipV="1">
                <a:off x="6991828" y="381000"/>
                <a:ext cx="924172" cy="88148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Straight Connector 133"/>
              <p:cNvCxnSpPr/>
              <p:nvPr/>
            </p:nvCxnSpPr>
            <p:spPr bwMode="auto">
              <a:xfrm flipH="1">
                <a:off x="7835742" y="381000"/>
                <a:ext cx="80258" cy="298618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extLst>
      <p:ext uri="{BB962C8B-B14F-4D97-AF65-F5344CB8AC3E}">
        <p14:creationId xmlns:p14="http://schemas.microsoft.com/office/powerpoint/2010/main" val="1003138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500"/>
                                        <p:tgtEl>
                                          <p:spTgt spid="10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16454" y="6245225"/>
            <a:ext cx="748891" cy="476250"/>
          </a:xfrm>
        </p:spPr>
        <p:txBody>
          <a:bodyPr/>
          <a:lstStyle/>
          <a:p>
            <a:pPr algn="r" rtl="1">
              <a:defRPr/>
            </a:pPr>
            <a:fld id="{DB313FC9-621A-4E74-B621-6E46F1091A4A}" type="slidenum">
              <a:rPr lang="he-IL" altLang="en-US" smtClean="0">
                <a:solidFill>
                  <a:srgbClr val="FFFFFF"/>
                </a:solidFill>
              </a:rPr>
              <a:pPr algn="r" rtl="1">
                <a:defRPr/>
              </a:pPr>
              <a:t>8</a:t>
            </a:fld>
            <a:endParaRPr lang="en-US" altLang="en-US">
              <a:solidFill>
                <a:srgbClr val="FFFFFF"/>
              </a:solidFill>
            </a:endParaRPr>
          </a:p>
        </p:txBody>
      </p:sp>
      <mc:AlternateContent xmlns:mc="http://schemas.openxmlformats.org/markup-compatibility/2006" xmlns:a14="http://schemas.microsoft.com/office/drawing/2010/main">
        <mc:Choice Requires="a14">
          <p:sp>
            <p:nvSpPr>
              <p:cNvPr id="7" name="Rectangle 1"/>
              <p:cNvSpPr>
                <a:spLocks noChangeArrowheads="1"/>
              </p:cNvSpPr>
              <p:nvPr/>
            </p:nvSpPr>
            <p:spPr bwMode="auto">
              <a:xfrm>
                <a:off x="136261" y="308816"/>
                <a:ext cx="8900150" cy="20313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r" defTabSz="914400" rtl="1" eaLnBrk="1" fontAlgn="base" latinLnBrk="0" hangingPunct="1">
                  <a:lnSpc>
                    <a:spcPct val="150000"/>
                  </a:lnSpc>
                  <a:spcBef>
                    <a:spcPct val="0"/>
                  </a:spcBef>
                  <a:spcAft>
                    <a:spcPct val="0"/>
                  </a:spcAft>
                  <a:buClrTx/>
                  <a:buSzTx/>
                  <a:tabLst/>
                </a:pPr>
                <a:r>
                  <a:rPr kumimoji="0" lang="he-IL" altLang="en-US" sz="2000" b="0" i="0" u="sng" strike="noStrike" cap="none" normalizeH="0" baseline="0" dirty="0" smtClean="0">
                    <a:ln>
                      <a:noFill/>
                    </a:ln>
                    <a:solidFill>
                      <a:schemeClr val="tx1"/>
                    </a:solidFill>
                    <a:effectLst/>
                    <a:latin typeface="Arial" charset="0"/>
                    <a:cs typeface="Arial" charset="0"/>
                  </a:rPr>
                  <a:t>סיכום ביניים:</a:t>
                </a:r>
              </a:p>
              <a:p>
                <a:pPr marL="342900" marR="0" lvl="0" indent="-342900" algn="r" defTabSz="914400" rtl="1" eaLnBrk="1" fontAlgn="base" latinLnBrk="0" hangingPunct="1">
                  <a:lnSpc>
                    <a:spcPct val="150000"/>
                  </a:lnSpc>
                  <a:spcBef>
                    <a:spcPct val="0"/>
                  </a:spcBef>
                  <a:spcAft>
                    <a:spcPct val="0"/>
                  </a:spcAft>
                  <a:buClrTx/>
                  <a:buSzTx/>
                  <a:buFont typeface="Arial" panose="020B0604020202020204" pitchFamily="34" charset="0"/>
                  <a:buChar char="•"/>
                  <a:tabLst/>
                </a:pPr>
                <a:r>
                  <a:rPr kumimoji="0" lang="he-IL" altLang="en-US" sz="2000" b="0" i="0" u="sng" strike="noStrike" cap="none" normalizeH="0" baseline="0" dirty="0" smtClean="0">
                    <a:ln>
                      <a:noFill/>
                    </a:ln>
                    <a:solidFill>
                      <a:schemeClr val="tx1"/>
                    </a:solidFill>
                    <a:effectLst/>
                    <a:latin typeface="Arial" charset="0"/>
                    <a:cs typeface="Arial" charset="0"/>
                  </a:rPr>
                  <a:t>פֶּ‏‏רְמִיטִיבִיות </a:t>
                </a:r>
                <a:r>
                  <a:rPr kumimoji="0" lang="el-GR" altLang="en-US" sz="2000" b="0" i="0" u="sng" strike="noStrike" cap="none" normalizeH="0" baseline="0" dirty="0" smtClean="0">
                    <a:ln>
                      <a:noFill/>
                    </a:ln>
                    <a:solidFill>
                      <a:schemeClr val="tx1"/>
                    </a:solidFill>
                    <a:effectLst/>
                    <a:latin typeface="Arial" charset="0"/>
                    <a:cs typeface="Arial" charset="0"/>
                  </a:rPr>
                  <a:t>ε</a:t>
                </a:r>
                <a:r>
                  <a:rPr kumimoji="0" lang="he-IL" altLang="en-US" sz="2000" b="0" i="0" strike="noStrike" cap="none" normalizeH="0" baseline="0" dirty="0" smtClean="0">
                    <a:ln>
                      <a:noFill/>
                    </a:ln>
                    <a:solidFill>
                      <a:schemeClr val="tx1"/>
                    </a:solidFill>
                    <a:effectLst/>
                    <a:latin typeface="Arial" charset="0"/>
                    <a:cs typeface="Arial" charset="0"/>
                  </a:rPr>
                  <a:t>:  </a:t>
                </a:r>
                <a:r>
                  <a:rPr kumimoji="0" lang="he-IL" altLang="en-US" sz="2000" b="0" i="0" u="none" strike="noStrike" cap="none" normalizeH="0" baseline="0" dirty="0" smtClean="0">
                    <a:ln>
                      <a:noFill/>
                    </a:ln>
                    <a:solidFill>
                      <a:schemeClr val="tx1"/>
                    </a:solidFill>
                    <a:effectLst/>
                    <a:latin typeface="Arial" charset="0"/>
                    <a:cs typeface="Arial" charset="0"/>
                  </a:rPr>
                  <a:t>היחס</a:t>
                </a:r>
                <a:r>
                  <a:rPr kumimoji="0" lang="he-IL" altLang="en-US" sz="2000" b="0" i="0" u="none" strike="noStrike" cap="none" normalizeH="0" dirty="0" smtClean="0">
                    <a:ln>
                      <a:noFill/>
                    </a:ln>
                    <a:solidFill>
                      <a:schemeClr val="tx1"/>
                    </a:solidFill>
                    <a:effectLst/>
                    <a:latin typeface="Arial" charset="0"/>
                    <a:cs typeface="Arial" charset="0"/>
                  </a:rPr>
                  <a:t> </a:t>
                </a:r>
                <a:r>
                  <a:rPr kumimoji="0" lang="he-IL" altLang="en-US" sz="2000" b="0" i="0" u="none" strike="noStrike" cap="none" normalizeH="0" baseline="0" dirty="0" smtClean="0">
                    <a:ln>
                      <a:noFill/>
                    </a:ln>
                    <a:solidFill>
                      <a:schemeClr val="tx1"/>
                    </a:solidFill>
                    <a:effectLst/>
                    <a:latin typeface="Arial" charset="0"/>
                    <a:cs typeface="Arial" charset="0"/>
                  </a:rPr>
                  <a:t>בין המטען החשמלי נטו לשטף החשמלי הנוצר ממנו</a:t>
                </a:r>
              </a:p>
              <a:p>
                <a:pPr marL="342900" marR="0" lvl="0" indent="-342900" algn="r" defTabSz="914400" rtl="1" eaLnBrk="1" fontAlgn="base" latinLnBrk="0" hangingPunct="1">
                  <a:lnSpc>
                    <a:spcPct val="150000"/>
                  </a:lnSpc>
                  <a:spcBef>
                    <a:spcPct val="0"/>
                  </a:spcBef>
                  <a:spcAft>
                    <a:spcPct val="0"/>
                  </a:spcAft>
                  <a:buClrTx/>
                  <a:buSzTx/>
                  <a:buFont typeface="Arial" panose="020B0604020202020204" pitchFamily="34" charset="0"/>
                  <a:buChar char="•"/>
                  <a:tabLst/>
                </a:pPr>
                <a:r>
                  <a:rPr kumimoji="0" lang="he-IL" altLang="en-US" sz="2000" b="0" i="0" u="sng" strike="noStrike" cap="none" normalizeH="0" baseline="0" dirty="0" smtClean="0">
                    <a:ln>
                      <a:noFill/>
                    </a:ln>
                    <a:solidFill>
                      <a:schemeClr val="tx1"/>
                    </a:solidFill>
                    <a:effectLst/>
                    <a:latin typeface="Arial" charset="0"/>
                    <a:cs typeface="Arial" charset="0"/>
                  </a:rPr>
                  <a:t>מקדם דיאלקטרי יחסי</a:t>
                </a:r>
                <a:r>
                  <a:rPr lang="en-US" altLang="en-US" sz="2000" u="sng" dirty="0" smtClean="0">
                    <a:latin typeface="Arial" charset="0"/>
                    <a:cs typeface="Arial" charset="0"/>
                  </a:rPr>
                  <a:t>&gt;1</a:t>
                </a:r>
                <a:r>
                  <a:rPr kumimoji="0" lang="he-IL" altLang="en-US" sz="2000" b="0" i="0" u="sng" strike="noStrike" cap="none" normalizeH="0" baseline="0" dirty="0" smtClean="0">
                    <a:ln>
                      <a:noFill/>
                    </a:ln>
                    <a:solidFill>
                      <a:schemeClr val="tx1"/>
                    </a:solidFill>
                    <a:effectLst/>
                    <a:latin typeface="Arial" charset="0"/>
                    <a:cs typeface="Arial" charset="0"/>
                  </a:rPr>
                  <a:t> </a:t>
                </a:r>
                <a:r>
                  <a:rPr kumimoji="0" lang="en-US" altLang="en-US" sz="2000" b="0" i="0" u="sng" strike="noStrike" cap="none" normalizeH="0" baseline="0" dirty="0" err="1" smtClean="0">
                    <a:ln>
                      <a:noFill/>
                    </a:ln>
                    <a:solidFill>
                      <a:schemeClr val="tx1"/>
                    </a:solidFill>
                    <a:effectLst/>
                    <a:latin typeface="Arial" charset="0"/>
                    <a:cs typeface="Arial" charset="0"/>
                  </a:rPr>
                  <a:t>ε</a:t>
                </a:r>
                <a:r>
                  <a:rPr kumimoji="0" lang="en-US" altLang="en-US" sz="2000" b="0" i="0" u="sng" strike="noStrike" cap="none" normalizeH="0" baseline="-25000" dirty="0" err="1" smtClean="0">
                    <a:ln>
                      <a:noFill/>
                    </a:ln>
                    <a:solidFill>
                      <a:schemeClr val="tx1"/>
                    </a:solidFill>
                    <a:effectLst/>
                    <a:latin typeface="Arial" charset="0"/>
                    <a:cs typeface="Arial" charset="0"/>
                  </a:rPr>
                  <a:t>r</a:t>
                </a:r>
                <a:r>
                  <a:rPr kumimoji="0" lang="he-IL" altLang="en-US" sz="2000" b="0" i="0" u="sng" strike="noStrike" cap="none" normalizeH="0" baseline="0" dirty="0" smtClean="0">
                    <a:ln>
                      <a:noFill/>
                    </a:ln>
                    <a:solidFill>
                      <a:schemeClr val="tx1"/>
                    </a:solidFill>
                    <a:effectLst/>
                    <a:latin typeface="Arial" charset="0"/>
                    <a:cs typeface="Arial" charset="0"/>
                  </a:rPr>
                  <a:t>:</a:t>
                </a:r>
                <a:r>
                  <a:rPr kumimoji="0" lang="he-IL" altLang="en-US" sz="2000" b="0" i="0" u="none" strike="noStrike" cap="none" normalizeH="0" dirty="0" smtClean="0">
                    <a:ln>
                      <a:noFill/>
                    </a:ln>
                    <a:solidFill>
                      <a:schemeClr val="tx1"/>
                    </a:solidFill>
                    <a:effectLst/>
                    <a:latin typeface="Arial" charset="0"/>
                    <a:cs typeface="Arial" charset="0"/>
                  </a:rPr>
                  <a:t>  היחס בין פרמיטיביות של חומר לזאת של ריק (</a:t>
                </a:r>
                <a:r>
                  <a:rPr lang="he-IL" altLang="en-US" sz="2000" dirty="0" smtClean="0">
                    <a:latin typeface="Arial" charset="0"/>
                    <a:cs typeface="Arial" charset="0"/>
                  </a:rPr>
                  <a:t>ח.י.)</a:t>
                </a:r>
                <a:r>
                  <a:rPr kumimoji="0" lang="he-IL" altLang="en-US" sz="2000" b="0" i="0" u="none" strike="noStrike" cap="none" normalizeH="0" baseline="0" dirty="0" smtClean="0">
                    <a:ln>
                      <a:noFill/>
                    </a:ln>
                    <a:solidFill>
                      <a:schemeClr val="tx1"/>
                    </a:solidFill>
                    <a:effectLst/>
                    <a:latin typeface="Arial" charset="0"/>
                    <a:cs typeface="Arial" charset="0"/>
                  </a:rPr>
                  <a:t> </a:t>
                </a:r>
                <a:endParaRPr kumimoji="0" lang="en-US" altLang="en-US" sz="2000" b="0" i="0" u="none" strike="noStrike" cap="none" normalizeH="0" baseline="0" dirty="0" smtClean="0">
                  <a:ln>
                    <a:noFill/>
                  </a:ln>
                  <a:solidFill>
                    <a:schemeClr val="tx1"/>
                  </a:solidFill>
                  <a:effectLst/>
                  <a:latin typeface="Arial" charset="0"/>
                  <a:cs typeface="Arial" charset="0"/>
                </a:endParaRPr>
              </a:p>
              <a:p>
                <a:pPr marL="342900" marR="0" lvl="0" indent="-342900" algn="r" defTabSz="914400" rtl="1" eaLnBrk="1" fontAlgn="base" latinLnBrk="0" hangingPunct="1">
                  <a:lnSpc>
                    <a:spcPct val="150000"/>
                  </a:lnSpc>
                  <a:spcBef>
                    <a:spcPct val="0"/>
                  </a:spcBef>
                  <a:spcAft>
                    <a:spcPct val="0"/>
                  </a:spcAft>
                  <a:buClrTx/>
                  <a:buSzTx/>
                  <a:buFont typeface="Arial" panose="020B0604020202020204" pitchFamily="34" charset="0"/>
                  <a:buChar char="•"/>
                  <a:tabLst/>
                </a:pPr>
                <a:r>
                  <a:rPr lang="he-IL" altLang="en-US" sz="2000" u="sng" dirty="0" smtClean="0">
                    <a:latin typeface="Arial" charset="0"/>
                    <a:cs typeface="Arial" charset="0"/>
                  </a:rPr>
                  <a:t>הסוספטביליות החשמלית </a:t>
                </a:r>
                <a14:m>
                  <m:oMath xmlns:m="http://schemas.openxmlformats.org/officeDocument/2006/math">
                    <m:sSub>
                      <m:sSubPr>
                        <m:ctrlPr>
                          <a:rPr lang="he-IL" altLang="en-US" sz="2000" i="1" u="sng" smtClean="0">
                            <a:latin typeface="Cambria Math"/>
                            <a:cs typeface="Arial" charset="0"/>
                          </a:rPr>
                        </m:ctrlPr>
                      </m:sSubPr>
                      <m:e>
                        <m:r>
                          <a:rPr lang="he-IL" altLang="en-US" sz="2000" b="0" i="1" u="sng" smtClean="0">
                            <a:latin typeface="Cambria Math"/>
                            <a:cs typeface="Arial" charset="0"/>
                          </a:rPr>
                          <m:t>:</m:t>
                        </m:r>
                        <m:r>
                          <a:rPr lang="he-IL" altLang="en-US" sz="2000" i="1" u="sng" smtClean="0">
                            <a:latin typeface="Cambria Math"/>
                            <a:ea typeface="Cambria Math"/>
                            <a:cs typeface="Arial" charset="0"/>
                          </a:rPr>
                          <m:t>𝜒</m:t>
                        </m:r>
                      </m:e>
                      <m:sub>
                        <m:r>
                          <a:rPr lang="en-US" altLang="en-US" sz="2000" b="0" i="1" u="sng" smtClean="0">
                            <a:latin typeface="Cambria Math"/>
                            <a:cs typeface="Arial" charset="0"/>
                          </a:rPr>
                          <m:t>𝑒</m:t>
                        </m:r>
                      </m:sub>
                    </m:sSub>
                  </m:oMath>
                </a14:m>
                <a:r>
                  <a:rPr lang="he-IL" altLang="en-US" sz="2000" dirty="0" smtClean="0">
                    <a:latin typeface="Arial" charset="0"/>
                    <a:cs typeface="Arial" charset="0"/>
                  </a:rPr>
                  <a:t> מציין הענות של תווך להתקטב חשמלית בנוכחות שדה</a:t>
                </a:r>
              </a:p>
              <a:p>
                <a:pPr marL="171450" marR="0" lvl="0" indent="-171450" algn="r" defTabSz="914400" rtl="1" eaLnBrk="1" fontAlgn="base" latinLnBrk="0" hangingPunct="1">
                  <a:lnSpc>
                    <a:spcPct val="150000"/>
                  </a:lnSpc>
                  <a:spcBef>
                    <a:spcPct val="0"/>
                  </a:spcBef>
                  <a:spcAft>
                    <a:spcPct val="0"/>
                  </a:spcAft>
                  <a:buClrTx/>
                  <a:buSzTx/>
                  <a:buFont typeface="Arial" panose="020B0604020202020204" pitchFamily="34" charset="0"/>
                  <a:buChar char="•"/>
                  <a:tabLst/>
                </a:pPr>
                <a:r>
                  <a:rPr kumimoji="0" lang="en-US" altLang="en-US" sz="400" b="0" i="0" u="none" strike="noStrike" cap="none" normalizeH="0" baseline="0" dirty="0" smtClean="0">
                    <a:ln>
                      <a:noFill/>
                    </a:ln>
                    <a:solidFill>
                      <a:schemeClr val="tx1"/>
                    </a:solidFill>
                    <a:effectLst/>
                    <a:latin typeface="Arial" charset="0"/>
                    <a:cs typeface="Arial" charset="0"/>
                  </a:rPr>
                  <a:t>.</a:t>
                </a:r>
                <a:endParaRPr kumimoji="0" lang="en-US" altLang="en-US" sz="1050" b="0" i="0" u="none" strike="noStrike" cap="none" normalizeH="0" baseline="0" dirty="0" smtClean="0">
                  <a:ln>
                    <a:noFill/>
                  </a:ln>
                  <a:solidFill>
                    <a:schemeClr val="tx1"/>
                  </a:solidFill>
                  <a:effectLst/>
                  <a:latin typeface="Arial" charset="0"/>
                  <a:cs typeface="Arial" charset="0"/>
                </a:endParaRPr>
              </a:p>
            </p:txBody>
          </p:sp>
        </mc:Choice>
        <mc:Fallback xmlns="">
          <p:sp>
            <p:nvSpPr>
              <p:cNvPr id="7" name="Rectangle 1"/>
              <p:cNvSpPr>
                <a:spLocks noRot="1" noChangeAspect="1" noMove="1" noResize="1" noEditPoints="1" noAdjustHandles="1" noChangeArrowheads="1" noChangeShapeType="1" noTextEdit="1"/>
              </p:cNvSpPr>
              <p:nvPr/>
            </p:nvSpPr>
            <p:spPr bwMode="auto">
              <a:xfrm>
                <a:off x="136261" y="308816"/>
                <a:ext cx="8900150" cy="2031325"/>
              </a:xfrm>
              <a:prstGeom prst="rect">
                <a:avLst/>
              </a:prstGeom>
              <a:blipFill rotWithShape="1">
                <a:blip r:embed="rId3"/>
                <a:stretch>
                  <a:fillRect r="-75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8" name="TextBox 7"/>
          <p:cNvSpPr txBox="1"/>
          <p:nvPr/>
        </p:nvSpPr>
        <p:spPr>
          <a:xfrm>
            <a:off x="0" y="2507288"/>
            <a:ext cx="9143999" cy="461665"/>
          </a:xfrm>
          <a:prstGeom prst="rect">
            <a:avLst/>
          </a:prstGeom>
          <a:noFill/>
        </p:spPr>
        <p:txBody>
          <a:bodyPr wrap="square" rtlCol="0">
            <a:spAutoFit/>
          </a:bodyPr>
          <a:lstStyle/>
          <a:p>
            <a:pPr algn="ctr"/>
            <a:r>
              <a:rPr lang="he-IL" sz="2400" dirty="0" smtClean="0"/>
              <a:t>השדה השקול בחומר לעולם קטן מזה החיצוני המשרה אותו.</a:t>
            </a:r>
            <a:endParaRPr lang="en-US" sz="2400" dirty="0"/>
          </a:p>
        </p:txBody>
      </p:sp>
      <p:sp>
        <p:nvSpPr>
          <p:cNvPr id="5" name="TextBox 4"/>
          <p:cNvSpPr txBox="1"/>
          <p:nvPr/>
        </p:nvSpPr>
        <p:spPr>
          <a:xfrm>
            <a:off x="942759" y="3889856"/>
            <a:ext cx="7348199" cy="1200329"/>
          </a:xfrm>
          <a:prstGeom prst="rect">
            <a:avLst/>
          </a:prstGeom>
          <a:noFill/>
        </p:spPr>
        <p:txBody>
          <a:bodyPr wrap="square" rtlCol="0">
            <a:spAutoFit/>
          </a:bodyPr>
          <a:lstStyle/>
          <a:p>
            <a:pPr marL="342900" indent="-342900" algn="r" rtl="1">
              <a:buFont typeface="Arial" panose="020B0604020202020204" pitchFamily="34" charset="0"/>
              <a:buChar char="•"/>
            </a:pPr>
            <a:r>
              <a:rPr lang="he-IL" sz="2400" dirty="0" smtClean="0"/>
              <a:t>שיכוח שדה בקבל טעון</a:t>
            </a:r>
          </a:p>
          <a:p>
            <a:pPr marL="342900" indent="-342900" algn="r" rtl="1">
              <a:buFont typeface="Arial" panose="020B0604020202020204" pitchFamily="34" charset="0"/>
              <a:buChar char="•"/>
            </a:pPr>
            <a:r>
              <a:rPr lang="he-IL" sz="2400" dirty="0" smtClean="0"/>
              <a:t>שיכוח שדה של מטען נקודתי השרוי בדיאלקקטריקון</a:t>
            </a:r>
          </a:p>
          <a:p>
            <a:pPr marL="342900" indent="-342900" algn="r" rtl="1">
              <a:buFont typeface="Arial" panose="020B0604020202020204" pitchFamily="34" charset="0"/>
              <a:buChar char="•"/>
            </a:pPr>
            <a:r>
              <a:rPr lang="he-IL" sz="2400" dirty="0" smtClean="0"/>
              <a:t>ההשפעה על המשוואות שלמדנו</a:t>
            </a:r>
            <a:endParaRPr lang="en-US" sz="2400" dirty="0"/>
          </a:p>
        </p:txBody>
      </p:sp>
    </p:spTree>
    <p:extLst>
      <p:ext uri="{BB962C8B-B14F-4D97-AF65-F5344CB8AC3E}">
        <p14:creationId xmlns:p14="http://schemas.microsoft.com/office/powerpoint/2010/main" val="349977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0"/>
            <a:ext cx="8229600" cy="762000"/>
          </a:xfrm>
        </p:spPr>
        <p:txBody>
          <a:bodyPr/>
          <a:lstStyle/>
          <a:p>
            <a:pPr eaLnBrk="1" hangingPunct="1">
              <a:defRPr/>
            </a:pPr>
            <a:r>
              <a:rPr lang="he-IL" altLang="en-US" dirty="0" smtClean="0"/>
              <a:t>קיבול חשמלי (1)</a:t>
            </a:r>
            <a:endParaRPr lang="en-US" altLang="en-US" dirty="0" smtClean="0"/>
          </a:p>
        </p:txBody>
      </p:sp>
      <p:pic>
        <p:nvPicPr>
          <p:cNvPr id="54275" name="Picture 4" descr="191rb_of_energ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00" y="6172200"/>
            <a:ext cx="6858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Rectangle 5"/>
          <p:cNvSpPr>
            <a:spLocks noChangeArrowheads="1"/>
          </p:cNvSpPr>
          <p:nvPr/>
        </p:nvSpPr>
        <p:spPr bwMode="auto">
          <a:xfrm>
            <a:off x="0" y="852488"/>
            <a:ext cx="9144000" cy="5191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pPr>
            <a:r>
              <a:rPr lang="he-IL" altLang="en-US" sz="2800" b="1"/>
              <a:t>קבל</a:t>
            </a:r>
            <a:r>
              <a:rPr lang="he-IL" altLang="en-US" sz="2800"/>
              <a:t> הינו רכיב חשמלי בעל יכולת לאגור מטען חשמלי.</a:t>
            </a:r>
          </a:p>
        </p:txBody>
      </p:sp>
      <p:sp>
        <p:nvSpPr>
          <p:cNvPr id="29731" name="Rectangle 35"/>
          <p:cNvSpPr>
            <a:spLocks noChangeArrowheads="1"/>
          </p:cNvSpPr>
          <p:nvPr/>
        </p:nvSpPr>
        <p:spPr bwMode="auto">
          <a:xfrm>
            <a:off x="0" y="1687939"/>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pPr>
            <a:r>
              <a:rPr lang="he-IL" altLang="en-US" sz="2400" dirty="0"/>
              <a:t>קיבול של גוף מסוים מוגדר כיחס בין המטען האגור </a:t>
            </a:r>
            <a:r>
              <a:rPr lang="he-IL" altLang="en-US" sz="2400" dirty="0" smtClean="0"/>
              <a:t>בו לבין המתח על פניו בעקבות מטען זה. </a:t>
            </a:r>
            <a:endParaRPr lang="he-IL" altLang="en-US" sz="1100" dirty="0">
              <a:latin typeface="Arial" charset="0"/>
            </a:endParaRPr>
          </a:p>
        </p:txBody>
      </p:sp>
      <p:sp>
        <p:nvSpPr>
          <p:cNvPr id="29733" name="Rectangle 37"/>
          <p:cNvSpPr>
            <a:spLocks noChangeArrowheads="1"/>
          </p:cNvSpPr>
          <p:nvPr/>
        </p:nvSpPr>
        <p:spPr bwMode="auto">
          <a:xfrm>
            <a:off x="654724" y="3717035"/>
            <a:ext cx="7543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algn="r" rtl="1" eaLnBrk="1" hangingPunct="1">
              <a:spcBef>
                <a:spcPct val="0"/>
              </a:spcBef>
              <a:buClrTx/>
              <a:buSzTx/>
              <a:buFontTx/>
              <a:buNone/>
            </a:pPr>
            <a:r>
              <a:rPr lang="he-IL" altLang="en-US" sz="1800" dirty="0"/>
              <a:t>הקיבול נמדד ביחידות של </a:t>
            </a:r>
            <a:r>
              <a:rPr lang="he-IL" altLang="en-US" sz="1800" dirty="0" smtClean="0"/>
              <a:t>פאראד </a:t>
            </a:r>
            <a:r>
              <a:rPr lang="en-US" altLang="en-US" sz="1800" dirty="0" smtClean="0"/>
              <a:t>F</a:t>
            </a:r>
            <a:r>
              <a:rPr lang="he-IL" altLang="en-US" sz="1800" dirty="0" smtClean="0"/>
              <a:t> על שמו המדען </a:t>
            </a:r>
            <a:r>
              <a:rPr lang="he-IL" altLang="en-US" sz="1800" dirty="0"/>
              <a:t>מייקל </a:t>
            </a:r>
            <a:r>
              <a:rPr lang="he-IL" altLang="en-US" sz="1800" dirty="0" smtClean="0"/>
              <a:t>פאראדי: 1791-1867. </a:t>
            </a:r>
            <a:endParaRPr lang="he-IL" altLang="en-US" sz="1800" dirty="0"/>
          </a:p>
          <a:p>
            <a:pPr lvl="1" eaLnBrk="1" hangingPunct="1">
              <a:spcBef>
                <a:spcPct val="0"/>
              </a:spcBef>
              <a:buClrTx/>
              <a:buSzTx/>
              <a:buFontTx/>
              <a:buNone/>
            </a:pPr>
            <a:r>
              <a:rPr lang="he-IL" altLang="en-US" sz="1800" dirty="0"/>
              <a:t>                     </a:t>
            </a:r>
          </a:p>
        </p:txBody>
      </p:sp>
      <p:grpSp>
        <p:nvGrpSpPr>
          <p:cNvPr id="29740" name="Group 44"/>
          <p:cNvGrpSpPr>
            <a:grpSpLocks/>
          </p:cNvGrpSpPr>
          <p:nvPr/>
        </p:nvGrpSpPr>
        <p:grpSpPr bwMode="auto">
          <a:xfrm>
            <a:off x="1905000" y="2286000"/>
            <a:ext cx="5257800" cy="1219200"/>
            <a:chOff x="1200" y="1440"/>
            <a:chExt cx="3312" cy="768"/>
          </a:xfrm>
        </p:grpSpPr>
        <p:pic>
          <p:nvPicPr>
            <p:cNvPr id="54284" name="Picture 36" descr="\ C = \frac{q}{\Delta \Phi} = \frac{q}{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2" y="1663"/>
              <a:ext cx="1440" cy="449"/>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4285" name="Line 38"/>
            <p:cNvSpPr>
              <a:spLocks noChangeShapeType="1"/>
            </p:cNvSpPr>
            <p:nvPr/>
          </p:nvSpPr>
          <p:spPr bwMode="auto">
            <a:xfrm flipV="1">
              <a:off x="1632" y="1920"/>
              <a:ext cx="336"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86" name="Line 39"/>
            <p:cNvSpPr>
              <a:spLocks noChangeShapeType="1"/>
            </p:cNvSpPr>
            <p:nvPr/>
          </p:nvSpPr>
          <p:spPr bwMode="auto">
            <a:xfrm flipH="1">
              <a:off x="3552" y="1536"/>
              <a:ext cx="48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87" name="Line 40"/>
            <p:cNvSpPr>
              <a:spLocks noChangeShapeType="1"/>
            </p:cNvSpPr>
            <p:nvPr/>
          </p:nvSpPr>
          <p:spPr bwMode="auto">
            <a:xfrm flipH="1" flipV="1">
              <a:off x="3648" y="2016"/>
              <a:ext cx="480"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88" name="Text Box 41"/>
            <p:cNvSpPr txBox="1">
              <a:spLocks noChangeArrowheads="1"/>
            </p:cNvSpPr>
            <p:nvPr/>
          </p:nvSpPr>
          <p:spPr bwMode="auto">
            <a:xfrm>
              <a:off x="1200" y="1968"/>
              <a:ext cx="4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he-IL" altLang="en-US" sz="1800"/>
                <a:t>קיבול</a:t>
              </a:r>
              <a:endParaRPr lang="en-US" altLang="en-US" sz="1800"/>
            </a:p>
          </p:txBody>
        </p:sp>
        <p:sp>
          <p:nvSpPr>
            <p:cNvPr id="54289" name="Text Box 42"/>
            <p:cNvSpPr txBox="1">
              <a:spLocks noChangeArrowheads="1"/>
            </p:cNvSpPr>
            <p:nvPr/>
          </p:nvSpPr>
          <p:spPr bwMode="auto">
            <a:xfrm>
              <a:off x="4032" y="1440"/>
              <a:ext cx="4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he-IL" altLang="en-US" sz="1800"/>
                <a:t>מטען</a:t>
              </a:r>
              <a:endParaRPr lang="en-US" altLang="en-US" sz="1800"/>
            </a:p>
          </p:txBody>
        </p:sp>
        <p:sp>
          <p:nvSpPr>
            <p:cNvPr id="54290" name="Text Box 43"/>
            <p:cNvSpPr txBox="1">
              <a:spLocks noChangeArrowheads="1"/>
            </p:cNvSpPr>
            <p:nvPr/>
          </p:nvSpPr>
          <p:spPr bwMode="auto">
            <a:xfrm>
              <a:off x="4080" y="1977"/>
              <a:ext cx="4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he-IL" altLang="en-US" sz="1800"/>
                <a:t>מתח</a:t>
              </a:r>
              <a:endParaRPr lang="en-US" altLang="en-US" sz="1800"/>
            </a:p>
          </p:txBody>
        </p:sp>
      </p:grpSp>
      <p:pic>
        <p:nvPicPr>
          <p:cNvPr id="29741" name="Picture 45" descr="פאראדי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6631" y="4228426"/>
            <a:ext cx="19383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0757B474-9030-4235-9B72-E8370045ECBA}" type="slidenum">
              <a:rPr lang="he-IL" altLang="en-US" smtClean="0"/>
              <a:pPr>
                <a:defRPr/>
              </a:pPr>
              <a:t>9</a:t>
            </a:fld>
            <a:endParaRPr lang="en-US" altLang="en-US"/>
          </a:p>
        </p:txBody>
      </p:sp>
    </p:spTree>
    <p:extLst>
      <p:ext uri="{BB962C8B-B14F-4D97-AF65-F5344CB8AC3E}">
        <p14:creationId xmlns:p14="http://schemas.microsoft.com/office/powerpoint/2010/main" val="333973391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74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7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7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31" grpId="0"/>
      <p:bldP spid="29733" grpId="0"/>
    </p:bld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alt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alt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10989</TotalTime>
  <Words>2605</Words>
  <Application>Microsoft Office PowerPoint</Application>
  <PresentationFormat>On-screen Show (4:3)</PresentationFormat>
  <Paragraphs>528</Paragraphs>
  <Slides>43</Slides>
  <Notes>29</Notes>
  <HiddenSlides>3</HiddenSlides>
  <MMClips>1</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46" baseType="lpstr">
      <vt:lpstr>Textured</vt:lpstr>
      <vt:lpstr>Equation</vt:lpstr>
      <vt:lpstr>משוואה</vt:lpstr>
      <vt:lpstr>המצגת הוכנה על ידי מוטי דויטש מהמחלקה לפיזיקה, אוניברסיטת בר-אילן והיא חלק בלתי נפרד מההרצאה בקורס פיזיקה 2 למדעי המוח (חשמ).    המצגת איננה מהווה סיכום ההרצאה אלא חומר עזר לה ולכן איננה בהכרח ברורה מאליה.</vt:lpstr>
      <vt:lpstr>חשמל ומגנטיות למדעי המוח מצגת 2</vt:lpstr>
      <vt:lpstr>PowerPoint Presentation</vt:lpstr>
      <vt:lpstr>PowerPoint Presentation</vt:lpstr>
      <vt:lpstr>חמר עזר (ביבליוגרפיה, רשות) </vt:lpstr>
      <vt:lpstr>PowerPoint Presentation</vt:lpstr>
      <vt:lpstr>PowerPoint Presentation</vt:lpstr>
      <vt:lpstr>PowerPoint Presentation</vt:lpstr>
      <vt:lpstr>קיבול חשמלי (1)</vt:lpstr>
      <vt:lpstr>קיבול חשמלי (2)</vt:lpstr>
      <vt:lpstr>דוגמאות לקבל חשמלי</vt:lpstr>
      <vt:lpstr>השפעת מקדם דיאלקטרי על הקיבול</vt:lpstr>
      <vt:lpstr>חיבור קבלים </vt:lpstr>
      <vt:lpstr>מוליכות וחוק אוהם</vt:lpstr>
      <vt:lpstr>PowerPoint Presentation</vt:lpstr>
      <vt:lpstr>"R"=ρ l/S =l/σS</vt:lpstr>
      <vt:lpstr>PowerPoint Presentation</vt:lpstr>
      <vt:lpstr>PowerPoint Presentation</vt:lpstr>
      <vt:lpstr>חוק אום</vt:lpstr>
      <vt:lpstr>PowerPoint Presentation</vt:lpstr>
      <vt:lpstr>PowerPoint Presentation</vt:lpstr>
      <vt:lpstr>סוגים שכיחים של נגדים</vt:lpstr>
      <vt:lpstr>המעגל החשמלי (1-תזכורת)</vt:lpstr>
      <vt:lpstr>מעגל חשמלי-2</vt:lpstr>
      <vt:lpstr>מעגל חשמלי – אנלוגיה לזרם מים</vt:lpstr>
      <vt:lpstr>PowerPoint Presentation</vt:lpstr>
      <vt:lpstr>מעגל זרם ישר - DC</vt:lpstr>
      <vt:lpstr>חיבור נגדים </vt:lpstr>
      <vt:lpstr>PowerPoint Presentation</vt:lpstr>
      <vt:lpstr>PowerPoint Presentation</vt:lpstr>
      <vt:lpstr>PowerPoint Presentation</vt:lpstr>
      <vt:lpstr>PowerPoint Presentation</vt:lpstr>
      <vt:lpstr>PowerPoint Presentation</vt:lpstr>
      <vt:lpstr>טעינה ופריקה של קבל</vt:lpstr>
      <vt:lpstr>מעגל טעינה/פריקה פשוט</vt:lpstr>
      <vt:lpstr>PowerPoint Presentation</vt:lpstr>
      <vt:lpstr>התלות בזמן וערכי קיצון</vt:lpstr>
      <vt:lpstr>סיכום</vt:lpstr>
      <vt:lpstr>חשמל בבית</vt:lpstr>
      <vt:lpstr>מכשירי מדידה – </vt:lpstr>
      <vt:lpstr>PowerPoint Presentation</vt:lpstr>
      <vt:lpstr>PowerPoint Presentation</vt:lpstr>
      <vt:lpstr>מגנטיות</vt:lpstr>
    </vt:vector>
  </TitlesOfParts>
  <Company>Bar-Ilan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תודה</dc:title>
  <dc:creator>mottid</dc:creator>
  <cp:lastModifiedBy>Orit Ravid</cp:lastModifiedBy>
  <cp:revision>620</cp:revision>
  <dcterms:created xsi:type="dcterms:W3CDTF">2014-04-01T12:44:33Z</dcterms:created>
  <dcterms:modified xsi:type="dcterms:W3CDTF">2018-02-26T08:35:02Z</dcterms:modified>
</cp:coreProperties>
</file>