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70" r:id="rId2"/>
    <p:sldId id="268" r:id="rId3"/>
    <p:sldId id="269" r:id="rId4"/>
    <p:sldId id="272" r:id="rId5"/>
    <p:sldId id="276" r:id="rId6"/>
    <p:sldId id="273" r:id="rId7"/>
    <p:sldId id="275" r:id="rId8"/>
    <p:sldId id="334" r:id="rId9"/>
    <p:sldId id="335" r:id="rId10"/>
    <p:sldId id="345" r:id="rId11"/>
    <p:sldId id="337" r:id="rId12"/>
    <p:sldId id="338" r:id="rId13"/>
    <p:sldId id="348" r:id="rId14"/>
    <p:sldId id="342" r:id="rId15"/>
    <p:sldId id="343" r:id="rId16"/>
    <p:sldId id="344" r:id="rId17"/>
    <p:sldId id="346" r:id="rId18"/>
    <p:sldId id="347" r:id="rId19"/>
    <p:sldId id="340" r:id="rId20"/>
    <p:sldId id="259" r:id="rId21"/>
    <p:sldId id="258" r:id="rId22"/>
    <p:sldId id="329" r:id="rId23"/>
    <p:sldId id="262" r:id="rId24"/>
    <p:sldId id="364" r:id="rId25"/>
    <p:sldId id="365" r:id="rId26"/>
    <p:sldId id="266" r:id="rId27"/>
    <p:sldId id="261" r:id="rId28"/>
    <p:sldId id="265" r:id="rId29"/>
    <p:sldId id="263" r:id="rId30"/>
    <p:sldId id="302" r:id="rId31"/>
    <p:sldId id="289" r:id="rId32"/>
    <p:sldId id="290" r:id="rId33"/>
    <p:sldId id="291" r:id="rId34"/>
    <p:sldId id="277" r:id="rId35"/>
    <p:sldId id="306" r:id="rId36"/>
    <p:sldId id="278" r:id="rId37"/>
    <p:sldId id="297" r:id="rId38"/>
    <p:sldId id="349" r:id="rId39"/>
    <p:sldId id="350" r:id="rId40"/>
    <p:sldId id="351" r:id="rId41"/>
    <p:sldId id="352" r:id="rId42"/>
    <p:sldId id="355" r:id="rId43"/>
    <p:sldId id="353" r:id="rId44"/>
    <p:sldId id="354" r:id="rId45"/>
    <p:sldId id="357" r:id="rId46"/>
    <p:sldId id="358" r:id="rId47"/>
    <p:sldId id="362" r:id="rId48"/>
    <p:sldId id="359" r:id="rId49"/>
    <p:sldId id="361" r:id="rId50"/>
    <p:sldId id="267" r:id="rId51"/>
    <p:sldId id="300" r:id="rId52"/>
    <p:sldId id="301" r:id="rId53"/>
    <p:sldId id="303" r:id="rId54"/>
    <p:sldId id="333" r:id="rId55"/>
    <p:sldId id="363" r:id="rId56"/>
    <p:sldId id="279" r:id="rId57"/>
    <p:sldId id="281" r:id="rId58"/>
    <p:sldId id="280" r:id="rId59"/>
    <p:sldId id="283" r:id="rId60"/>
    <p:sldId id="282" r:id="rId61"/>
    <p:sldId id="304" r:id="rId62"/>
    <p:sldId id="316" r:id="rId63"/>
    <p:sldId id="317" r:id="rId64"/>
    <p:sldId id="321" r:id="rId65"/>
    <p:sldId id="318" r:id="rId66"/>
    <p:sldId id="322" r:id="rId67"/>
    <p:sldId id="319" r:id="rId68"/>
    <p:sldId id="323" r:id="rId69"/>
    <p:sldId id="324" r:id="rId70"/>
    <p:sldId id="325" r:id="rId71"/>
    <p:sldId id="326" r:id="rId72"/>
    <p:sldId id="320" r:id="rId73"/>
    <p:sldId id="285"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p15:clr>
            <a:srgbClr val="A4A3A4"/>
          </p15:clr>
        </p15:guide>
        <p15:guide id="2" pos="2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B0F0"/>
    <a:srgbClr val="009999"/>
    <a:srgbClr val="FF3300"/>
    <a:srgbClr val="4AE60C"/>
    <a:srgbClr val="FFC000"/>
    <a:srgbClr val="FFD525"/>
    <a:srgbClr val="99FF9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19" autoAdjust="0"/>
    <p:restoredTop sz="98770" autoAdjust="0"/>
  </p:normalViewPr>
  <p:slideViewPr>
    <p:cSldViewPr showGuides="1">
      <p:cViewPr varScale="1">
        <p:scale>
          <a:sx n="55" d="100"/>
          <a:sy n="55" d="100"/>
        </p:scale>
        <p:origin x="1517" y="48"/>
      </p:cViewPr>
      <p:guideLst>
        <p:guide orient="horz" pos="2341"/>
        <p:guide pos="2735"/>
      </p:guideLst>
    </p:cSldViewPr>
  </p:slideViewPr>
  <p:notesTextViewPr>
    <p:cViewPr>
      <p:scale>
        <a:sx n="1" d="1"/>
        <a:sy n="1" d="1"/>
      </p:scale>
      <p:origin x="0" y="0"/>
    </p:cViewPr>
  </p:notesTextViewPr>
  <p:sorterViewPr>
    <p:cViewPr varScale="1">
      <p:scale>
        <a:sx n="1" d="1"/>
        <a:sy n="1" d="1"/>
      </p:scale>
      <p:origin x="0" y="-9706"/>
    </p:cViewPr>
  </p:sorterViewPr>
  <p:gridSpacing cx="57607" cy="57607"/>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image" Target="../media/image10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4" Type="http://schemas.openxmlformats.org/officeDocument/2006/relationships/image" Target="../media/image138.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50.wmf"/><Relationship Id="rId13" Type="http://schemas.openxmlformats.org/officeDocument/2006/relationships/image" Target="../media/image155.wmf"/><Relationship Id="rId3" Type="http://schemas.openxmlformats.org/officeDocument/2006/relationships/image" Target="../media/image145.wmf"/><Relationship Id="rId7" Type="http://schemas.openxmlformats.org/officeDocument/2006/relationships/image" Target="../media/image149.wmf"/><Relationship Id="rId12" Type="http://schemas.openxmlformats.org/officeDocument/2006/relationships/image" Target="../media/image154.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11" Type="http://schemas.openxmlformats.org/officeDocument/2006/relationships/image" Target="../media/image153.wmf"/><Relationship Id="rId5" Type="http://schemas.openxmlformats.org/officeDocument/2006/relationships/image" Target="../media/image147.wmf"/><Relationship Id="rId10" Type="http://schemas.openxmlformats.org/officeDocument/2006/relationships/image" Target="../media/image152.wmf"/><Relationship Id="rId4" Type="http://schemas.openxmlformats.org/officeDocument/2006/relationships/image" Target="../media/image146.wmf"/><Relationship Id="rId9" Type="http://schemas.openxmlformats.org/officeDocument/2006/relationships/image" Target="../media/image15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 Id="rId5" Type="http://schemas.openxmlformats.org/officeDocument/2006/relationships/image" Target="../media/image170.wmf"/><Relationship Id="rId4" Type="http://schemas.openxmlformats.org/officeDocument/2006/relationships/image" Target="../media/image16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6" Type="http://schemas.openxmlformats.org/officeDocument/2006/relationships/image" Target="../media/image176.wmf"/><Relationship Id="rId5" Type="http://schemas.openxmlformats.org/officeDocument/2006/relationships/image" Target="../media/image175.wmf"/><Relationship Id="rId4" Type="http://schemas.openxmlformats.org/officeDocument/2006/relationships/image" Target="../media/image17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79.wmf"/><Relationship Id="rId2" Type="http://schemas.openxmlformats.org/officeDocument/2006/relationships/image" Target="../media/image178.wmf"/><Relationship Id="rId1" Type="http://schemas.openxmlformats.org/officeDocument/2006/relationships/image" Target="../media/image177.wmf"/><Relationship Id="rId4" Type="http://schemas.openxmlformats.org/officeDocument/2006/relationships/image" Target="../media/image18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87.wmf"/><Relationship Id="rId2" Type="http://schemas.openxmlformats.org/officeDocument/2006/relationships/image" Target="../media/image186.wmf"/><Relationship Id="rId1" Type="http://schemas.openxmlformats.org/officeDocument/2006/relationships/image" Target="../media/image185.wmf"/><Relationship Id="rId4" Type="http://schemas.openxmlformats.org/officeDocument/2006/relationships/image" Target="../media/image188.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image" Target="../media/image190.wmf"/><Relationship Id="rId1" Type="http://schemas.openxmlformats.org/officeDocument/2006/relationships/image" Target="../media/image189.wmf"/><Relationship Id="rId4" Type="http://schemas.openxmlformats.org/officeDocument/2006/relationships/image" Target="../media/image19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5" Type="http://schemas.openxmlformats.org/officeDocument/2006/relationships/image" Target="../media/image199.wmf"/><Relationship Id="rId4" Type="http://schemas.openxmlformats.org/officeDocument/2006/relationships/image" Target="../media/image19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02.wmf"/><Relationship Id="rId2" Type="http://schemas.openxmlformats.org/officeDocument/2006/relationships/image" Target="../media/image201.wmf"/><Relationship Id="rId1" Type="http://schemas.openxmlformats.org/officeDocument/2006/relationships/image" Target="../media/image20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6" Type="http://schemas.openxmlformats.org/officeDocument/2006/relationships/image" Target="../media/image211.wmf"/><Relationship Id="rId5" Type="http://schemas.openxmlformats.org/officeDocument/2006/relationships/image" Target="../media/image210.wmf"/><Relationship Id="rId4" Type="http://schemas.openxmlformats.org/officeDocument/2006/relationships/image" Target="../media/image20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214.wmf"/><Relationship Id="rId1" Type="http://schemas.openxmlformats.org/officeDocument/2006/relationships/image" Target="../media/image21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217.wmf"/><Relationship Id="rId1" Type="http://schemas.openxmlformats.org/officeDocument/2006/relationships/image" Target="../media/image216.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19.wmf"/><Relationship Id="rId1" Type="http://schemas.openxmlformats.org/officeDocument/2006/relationships/image" Target="../media/image2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B9669A-73A3-405E-8305-4A6E7D87A9A6}" type="datetimeFigureOut">
              <a:rPr lang="en-US" smtClean="0"/>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75322-4220-4C91-B847-B9A525FB6A45}" type="slidenum">
              <a:rPr lang="en-US" smtClean="0"/>
              <a:t>‹#›</a:t>
            </a:fld>
            <a:endParaRPr lang="en-US"/>
          </a:p>
        </p:txBody>
      </p:sp>
    </p:spTree>
    <p:extLst>
      <p:ext uri="{BB962C8B-B14F-4D97-AF65-F5344CB8AC3E}">
        <p14:creationId xmlns:p14="http://schemas.microsoft.com/office/powerpoint/2010/main" val="279018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a:t>
            </a:fld>
            <a:endParaRPr lang="en-US"/>
          </a:p>
        </p:txBody>
      </p:sp>
    </p:spTree>
    <p:extLst>
      <p:ext uri="{BB962C8B-B14F-4D97-AF65-F5344CB8AC3E}">
        <p14:creationId xmlns:p14="http://schemas.microsoft.com/office/powerpoint/2010/main" val="238435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11</a:t>
            </a:fld>
            <a:endParaRPr lang="en-US"/>
          </a:p>
        </p:txBody>
      </p:sp>
    </p:spTree>
    <p:extLst>
      <p:ext uri="{BB962C8B-B14F-4D97-AF65-F5344CB8AC3E}">
        <p14:creationId xmlns:p14="http://schemas.microsoft.com/office/powerpoint/2010/main" val="1791311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12</a:t>
            </a:fld>
            <a:endParaRPr lang="en-US"/>
          </a:p>
        </p:txBody>
      </p:sp>
    </p:spTree>
    <p:extLst>
      <p:ext uri="{BB962C8B-B14F-4D97-AF65-F5344CB8AC3E}">
        <p14:creationId xmlns:p14="http://schemas.microsoft.com/office/powerpoint/2010/main" val="371340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13</a:t>
            </a:fld>
            <a:endParaRPr lang="en-US"/>
          </a:p>
        </p:txBody>
      </p:sp>
    </p:spTree>
    <p:extLst>
      <p:ext uri="{BB962C8B-B14F-4D97-AF65-F5344CB8AC3E}">
        <p14:creationId xmlns:p14="http://schemas.microsoft.com/office/powerpoint/2010/main" val="315067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pPr eaLnBrk="1" hangingPunct="1"/>
            <a:endParaRPr lang="en-US" altLang="en-US" smtClean="0"/>
          </a:p>
        </p:txBody>
      </p:sp>
      <p:sp>
        <p:nvSpPr>
          <p:cNvPr id="1105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1991F43-47D7-41C7-8FD5-333050D09824}" type="slidenum">
              <a:rPr lang="he-IL"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1235190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pPr eaLnBrk="1" hangingPunct="1"/>
            <a:endParaRPr lang="en-US" altLang="en-US" smtClean="0"/>
          </a:p>
        </p:txBody>
      </p:sp>
      <p:sp>
        <p:nvSpPr>
          <p:cNvPr id="1116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801BDA0-941F-4E8C-A3C8-88DC3A06F1E3}" type="slidenum">
              <a:rPr lang="he-IL"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176845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pPr eaLnBrk="1" hangingPunct="1"/>
            <a:endParaRPr lang="en-US" altLang="en-US" smtClean="0"/>
          </a:p>
        </p:txBody>
      </p:sp>
      <p:sp>
        <p:nvSpPr>
          <p:cNvPr id="11264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6B74A44-C90E-4099-BF9E-5627311C22E6}" type="slidenum">
              <a:rPr lang="he-IL" altLang="en-US" smtClean="0"/>
              <a:pPr eaLnBrk="1" hangingPunct="1">
                <a:spcBef>
                  <a:spcPct val="0"/>
                </a:spcBef>
              </a:pPr>
              <a:t>16</a:t>
            </a:fld>
            <a:endParaRPr lang="en-US" altLang="en-US" smtClean="0"/>
          </a:p>
        </p:txBody>
      </p:sp>
    </p:spTree>
    <p:extLst>
      <p:ext uri="{BB962C8B-B14F-4D97-AF65-F5344CB8AC3E}">
        <p14:creationId xmlns:p14="http://schemas.microsoft.com/office/powerpoint/2010/main" val="338736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pPr eaLnBrk="1" hangingPunct="1"/>
            <a:endParaRPr lang="en-US" altLang="en-US" smtClean="0"/>
          </a:p>
        </p:txBody>
      </p:sp>
      <p:sp>
        <p:nvSpPr>
          <p:cNvPr id="11469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FEE054-5C17-4E81-8239-A1AADF0F7329}" type="slidenum">
              <a:rPr lang="he-IL" altLang="en-US" smtClean="0"/>
              <a:pPr eaLnBrk="1" hangingPunct="1">
                <a:spcBef>
                  <a:spcPct val="0"/>
                </a:spcBef>
              </a:pPr>
              <a:t>17</a:t>
            </a:fld>
            <a:endParaRPr lang="en-US" altLang="en-US" smtClean="0"/>
          </a:p>
        </p:txBody>
      </p:sp>
    </p:spTree>
    <p:extLst>
      <p:ext uri="{BB962C8B-B14F-4D97-AF65-F5344CB8AC3E}">
        <p14:creationId xmlns:p14="http://schemas.microsoft.com/office/powerpoint/2010/main" val="135823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18</a:t>
            </a:fld>
            <a:endParaRPr lang="en-US"/>
          </a:p>
        </p:txBody>
      </p:sp>
    </p:spTree>
    <p:extLst>
      <p:ext uri="{BB962C8B-B14F-4D97-AF65-F5344CB8AC3E}">
        <p14:creationId xmlns:p14="http://schemas.microsoft.com/office/powerpoint/2010/main" val="3669495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20</a:t>
            </a:fld>
            <a:endParaRPr lang="en-US"/>
          </a:p>
        </p:txBody>
      </p:sp>
    </p:spTree>
    <p:extLst>
      <p:ext uri="{BB962C8B-B14F-4D97-AF65-F5344CB8AC3E}">
        <p14:creationId xmlns:p14="http://schemas.microsoft.com/office/powerpoint/2010/main" val="527225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21</a:t>
            </a:fld>
            <a:endParaRPr lang="en-US"/>
          </a:p>
        </p:txBody>
      </p:sp>
    </p:spTree>
    <p:extLst>
      <p:ext uri="{BB962C8B-B14F-4D97-AF65-F5344CB8AC3E}">
        <p14:creationId xmlns:p14="http://schemas.microsoft.com/office/powerpoint/2010/main" val="210580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a:t>
            </a:fld>
            <a:endParaRPr lang="en-US"/>
          </a:p>
        </p:txBody>
      </p:sp>
    </p:spTree>
    <p:extLst>
      <p:ext uri="{BB962C8B-B14F-4D97-AF65-F5344CB8AC3E}">
        <p14:creationId xmlns:p14="http://schemas.microsoft.com/office/powerpoint/2010/main" val="51078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23</a:t>
            </a:fld>
            <a:endParaRPr lang="en-US"/>
          </a:p>
        </p:txBody>
      </p:sp>
    </p:spTree>
    <p:extLst>
      <p:ext uri="{BB962C8B-B14F-4D97-AF65-F5344CB8AC3E}">
        <p14:creationId xmlns:p14="http://schemas.microsoft.com/office/powerpoint/2010/main" val="256029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A3D311-4B24-4317-9D48-812774297667}" type="slidenum">
              <a:rPr lang="he-IL" altLang="en-US" smtClean="0">
                <a:solidFill>
                  <a:prstClr val="black"/>
                </a:solidFill>
              </a:rPr>
              <a:pPr>
                <a:defRPr/>
              </a:pPr>
              <a:t>24</a:t>
            </a:fld>
            <a:endParaRPr lang="en-US" altLang="en-US">
              <a:solidFill>
                <a:prstClr val="black"/>
              </a:solidFill>
            </a:endParaRPr>
          </a:p>
        </p:txBody>
      </p:sp>
    </p:spTree>
    <p:extLst>
      <p:ext uri="{BB962C8B-B14F-4D97-AF65-F5344CB8AC3E}">
        <p14:creationId xmlns:p14="http://schemas.microsoft.com/office/powerpoint/2010/main" val="378463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25</a:t>
            </a:fld>
            <a:endParaRPr lang="en-US"/>
          </a:p>
        </p:txBody>
      </p:sp>
    </p:spTree>
    <p:extLst>
      <p:ext uri="{BB962C8B-B14F-4D97-AF65-F5344CB8AC3E}">
        <p14:creationId xmlns:p14="http://schemas.microsoft.com/office/powerpoint/2010/main" val="2832265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26</a:t>
            </a:fld>
            <a:endParaRPr lang="en-US"/>
          </a:p>
        </p:txBody>
      </p:sp>
    </p:spTree>
    <p:extLst>
      <p:ext uri="{BB962C8B-B14F-4D97-AF65-F5344CB8AC3E}">
        <p14:creationId xmlns:p14="http://schemas.microsoft.com/office/powerpoint/2010/main" val="92396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27</a:t>
            </a:fld>
            <a:endParaRPr lang="en-US"/>
          </a:p>
        </p:txBody>
      </p:sp>
    </p:spTree>
    <p:extLst>
      <p:ext uri="{BB962C8B-B14F-4D97-AF65-F5344CB8AC3E}">
        <p14:creationId xmlns:p14="http://schemas.microsoft.com/office/powerpoint/2010/main" val="4057771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28</a:t>
            </a:fld>
            <a:endParaRPr lang="en-US"/>
          </a:p>
        </p:txBody>
      </p:sp>
    </p:spTree>
    <p:extLst>
      <p:ext uri="{BB962C8B-B14F-4D97-AF65-F5344CB8AC3E}">
        <p14:creationId xmlns:p14="http://schemas.microsoft.com/office/powerpoint/2010/main" val="135998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29</a:t>
            </a:fld>
            <a:endParaRPr lang="en-US"/>
          </a:p>
        </p:txBody>
      </p:sp>
    </p:spTree>
    <p:extLst>
      <p:ext uri="{BB962C8B-B14F-4D97-AF65-F5344CB8AC3E}">
        <p14:creationId xmlns:p14="http://schemas.microsoft.com/office/powerpoint/2010/main" val="2463414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30</a:t>
            </a:fld>
            <a:endParaRPr lang="en-US"/>
          </a:p>
        </p:txBody>
      </p:sp>
    </p:spTree>
    <p:extLst>
      <p:ext uri="{BB962C8B-B14F-4D97-AF65-F5344CB8AC3E}">
        <p14:creationId xmlns:p14="http://schemas.microsoft.com/office/powerpoint/2010/main" val="2909190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5AAD0-CF44-4610-97BF-09F517D85DF7}" type="slidenum">
              <a:rPr lang="en-US" smtClean="0"/>
              <a:t>31</a:t>
            </a:fld>
            <a:endParaRPr lang="en-US"/>
          </a:p>
        </p:txBody>
      </p:sp>
    </p:spTree>
    <p:extLst>
      <p:ext uri="{BB962C8B-B14F-4D97-AF65-F5344CB8AC3E}">
        <p14:creationId xmlns:p14="http://schemas.microsoft.com/office/powerpoint/2010/main" val="4234201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32</a:t>
            </a:fld>
            <a:endParaRPr lang="en-US"/>
          </a:p>
        </p:txBody>
      </p:sp>
    </p:spTree>
    <p:extLst>
      <p:ext uri="{BB962C8B-B14F-4D97-AF65-F5344CB8AC3E}">
        <p14:creationId xmlns:p14="http://schemas.microsoft.com/office/powerpoint/2010/main" val="1096715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a:t>
            </a:fld>
            <a:endParaRPr lang="en-US"/>
          </a:p>
        </p:txBody>
      </p:sp>
    </p:spTree>
    <p:extLst>
      <p:ext uri="{BB962C8B-B14F-4D97-AF65-F5344CB8AC3E}">
        <p14:creationId xmlns:p14="http://schemas.microsoft.com/office/powerpoint/2010/main" val="1071658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33</a:t>
            </a:fld>
            <a:endParaRPr lang="en-US"/>
          </a:p>
        </p:txBody>
      </p:sp>
    </p:spTree>
    <p:extLst>
      <p:ext uri="{BB962C8B-B14F-4D97-AF65-F5344CB8AC3E}">
        <p14:creationId xmlns:p14="http://schemas.microsoft.com/office/powerpoint/2010/main" val="3933754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34</a:t>
            </a:fld>
            <a:endParaRPr lang="en-US"/>
          </a:p>
        </p:txBody>
      </p:sp>
    </p:spTree>
    <p:extLst>
      <p:ext uri="{BB962C8B-B14F-4D97-AF65-F5344CB8AC3E}">
        <p14:creationId xmlns:p14="http://schemas.microsoft.com/office/powerpoint/2010/main" val="1538371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575923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36</a:t>
            </a:fld>
            <a:endParaRPr lang="en-US"/>
          </a:p>
        </p:txBody>
      </p:sp>
    </p:spTree>
    <p:extLst>
      <p:ext uri="{BB962C8B-B14F-4D97-AF65-F5344CB8AC3E}">
        <p14:creationId xmlns:p14="http://schemas.microsoft.com/office/powerpoint/2010/main" val="1722198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37</a:t>
            </a:fld>
            <a:endParaRPr lang="en-US"/>
          </a:p>
        </p:txBody>
      </p:sp>
    </p:spTree>
    <p:extLst>
      <p:ext uri="{BB962C8B-B14F-4D97-AF65-F5344CB8AC3E}">
        <p14:creationId xmlns:p14="http://schemas.microsoft.com/office/powerpoint/2010/main" val="2177859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38</a:t>
            </a:fld>
            <a:endParaRPr lang="en-US"/>
          </a:p>
        </p:txBody>
      </p:sp>
    </p:spTree>
    <p:extLst>
      <p:ext uri="{BB962C8B-B14F-4D97-AF65-F5344CB8AC3E}">
        <p14:creationId xmlns:p14="http://schemas.microsoft.com/office/powerpoint/2010/main" val="2135478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39</a:t>
            </a:fld>
            <a:endParaRPr lang="en-US"/>
          </a:p>
        </p:txBody>
      </p:sp>
    </p:spTree>
    <p:extLst>
      <p:ext uri="{BB962C8B-B14F-4D97-AF65-F5344CB8AC3E}">
        <p14:creationId xmlns:p14="http://schemas.microsoft.com/office/powerpoint/2010/main" val="26158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50</a:t>
            </a:fld>
            <a:endParaRPr lang="en-US"/>
          </a:p>
        </p:txBody>
      </p:sp>
    </p:spTree>
    <p:extLst>
      <p:ext uri="{BB962C8B-B14F-4D97-AF65-F5344CB8AC3E}">
        <p14:creationId xmlns:p14="http://schemas.microsoft.com/office/powerpoint/2010/main" val="648592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5AAD0-CF44-4610-97BF-09F517D85DF7}" type="slidenum">
              <a:rPr lang="en-US" smtClean="0"/>
              <a:t>51</a:t>
            </a:fld>
            <a:endParaRPr lang="en-US"/>
          </a:p>
        </p:txBody>
      </p:sp>
    </p:spTree>
    <p:extLst>
      <p:ext uri="{BB962C8B-B14F-4D97-AF65-F5344CB8AC3E}">
        <p14:creationId xmlns:p14="http://schemas.microsoft.com/office/powerpoint/2010/main" val="1005834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95AAD0-CF44-4610-97BF-09F517D85DF7}" type="slidenum">
              <a:rPr lang="en-US" smtClean="0"/>
              <a:t>52</a:t>
            </a:fld>
            <a:endParaRPr lang="en-US"/>
          </a:p>
        </p:txBody>
      </p:sp>
    </p:spTree>
    <p:extLst>
      <p:ext uri="{BB962C8B-B14F-4D97-AF65-F5344CB8AC3E}">
        <p14:creationId xmlns:p14="http://schemas.microsoft.com/office/powerpoint/2010/main" val="199475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4</a:t>
            </a:fld>
            <a:endParaRPr lang="en-US"/>
          </a:p>
        </p:txBody>
      </p:sp>
    </p:spTree>
    <p:extLst>
      <p:ext uri="{BB962C8B-B14F-4D97-AF65-F5344CB8AC3E}">
        <p14:creationId xmlns:p14="http://schemas.microsoft.com/office/powerpoint/2010/main" val="3364072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53</a:t>
            </a:fld>
            <a:endParaRPr lang="en-US"/>
          </a:p>
        </p:txBody>
      </p:sp>
    </p:spTree>
    <p:extLst>
      <p:ext uri="{BB962C8B-B14F-4D97-AF65-F5344CB8AC3E}">
        <p14:creationId xmlns:p14="http://schemas.microsoft.com/office/powerpoint/2010/main" val="3969193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54</a:t>
            </a:fld>
            <a:endParaRPr lang="en-US"/>
          </a:p>
        </p:txBody>
      </p:sp>
    </p:spTree>
    <p:extLst>
      <p:ext uri="{BB962C8B-B14F-4D97-AF65-F5344CB8AC3E}">
        <p14:creationId xmlns:p14="http://schemas.microsoft.com/office/powerpoint/2010/main" val="3659779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55</a:t>
            </a:fld>
            <a:endParaRPr lang="en-US"/>
          </a:p>
        </p:txBody>
      </p:sp>
    </p:spTree>
    <p:extLst>
      <p:ext uri="{BB962C8B-B14F-4D97-AF65-F5344CB8AC3E}">
        <p14:creationId xmlns:p14="http://schemas.microsoft.com/office/powerpoint/2010/main" val="1159051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56</a:t>
            </a:fld>
            <a:endParaRPr lang="en-US"/>
          </a:p>
        </p:txBody>
      </p:sp>
    </p:spTree>
    <p:extLst>
      <p:ext uri="{BB962C8B-B14F-4D97-AF65-F5344CB8AC3E}">
        <p14:creationId xmlns:p14="http://schemas.microsoft.com/office/powerpoint/2010/main" val="2261199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57</a:t>
            </a:fld>
            <a:endParaRPr lang="en-US"/>
          </a:p>
        </p:txBody>
      </p:sp>
    </p:spTree>
    <p:extLst>
      <p:ext uri="{BB962C8B-B14F-4D97-AF65-F5344CB8AC3E}">
        <p14:creationId xmlns:p14="http://schemas.microsoft.com/office/powerpoint/2010/main" val="16994471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58</a:t>
            </a:fld>
            <a:endParaRPr lang="en-US"/>
          </a:p>
        </p:txBody>
      </p:sp>
    </p:spTree>
    <p:extLst>
      <p:ext uri="{BB962C8B-B14F-4D97-AF65-F5344CB8AC3E}">
        <p14:creationId xmlns:p14="http://schemas.microsoft.com/office/powerpoint/2010/main" val="1297714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59</a:t>
            </a:fld>
            <a:endParaRPr lang="en-US"/>
          </a:p>
        </p:txBody>
      </p:sp>
    </p:spTree>
    <p:extLst>
      <p:ext uri="{BB962C8B-B14F-4D97-AF65-F5344CB8AC3E}">
        <p14:creationId xmlns:p14="http://schemas.microsoft.com/office/powerpoint/2010/main" val="37315217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60</a:t>
            </a:fld>
            <a:endParaRPr lang="en-US"/>
          </a:p>
        </p:txBody>
      </p:sp>
    </p:spTree>
    <p:extLst>
      <p:ext uri="{BB962C8B-B14F-4D97-AF65-F5344CB8AC3E}">
        <p14:creationId xmlns:p14="http://schemas.microsoft.com/office/powerpoint/2010/main" val="1832797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61</a:t>
            </a:fld>
            <a:endParaRPr lang="en-US"/>
          </a:p>
        </p:txBody>
      </p:sp>
    </p:spTree>
    <p:extLst>
      <p:ext uri="{BB962C8B-B14F-4D97-AF65-F5344CB8AC3E}">
        <p14:creationId xmlns:p14="http://schemas.microsoft.com/office/powerpoint/2010/main" val="3138211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62</a:t>
            </a:fld>
            <a:endParaRPr lang="en-US"/>
          </a:p>
        </p:txBody>
      </p:sp>
    </p:spTree>
    <p:extLst>
      <p:ext uri="{BB962C8B-B14F-4D97-AF65-F5344CB8AC3E}">
        <p14:creationId xmlns:p14="http://schemas.microsoft.com/office/powerpoint/2010/main" val="264890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5</a:t>
            </a:fld>
            <a:endParaRPr lang="en-US"/>
          </a:p>
        </p:txBody>
      </p:sp>
    </p:spTree>
    <p:extLst>
      <p:ext uri="{BB962C8B-B14F-4D97-AF65-F5344CB8AC3E}">
        <p14:creationId xmlns:p14="http://schemas.microsoft.com/office/powerpoint/2010/main" val="10657996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63</a:t>
            </a:fld>
            <a:endParaRPr lang="en-US"/>
          </a:p>
        </p:txBody>
      </p:sp>
    </p:spTree>
    <p:extLst>
      <p:ext uri="{BB962C8B-B14F-4D97-AF65-F5344CB8AC3E}">
        <p14:creationId xmlns:p14="http://schemas.microsoft.com/office/powerpoint/2010/main" val="29467047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64</a:t>
            </a:fld>
            <a:endParaRPr lang="en-US"/>
          </a:p>
        </p:txBody>
      </p:sp>
    </p:spTree>
    <p:extLst>
      <p:ext uri="{BB962C8B-B14F-4D97-AF65-F5344CB8AC3E}">
        <p14:creationId xmlns:p14="http://schemas.microsoft.com/office/powerpoint/2010/main" val="271560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65</a:t>
            </a:fld>
            <a:endParaRPr lang="en-US"/>
          </a:p>
        </p:txBody>
      </p:sp>
    </p:spTree>
    <p:extLst>
      <p:ext uri="{BB962C8B-B14F-4D97-AF65-F5344CB8AC3E}">
        <p14:creationId xmlns:p14="http://schemas.microsoft.com/office/powerpoint/2010/main" val="3598579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66</a:t>
            </a:fld>
            <a:endParaRPr lang="en-US"/>
          </a:p>
        </p:txBody>
      </p:sp>
    </p:spTree>
    <p:extLst>
      <p:ext uri="{BB962C8B-B14F-4D97-AF65-F5344CB8AC3E}">
        <p14:creationId xmlns:p14="http://schemas.microsoft.com/office/powerpoint/2010/main" val="632627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67</a:t>
            </a:fld>
            <a:endParaRPr lang="en-US"/>
          </a:p>
        </p:txBody>
      </p:sp>
    </p:spTree>
    <p:extLst>
      <p:ext uri="{BB962C8B-B14F-4D97-AF65-F5344CB8AC3E}">
        <p14:creationId xmlns:p14="http://schemas.microsoft.com/office/powerpoint/2010/main" val="2519973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68</a:t>
            </a:fld>
            <a:endParaRPr lang="en-US"/>
          </a:p>
        </p:txBody>
      </p:sp>
    </p:spTree>
    <p:extLst>
      <p:ext uri="{BB962C8B-B14F-4D97-AF65-F5344CB8AC3E}">
        <p14:creationId xmlns:p14="http://schemas.microsoft.com/office/powerpoint/2010/main" val="18979268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69</a:t>
            </a:fld>
            <a:endParaRPr lang="en-US"/>
          </a:p>
        </p:txBody>
      </p:sp>
    </p:spTree>
    <p:extLst>
      <p:ext uri="{BB962C8B-B14F-4D97-AF65-F5344CB8AC3E}">
        <p14:creationId xmlns:p14="http://schemas.microsoft.com/office/powerpoint/2010/main" val="22451003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70</a:t>
            </a:fld>
            <a:endParaRPr lang="en-US"/>
          </a:p>
        </p:txBody>
      </p:sp>
    </p:spTree>
    <p:extLst>
      <p:ext uri="{BB962C8B-B14F-4D97-AF65-F5344CB8AC3E}">
        <p14:creationId xmlns:p14="http://schemas.microsoft.com/office/powerpoint/2010/main" val="751443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71</a:t>
            </a:fld>
            <a:endParaRPr lang="en-US"/>
          </a:p>
        </p:txBody>
      </p:sp>
    </p:spTree>
    <p:extLst>
      <p:ext uri="{BB962C8B-B14F-4D97-AF65-F5344CB8AC3E}">
        <p14:creationId xmlns:p14="http://schemas.microsoft.com/office/powerpoint/2010/main" val="13977997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72</a:t>
            </a:fld>
            <a:endParaRPr lang="en-US"/>
          </a:p>
        </p:txBody>
      </p:sp>
    </p:spTree>
    <p:extLst>
      <p:ext uri="{BB962C8B-B14F-4D97-AF65-F5344CB8AC3E}">
        <p14:creationId xmlns:p14="http://schemas.microsoft.com/office/powerpoint/2010/main" val="362441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6</a:t>
            </a:fld>
            <a:endParaRPr lang="en-US"/>
          </a:p>
        </p:txBody>
      </p:sp>
    </p:spTree>
    <p:extLst>
      <p:ext uri="{BB962C8B-B14F-4D97-AF65-F5344CB8AC3E}">
        <p14:creationId xmlns:p14="http://schemas.microsoft.com/office/powerpoint/2010/main" val="40711525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73</a:t>
            </a:fld>
            <a:endParaRPr lang="en-US"/>
          </a:p>
        </p:txBody>
      </p:sp>
    </p:spTree>
    <p:extLst>
      <p:ext uri="{BB962C8B-B14F-4D97-AF65-F5344CB8AC3E}">
        <p14:creationId xmlns:p14="http://schemas.microsoft.com/office/powerpoint/2010/main" val="1436052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7</a:t>
            </a:fld>
            <a:endParaRPr lang="en-US"/>
          </a:p>
        </p:txBody>
      </p:sp>
    </p:spTree>
    <p:extLst>
      <p:ext uri="{BB962C8B-B14F-4D97-AF65-F5344CB8AC3E}">
        <p14:creationId xmlns:p14="http://schemas.microsoft.com/office/powerpoint/2010/main" val="32482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875322-4220-4C91-B847-B9A525FB6A45}" type="slidenum">
              <a:rPr lang="en-US" smtClean="0"/>
              <a:t>9</a:t>
            </a:fld>
            <a:endParaRPr lang="en-US"/>
          </a:p>
        </p:txBody>
      </p:sp>
    </p:spTree>
    <p:extLst>
      <p:ext uri="{BB962C8B-B14F-4D97-AF65-F5344CB8AC3E}">
        <p14:creationId xmlns:p14="http://schemas.microsoft.com/office/powerpoint/2010/main" val="18576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pPr eaLnBrk="1" hangingPunct="1"/>
            <a:endParaRPr lang="en-US" altLang="en-US" smtClean="0"/>
          </a:p>
        </p:txBody>
      </p:sp>
      <p:sp>
        <p:nvSpPr>
          <p:cNvPr id="1136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B644502-3953-443A-AEF3-F72C69566B8C}" type="slidenum">
              <a:rPr lang="he-IL"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103231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sz="quarter"/>
          </p:nvPr>
        </p:nvSpPr>
        <p:spPr>
          <a:xfrm>
            <a:off x="685800" y="1676400"/>
            <a:ext cx="7772400" cy="1828800"/>
          </a:xfrm>
        </p:spPr>
        <p:txBody>
          <a:bodyPr/>
          <a:lstStyle>
            <a:lvl1pPr>
              <a:defRPr/>
            </a:lvl1pPr>
          </a:lstStyle>
          <a:p>
            <a:pPr lvl="0"/>
            <a:r>
              <a:rPr lang="he-IL" altLang="en-US" noProof="0" smtClean="0"/>
              <a:t>לחץ כדי לערוך סגנון כותרת של תבנית בסיס</a:t>
            </a:r>
          </a:p>
        </p:txBody>
      </p:sp>
      <p:sp>
        <p:nvSpPr>
          <p:cNvPr id="2253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he-IL" altLang="en-US" noProof="0" smtClean="0"/>
              <a:t>לחץ כדי לערוך סגנון כותרת משנה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513DBE-88A6-4AE9-9B85-563385FF76B4}"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03503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B3867-0615-4C2A-8AF9-BC18D990A25B}"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2059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BDFD2-E490-4FB1-AD0F-4C0DD26B66FC}"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7741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AECC041-5138-4AE4-923A-306555996641}"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4710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C8C1377-9778-4CCF-9664-F346A598C18E}"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29770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4A6A334-9D3D-46BC-B13F-D20B777E7A5E}" type="slidenum">
              <a:rPr lang="he-IL" altLang="en-US"/>
              <a:pPr/>
              <a:t>‹#›</a:t>
            </a:fld>
            <a:endParaRPr lang="en-US" altLang="en-US"/>
          </a:p>
        </p:txBody>
      </p:sp>
    </p:spTree>
    <p:extLst>
      <p:ext uri="{BB962C8B-B14F-4D97-AF65-F5344CB8AC3E}">
        <p14:creationId xmlns:p14="http://schemas.microsoft.com/office/powerpoint/2010/main" val="422066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57B474-9030-4235-9B72-E8370045ECBA}"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58071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13DC5-9F44-4CAD-9C35-F3195C234ECF}"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4258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5BC01-AD2B-45D4-9EDA-58BDDD16A107}"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8388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82A86C-EC2F-4689-94EC-E44BC6AC2B4F}"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6388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6A78A41-468A-4DB6-9292-CADADA61F867}"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952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313FC9-621A-4E74-B621-6E46F1091A4A}"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7593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CDC2C0-7700-4D10-AF88-1B3A13DA9CCE}"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6120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89B3BF-87F0-43E6-92AD-CDBBE53A2728}" type="slidenum">
              <a:rPr lang="he-IL"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8552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e-IL" altLang="en-US" smtClean="0"/>
              <a:t>לחץ כדי לערוך סגנון כותרת של תבנית בסיס</a:t>
            </a:r>
          </a:p>
        </p:txBody>
      </p:sp>
      <p:sp>
        <p:nvSpPr>
          <p:cNvPr id="2150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e-IL" altLang="en-US" smtClean="0"/>
              <a:t>לחץ כדי לערוך סגנונות טקסט של תבנית בסיס</a:t>
            </a:r>
          </a:p>
          <a:p>
            <a:pPr lvl="1"/>
            <a:r>
              <a:rPr lang="he-IL" altLang="en-US" smtClean="0"/>
              <a:t>רמה שנייה</a:t>
            </a:r>
          </a:p>
          <a:p>
            <a:pPr lvl="2"/>
            <a:r>
              <a:rPr lang="he-IL" altLang="en-US" smtClean="0"/>
              <a:t>רמה שלישית</a:t>
            </a:r>
          </a:p>
          <a:p>
            <a:pPr lvl="3"/>
            <a:r>
              <a:rPr lang="he-IL" altLang="en-US" smtClean="0"/>
              <a:t>רמה רביעית</a:t>
            </a:r>
          </a:p>
          <a:p>
            <a:pPr lvl="4"/>
            <a:r>
              <a:rPr lang="he-IL" altLang="en-US" smtClean="0"/>
              <a:t>רמה חמישית</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ltLang="en-US">
              <a:solidFill>
                <a:srgbClr val="FFFFFF"/>
              </a:solidFill>
            </a:endParaRPr>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charset="0"/>
              </a:defRPr>
            </a:lvl1pPr>
          </a:lstStyle>
          <a:p>
            <a:pPr algn="r" fontAlgn="base">
              <a:spcBef>
                <a:spcPct val="0"/>
              </a:spcBef>
              <a:spcAft>
                <a:spcPct val="0"/>
              </a:spcAft>
              <a:defRPr/>
            </a:pPr>
            <a:fld id="{C48191B7-074C-4E1C-9576-07B6A5894135}" type="slidenum">
              <a:rPr lang="he-IL" altLang="en-US">
                <a:solidFill>
                  <a:srgbClr val="FFFFFF"/>
                </a:solidFill>
              </a:rPr>
              <a:pPr algn="r"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21220388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r" rtl="1"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9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1.png"/><Relationship Id="rId28" Type="http://schemas.openxmlformats.org/officeDocument/2006/relationships/image" Target="../media/image121.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48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52.xml"/><Relationship Id="rId4" Type="http://schemas.openxmlformats.org/officeDocument/2006/relationships/image" Target="../media/image15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13.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44.wmf"/><Relationship Id="rId3" Type="http://schemas.openxmlformats.org/officeDocument/2006/relationships/notesSlide" Target="../notesSlides/notesSlide14.xml"/><Relationship Id="rId7" Type="http://schemas.openxmlformats.org/officeDocument/2006/relationships/image" Target="../media/image42.wmf"/><Relationship Id="rId12"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43.wmf"/><Relationship Id="rId5" Type="http://schemas.openxmlformats.org/officeDocument/2006/relationships/image" Target="../media/image41.wmf"/><Relationship Id="rId10" Type="http://schemas.openxmlformats.org/officeDocument/2006/relationships/oleObject" Target="../embeddings/oleObject18.bin"/><Relationship Id="rId4" Type="http://schemas.openxmlformats.org/officeDocument/2006/relationships/oleObject" Target="../embeddings/oleObject16.bin"/><Relationship Id="rId9" Type="http://schemas.openxmlformats.org/officeDocument/2006/relationships/hyperlink" Target="http://physics.bu.edu/~duffy/classroom.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68.wmf"/><Relationship Id="rId3" Type="http://schemas.openxmlformats.org/officeDocument/2006/relationships/notesSlide" Target="../notesSlides/notesSlide17.xml"/><Relationship Id="rId7" Type="http://schemas.openxmlformats.org/officeDocument/2006/relationships/image" Target="../media/image67.wmf"/><Relationship Id="rId12"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1.bin"/><Relationship Id="rId11" Type="http://schemas.openxmlformats.org/officeDocument/2006/relationships/image" Target="../media/image73.png"/><Relationship Id="rId5" Type="http://schemas.openxmlformats.org/officeDocument/2006/relationships/image" Target="../media/image66.wmf"/><Relationship Id="rId15" Type="http://schemas.openxmlformats.org/officeDocument/2006/relationships/image" Target="../media/image69.wmf"/><Relationship Id="rId10" Type="http://schemas.openxmlformats.org/officeDocument/2006/relationships/image" Target="../media/image72.png"/><Relationship Id="rId4" Type="http://schemas.openxmlformats.org/officeDocument/2006/relationships/oleObject" Target="../embeddings/oleObject20.bin"/><Relationship Id="rId9" Type="http://schemas.openxmlformats.org/officeDocument/2006/relationships/image" Target="../media/image71.png"/><Relationship Id="rId1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8" Type="http://schemas.openxmlformats.org/officeDocument/2006/relationships/image" Target="../media/image171.png"/><Relationship Id="rId26" Type="http://schemas.openxmlformats.org/officeDocument/2006/relationships/image" Target="../media/image26.png"/><Relationship Id="rId3" Type="http://schemas.openxmlformats.org/officeDocument/2006/relationships/notesSlide" Target="../notesSlides/notesSlide2.xml"/><Relationship Id="rId21" Type="http://schemas.openxmlformats.org/officeDocument/2006/relationships/oleObject" Target="../embeddings/oleObject5.bin"/><Relationship Id="rId7" Type="http://schemas.openxmlformats.org/officeDocument/2006/relationships/image" Target="../media/image3.wmf"/><Relationship Id="rId17" Type="http://schemas.openxmlformats.org/officeDocument/2006/relationships/image" Target="../media/image161.png"/><Relationship Id="rId25" Type="http://schemas.openxmlformats.org/officeDocument/2006/relationships/image" Target="../media/image35.png"/><Relationship Id="rId12" Type="http://schemas.openxmlformats.org/officeDocument/2006/relationships/image" Target="../media/image33.png"/><Relationship Id="rId33" Type="http://schemas.openxmlformats.org/officeDocument/2006/relationships/image" Target="../media/image28.png"/><Relationship Id="rId2" Type="http://schemas.openxmlformats.org/officeDocument/2006/relationships/slideLayout" Target="../slideLayouts/slideLayout7.xml"/><Relationship Id="rId16" Type="http://schemas.openxmlformats.org/officeDocument/2006/relationships/image" Target="../media/image34.png"/><Relationship Id="rId20" Type="http://schemas.openxmlformats.org/officeDocument/2006/relationships/image" Target="../media/image5.wmf"/><Relationship Id="rId29" Type="http://schemas.openxmlformats.org/officeDocument/2006/relationships/image" Target="../media/image37.png"/><Relationship Id="rId1" Type="http://schemas.openxmlformats.org/officeDocument/2006/relationships/vmlDrawing" Target="../drawings/vmlDrawing1.vml"/><Relationship Id="rId6" Type="http://schemas.openxmlformats.org/officeDocument/2006/relationships/oleObject" Target="../embeddings/oleObject2.bin"/><Relationship Id="rId24" Type="http://schemas.openxmlformats.org/officeDocument/2006/relationships/image" Target="../media/image7.wmf"/><Relationship Id="rId11" Type="http://schemas.openxmlformats.org/officeDocument/2006/relationships/image" Target="../media/image121.png"/><Relationship Id="rId32" Type="http://schemas.openxmlformats.org/officeDocument/2006/relationships/image" Target="../media/image27.png"/><Relationship Id="rId5" Type="http://schemas.openxmlformats.org/officeDocument/2006/relationships/image" Target="../media/image2.wmf"/><Relationship Id="rId15" Type="http://schemas.openxmlformats.org/officeDocument/2006/relationships/image" Target="../media/image141.png"/><Relationship Id="rId23" Type="http://schemas.openxmlformats.org/officeDocument/2006/relationships/oleObject" Target="../embeddings/oleObject6.bin"/><Relationship Id="rId28" Type="http://schemas.openxmlformats.org/officeDocument/2006/relationships/image" Target="../media/image101.png"/><Relationship Id="rId19" Type="http://schemas.openxmlformats.org/officeDocument/2006/relationships/oleObject" Target="../embeddings/oleObject4.bin"/><Relationship Id="rId10" Type="http://schemas.openxmlformats.org/officeDocument/2006/relationships/image" Target="../media/image111.png"/><Relationship Id="rId31"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4.wmf"/><Relationship Id="rId22" Type="http://schemas.openxmlformats.org/officeDocument/2006/relationships/image" Target="../media/image6.wmf"/><Relationship Id="rId27" Type="http://schemas.openxmlformats.org/officeDocument/2006/relationships/image" Target="../media/image90.png"/><Relationship Id="rId30" Type="http://schemas.openxmlformats.org/officeDocument/2006/relationships/oleObject" Target="../embeddings/oleObject7.bin"/></Relationships>
</file>

<file path=ppt/slides/_rels/slide20.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notesSlide" Target="../notesSlides/notesSlide18.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4.wmf"/><Relationship Id="rId11" Type="http://schemas.openxmlformats.org/officeDocument/2006/relationships/image" Target="../media/image76.wmf"/><Relationship Id="rId5" Type="http://schemas.openxmlformats.org/officeDocument/2006/relationships/oleObject" Target="../embeddings/oleObject24.bin"/><Relationship Id="rId10" Type="http://schemas.openxmlformats.org/officeDocument/2006/relationships/oleObject" Target="../embeddings/oleObject26.bin"/><Relationship Id="rId4" Type="http://schemas.openxmlformats.org/officeDocument/2006/relationships/image" Target="../media/image610.png"/><Relationship Id="rId9" Type="http://schemas.openxmlformats.org/officeDocument/2006/relationships/hyperlink" Target="http://www.youtube.com/watch?v=KgbqPKZU5IA"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oleObject" Target="../embeddings/oleObject27.bin"/><Relationship Id="rId3" Type="http://schemas.openxmlformats.org/officeDocument/2006/relationships/notesSlide" Target="../notesSlides/notesSlide19.xml"/><Relationship Id="rId7" Type="http://schemas.openxmlformats.org/officeDocument/2006/relationships/image" Target="../media/image291.png"/><Relationship Id="rId12" Type="http://schemas.openxmlformats.org/officeDocument/2006/relationships/image" Target="../media/image180.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20.png"/><Relationship Id="rId5" Type="http://schemas.openxmlformats.org/officeDocument/2006/relationships/image" Target="../media/image110.png"/><Relationship Id="rId10" Type="http://schemas.openxmlformats.org/officeDocument/2006/relationships/image" Target="../media/image39.png"/><Relationship Id="rId4" Type="http://schemas.openxmlformats.org/officeDocument/2006/relationships/image" Target="../media/image100.png"/><Relationship Id="rId9" Type="http://schemas.openxmlformats.org/officeDocument/2006/relationships/image" Target="../media/image150.png"/><Relationship Id="rId14" Type="http://schemas.openxmlformats.org/officeDocument/2006/relationships/image" Target="../media/image77.wmf"/><Relationship Id="rId22" Type="http://schemas.openxmlformats.org/officeDocument/2006/relationships/image" Target="../media/image641.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1.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81.png"/><Relationship Id="rId5" Type="http://schemas.openxmlformats.org/officeDocument/2006/relationships/image" Target="../media/image670.png"/><Relationship Id="rId4" Type="http://schemas.openxmlformats.org/officeDocument/2006/relationships/image" Target="../media/image660.pn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9.jpg"/></Relationships>
</file>

<file path=ppt/slides/_rels/slide25.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81.gif"/><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5.wmf"/><Relationship Id="rId18" Type="http://schemas.openxmlformats.org/officeDocument/2006/relationships/image" Target="../media/image300.png"/><Relationship Id="rId3" Type="http://schemas.openxmlformats.org/officeDocument/2006/relationships/notesSlide" Target="../notesSlides/notesSlide24.xml"/><Relationship Id="rId7" Type="http://schemas.openxmlformats.org/officeDocument/2006/relationships/oleObject" Target="../embeddings/oleObject29.bin"/><Relationship Id="rId12" Type="http://schemas.openxmlformats.org/officeDocument/2006/relationships/oleObject" Target="../embeddings/oleObject31.bin"/><Relationship Id="rId17" Type="http://schemas.openxmlformats.org/officeDocument/2006/relationships/image" Target="../media/image290.png"/><Relationship Id="rId2" Type="http://schemas.openxmlformats.org/officeDocument/2006/relationships/slideLayout" Target="../slideLayouts/slideLayout7.xml"/><Relationship Id="rId16" Type="http://schemas.openxmlformats.org/officeDocument/2006/relationships/image" Target="../media/image77.png"/><Relationship Id="rId1" Type="http://schemas.openxmlformats.org/officeDocument/2006/relationships/vmlDrawing" Target="../drawings/vmlDrawing10.vml"/><Relationship Id="rId6" Type="http://schemas.openxmlformats.org/officeDocument/2006/relationships/image" Target="../media/image82.wmf"/><Relationship Id="rId11" Type="http://schemas.openxmlformats.org/officeDocument/2006/relationships/image" Target="../media/image760.png"/><Relationship Id="rId5" Type="http://schemas.openxmlformats.org/officeDocument/2006/relationships/oleObject" Target="../embeddings/oleObject28.bin"/><Relationship Id="rId15" Type="http://schemas.openxmlformats.org/officeDocument/2006/relationships/image" Target="../media/image270.png"/><Relationship Id="rId10" Type="http://schemas.openxmlformats.org/officeDocument/2006/relationships/image" Target="../media/image84.wmf"/><Relationship Id="rId4" Type="http://schemas.openxmlformats.org/officeDocument/2006/relationships/image" Target="../media/image75.png"/><Relationship Id="rId9" Type="http://schemas.openxmlformats.org/officeDocument/2006/relationships/oleObject" Target="../embeddings/oleObject30.bin"/><Relationship Id="rId14" Type="http://schemas.openxmlformats.org/officeDocument/2006/relationships/image" Target="../media/image20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5.xml"/><Relationship Id="rId7" Type="http://schemas.openxmlformats.org/officeDocument/2006/relationships/image" Target="../media/image87.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89.wmf"/><Relationship Id="rId5" Type="http://schemas.openxmlformats.org/officeDocument/2006/relationships/image" Target="../media/image86.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88.wmf"/></Relationships>
</file>

<file path=ppt/slides/_rels/slide29.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hyperlink" Target="http://he.wikipedia.org/wiki/%D7%A7%D7%95%D7%91%D7%A5:Resistor_cropped.jpg" TargetMode="External"/><Relationship Id="rId7" Type="http://schemas.openxmlformats.org/officeDocument/2006/relationships/image" Target="../media/image92.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91.jpeg"/><Relationship Id="rId5" Type="http://schemas.openxmlformats.org/officeDocument/2006/relationships/hyperlink" Target="http://he.wikipedia.org/wiki/%D7%A7%D7%95%D7%91%D7%A5:65-ohm_resistor.jpg" TargetMode="External"/><Relationship Id="rId4" Type="http://schemas.openxmlformats.org/officeDocument/2006/relationships/image" Target="../media/image9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hyperlink" Target="http://he.wikipedia.org/wiki/%D7%A7%D7%95%D7%91%D7%A5:Real_current_source.png" TargetMode="Externa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28.xml"/><Relationship Id="rId7" Type="http://schemas.openxmlformats.org/officeDocument/2006/relationships/image" Target="../media/image98.wmf"/><Relationship Id="rId12" Type="http://schemas.openxmlformats.org/officeDocument/2006/relationships/image" Target="../media/image101.jpg"/><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36.bin"/><Relationship Id="rId11" Type="http://schemas.openxmlformats.org/officeDocument/2006/relationships/image" Target="../media/image881.png"/><Relationship Id="rId5" Type="http://schemas.openxmlformats.org/officeDocument/2006/relationships/image" Target="../media/image95.png"/><Relationship Id="rId10" Type="http://schemas.openxmlformats.org/officeDocument/2006/relationships/image" Target="../media/image100.jpeg"/><Relationship Id="rId4" Type="http://schemas.openxmlformats.org/officeDocument/2006/relationships/hyperlink" Target="http://he.wikipedia.org/wiki/%D7%A7%D7%95%D7%91%D7%A5:Real_current_source.png" TargetMode="External"/><Relationship Id="rId9" Type="http://schemas.openxmlformats.org/officeDocument/2006/relationships/image" Target="../media/image99.wmf"/></Relationships>
</file>

<file path=ppt/slides/_rels/slide32.xml.rels><?xml version="1.0" encoding="UTF-8" standalone="yes"?>
<Relationships xmlns="http://schemas.openxmlformats.org/package/2006/relationships"><Relationship Id="rId3" Type="http://schemas.openxmlformats.org/officeDocument/2006/relationships/hyperlink" Target="http://he.wikipedia.org/wiki/%D7%A7%D7%95%D7%91%D7%A5:Real_current_source.p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mada.org.il/education/activities/water.aspx" TargetMode="External"/><Relationship Id="rId5" Type="http://schemas.openxmlformats.org/officeDocument/2006/relationships/hyperlink" Target="http://circuit.cet.ac.il/act1.aspx" TargetMode="External"/><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hyperlink" Target="http://he.wikipedia.org/wiki/%D7%A7%D7%95%D7%91%D7%A5:Real_current_source.png" TargetMode="External"/><Relationship Id="rId7" Type="http://schemas.openxmlformats.org/officeDocument/2006/relationships/image" Target="../media/image10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hyperlink" Target="http://www.mada.org.il/education/activities/water.aspx" TargetMode="External"/><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image" Target="../media/image990.png"/><Relationship Id="rId13" Type="http://schemas.openxmlformats.org/officeDocument/2006/relationships/image" Target="../media/image106.png"/><Relationship Id="rId18" Type="http://schemas.openxmlformats.org/officeDocument/2006/relationships/hyperlink" Target="http://physics.bu.edu/~duffy/classroom.html" TargetMode="External"/><Relationship Id="rId3" Type="http://schemas.openxmlformats.org/officeDocument/2006/relationships/image" Target="../media/image940.png"/><Relationship Id="rId7" Type="http://schemas.openxmlformats.org/officeDocument/2006/relationships/image" Target="../media/image980.png"/><Relationship Id="rId12" Type="http://schemas.openxmlformats.org/officeDocument/2006/relationships/image" Target="../media/image105.png"/><Relationship Id="rId17" Type="http://schemas.openxmlformats.org/officeDocument/2006/relationships/image" Target="../media/image112.png"/><Relationship Id="rId2" Type="http://schemas.openxmlformats.org/officeDocument/2006/relationships/notesSlide" Target="../notesSlides/notesSlide31.xml"/><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70.png"/><Relationship Id="rId11" Type="http://schemas.openxmlformats.org/officeDocument/2006/relationships/image" Target="../media/image1040.png"/><Relationship Id="rId5" Type="http://schemas.openxmlformats.org/officeDocument/2006/relationships/image" Target="../media/image960.png"/><Relationship Id="rId15" Type="http://schemas.openxmlformats.org/officeDocument/2006/relationships/image" Target="../media/image108.png"/><Relationship Id="rId10" Type="http://schemas.openxmlformats.org/officeDocument/2006/relationships/image" Target="../media/image1030.png"/><Relationship Id="rId4" Type="http://schemas.openxmlformats.org/officeDocument/2006/relationships/image" Target="../media/image950.png"/><Relationship Id="rId9" Type="http://schemas.openxmlformats.org/officeDocument/2006/relationships/image" Target="../media/image1020.png"/><Relationship Id="rId14" Type="http://schemas.openxmlformats.org/officeDocument/2006/relationships/image" Target="../media/image107.png"/></Relationships>
</file>

<file path=ppt/slides/_rels/slide35.xml.rels><?xml version="1.0" encoding="UTF-8" standalone="yes"?>
<Relationships xmlns="http://schemas.openxmlformats.org/package/2006/relationships"><Relationship Id="rId3" Type="http://schemas.openxmlformats.org/officeDocument/2006/relationships/hyperlink" Target="http://physics.bu.edu/~duffy/classroom.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pbs.org/wgbh/amex/edison/sfeature/acdc.html"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image" Target="../media/image871.png"/><Relationship Id="rId3" Type="http://schemas.openxmlformats.org/officeDocument/2006/relationships/notesSlide" Target="../notesSlides/notesSlide33.xml"/><Relationship Id="rId7" Type="http://schemas.openxmlformats.org/officeDocument/2006/relationships/oleObject" Target="../embeddings/oleObject39.bin"/><Relationship Id="rId12" Type="http://schemas.openxmlformats.org/officeDocument/2006/relationships/image" Target="../media/image106.jpe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04.wmf"/><Relationship Id="rId11" Type="http://schemas.openxmlformats.org/officeDocument/2006/relationships/image" Target="../media/image851.png"/><Relationship Id="rId5" Type="http://schemas.openxmlformats.org/officeDocument/2006/relationships/oleObject" Target="../embeddings/oleObject38.bin"/><Relationship Id="rId10" Type="http://schemas.openxmlformats.org/officeDocument/2006/relationships/image" Target="../media/image841.png"/><Relationship Id="rId4" Type="http://schemas.openxmlformats.org/officeDocument/2006/relationships/hyperlink" Target="http://faraday.physics.utoronto.ca/IYearLab/Intros/DCI/Flash/WaterAnalogy.html" TargetMode="External"/><Relationship Id="rId9" Type="http://schemas.openxmlformats.org/officeDocument/2006/relationships/image" Target="../media/image831.png"/></Relationships>
</file>

<file path=ppt/slides/_rels/slide3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oleObject" Target="../embeddings/oleObject40.bin"/><Relationship Id="rId3" Type="http://schemas.openxmlformats.org/officeDocument/2006/relationships/notesSlide" Target="../notesSlides/notesSlide34.xml"/><Relationship Id="rId7" Type="http://schemas.openxmlformats.org/officeDocument/2006/relationships/image" Target="../media/image116.png"/><Relationship Id="rId12" Type="http://schemas.openxmlformats.org/officeDocument/2006/relationships/image" Target="../media/image12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15.png"/><Relationship Id="rId11" Type="http://schemas.openxmlformats.org/officeDocument/2006/relationships/image" Target="../media/image122.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07.wmf"/></Relationships>
</file>

<file path=ppt/slides/_rels/slide38.xml.rels><?xml version="1.0" encoding="UTF-8" standalone="yes"?>
<Relationships xmlns="http://schemas.openxmlformats.org/package/2006/relationships"><Relationship Id="rId8" Type="http://schemas.openxmlformats.org/officeDocument/2006/relationships/image" Target="../media/image850.png"/><Relationship Id="rId13" Type="http://schemas.openxmlformats.org/officeDocument/2006/relationships/image" Target="../media/image124.wmf"/><Relationship Id="rId18" Type="http://schemas.openxmlformats.org/officeDocument/2006/relationships/image" Target="../media/image125.wmf"/><Relationship Id="rId3" Type="http://schemas.openxmlformats.org/officeDocument/2006/relationships/notesSlide" Target="../notesSlides/notesSlide35.xml"/><Relationship Id="rId7" Type="http://schemas.openxmlformats.org/officeDocument/2006/relationships/image" Target="../media/image840.png"/><Relationship Id="rId12" Type="http://schemas.openxmlformats.org/officeDocument/2006/relationships/oleObject" Target="../embeddings/oleObject41.bin"/><Relationship Id="rId17" Type="http://schemas.openxmlformats.org/officeDocument/2006/relationships/oleObject" Target="../embeddings/oleObject42.bin"/><Relationship Id="rId2" Type="http://schemas.openxmlformats.org/officeDocument/2006/relationships/slideLayout" Target="../slideLayouts/slideLayout7.xml"/><Relationship Id="rId16" Type="http://schemas.openxmlformats.org/officeDocument/2006/relationships/image" Target="../media/image920.png"/><Relationship Id="rId1" Type="http://schemas.openxmlformats.org/officeDocument/2006/relationships/vmlDrawing" Target="../drawings/vmlDrawing15.vml"/><Relationship Id="rId6" Type="http://schemas.openxmlformats.org/officeDocument/2006/relationships/image" Target="../media/image830.png"/><Relationship Id="rId11" Type="http://schemas.openxmlformats.org/officeDocument/2006/relationships/image" Target="../media/image880.png"/><Relationship Id="rId5" Type="http://schemas.openxmlformats.org/officeDocument/2006/relationships/image" Target="../media/image820.png"/><Relationship Id="rId15" Type="http://schemas.openxmlformats.org/officeDocument/2006/relationships/image" Target="../media/image910.png"/><Relationship Id="rId10" Type="http://schemas.openxmlformats.org/officeDocument/2006/relationships/image" Target="../media/image870.png"/><Relationship Id="rId19" Type="http://schemas.openxmlformats.org/officeDocument/2006/relationships/image" Target="../media/image126.jpg"/><Relationship Id="rId4" Type="http://schemas.openxmlformats.org/officeDocument/2006/relationships/image" Target="../media/image810.png"/><Relationship Id="rId9" Type="http://schemas.openxmlformats.org/officeDocument/2006/relationships/image" Target="../media/image860.png"/><Relationship Id="rId14" Type="http://schemas.openxmlformats.org/officeDocument/2006/relationships/image" Target="../media/image890.png"/></Relationships>
</file>

<file path=ppt/slides/_rels/slide39.xml.rels><?xml version="1.0" encoding="UTF-8" standalone="yes"?>
<Relationships xmlns="http://schemas.openxmlformats.org/package/2006/relationships"><Relationship Id="rId8" Type="http://schemas.openxmlformats.org/officeDocument/2006/relationships/image" Target="../media/image850.png"/><Relationship Id="rId13" Type="http://schemas.openxmlformats.org/officeDocument/2006/relationships/image" Target="../media/image126.jpg"/><Relationship Id="rId3" Type="http://schemas.openxmlformats.org/officeDocument/2006/relationships/notesSlide" Target="../notesSlides/notesSlide36.xml"/><Relationship Id="rId12" Type="http://schemas.openxmlformats.org/officeDocument/2006/relationships/image" Target="../media/image12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127.png"/><Relationship Id="rId11" Type="http://schemas.openxmlformats.org/officeDocument/2006/relationships/oleObject" Target="../embeddings/oleObject43.bin"/><Relationship Id="rId5" Type="http://schemas.openxmlformats.org/officeDocument/2006/relationships/image" Target="../media/image820.png"/><Relationship Id="rId10" Type="http://schemas.openxmlformats.org/officeDocument/2006/relationships/image" Target="../media/image128.png"/><Relationship Id="rId4" Type="http://schemas.openxmlformats.org/officeDocument/2006/relationships/image" Target="../media/image810.png"/><Relationship Id="rId9" Type="http://schemas.openxmlformats.org/officeDocument/2006/relationships/image" Target="../media/image860.png"/><Relationship Id="rId14" Type="http://schemas.openxmlformats.org/officeDocument/2006/relationships/image" Target="../media/image129.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26" Type="http://schemas.openxmlformats.org/officeDocument/2006/relationships/image" Target="../media/image24.png"/><Relationship Id="rId3" Type="http://schemas.openxmlformats.org/officeDocument/2006/relationships/notesSlide" Target="../notesSlides/notesSlide4.xml"/><Relationship Id="rId34" Type="http://schemas.openxmlformats.org/officeDocument/2006/relationships/image" Target="../media/image40.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71.png"/><Relationship Id="rId33" Type="http://schemas.openxmlformats.org/officeDocument/2006/relationships/image" Target="../media/image320.png"/><Relationship Id="rId2" Type="http://schemas.openxmlformats.org/officeDocument/2006/relationships/slideLayout" Target="../slideLayouts/slideLayout7.xml"/><Relationship Id="rId16" Type="http://schemas.openxmlformats.org/officeDocument/2006/relationships/image" Target="../media/image14.png"/><Relationship Id="rId29" Type="http://schemas.openxmlformats.org/officeDocument/2006/relationships/image" Target="../media/image32.png"/><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60.png"/><Relationship Id="rId32" Type="http://schemas.openxmlformats.org/officeDocument/2006/relationships/image" Target="../media/image31.png"/><Relationship Id="rId37"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11.wmf"/><Relationship Id="rId36" Type="http://schemas.openxmlformats.org/officeDocument/2006/relationships/image" Target="../media/image42.png"/><Relationship Id="rId10" Type="http://schemas.openxmlformats.org/officeDocument/2006/relationships/image" Target="../media/image8.png"/><Relationship Id="rId31"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7" Type="http://schemas.openxmlformats.org/officeDocument/2006/relationships/oleObject" Target="../embeddings/oleObject10.bin"/><Relationship Id="rId30" Type="http://schemas.openxmlformats.org/officeDocument/2006/relationships/image" Target="../media/image36.png"/><Relationship Id="rId35" Type="http://schemas.openxmlformats.org/officeDocument/2006/relationships/image" Target="../media/image41.png"/></Relationships>
</file>

<file path=ppt/slides/_rels/slide4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5" Type="http://schemas.openxmlformats.org/officeDocument/2006/relationships/hyperlink" Target="https://he.wikipedia.org/wiki/%D7%97%D7%95%D7%A7%D7%99_%D7%A7%D7%99%D7%A8%D7%9B%D7%94%D7%95%D7%A3" TargetMode="External"/><Relationship Id="rId4" Type="http://schemas.openxmlformats.org/officeDocument/2006/relationships/image" Target="../media/image132.png"/></Relationships>
</file>

<file path=ppt/slides/_rels/slide4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26.jpg"/><Relationship Id="rId4" Type="http://schemas.openxmlformats.org/officeDocument/2006/relationships/image" Target="../media/image125.wmf"/></Relationships>
</file>

<file path=ppt/slides/_rels/slide43.x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36.wmf"/><Relationship Id="rId5" Type="http://schemas.openxmlformats.org/officeDocument/2006/relationships/oleObject" Target="../embeddings/oleObject46.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48.bin"/></Relationships>
</file>

<file path=ppt/slides/_rels/slide4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1.xml"/><Relationship Id="rId1" Type="http://schemas.openxmlformats.org/officeDocument/2006/relationships/video" Target="file:///E:\_matzagot\02_hashmal_matzagot\teina_prika\prika.avi" TargetMode="External"/><Relationship Id="rId4" Type="http://schemas.openxmlformats.org/officeDocument/2006/relationships/hyperlink" Target="http://micro.magnet.fsu.edu/electromag/java/capacitor/"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4.png"/><Relationship Id="rId7" Type="http://schemas.openxmlformats.org/officeDocument/2006/relationships/image" Target="../media/image149.png"/><Relationship Id="rId2"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53.png"/></Relationships>
</file>

<file path=ppt/slides/_rels/slide48.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oleObject" Target="../embeddings/oleObject54.bin"/><Relationship Id="rId18" Type="http://schemas.openxmlformats.org/officeDocument/2006/relationships/image" Target="../media/image150.wmf"/><Relationship Id="rId26" Type="http://schemas.openxmlformats.org/officeDocument/2006/relationships/image" Target="../media/image154.wmf"/><Relationship Id="rId3" Type="http://schemas.openxmlformats.org/officeDocument/2006/relationships/oleObject" Target="../embeddings/oleObject49.bin"/><Relationship Id="rId21" Type="http://schemas.openxmlformats.org/officeDocument/2006/relationships/oleObject" Target="../embeddings/oleObject58.bin"/><Relationship Id="rId7" Type="http://schemas.openxmlformats.org/officeDocument/2006/relationships/oleObject" Target="../embeddings/oleObject51.bin"/><Relationship Id="rId12" Type="http://schemas.openxmlformats.org/officeDocument/2006/relationships/image" Target="../media/image147.wmf"/><Relationship Id="rId17" Type="http://schemas.openxmlformats.org/officeDocument/2006/relationships/oleObject" Target="../embeddings/oleObject56.bin"/><Relationship Id="rId25" Type="http://schemas.openxmlformats.org/officeDocument/2006/relationships/oleObject" Target="../embeddings/oleObject60.bin"/><Relationship Id="rId2" Type="http://schemas.openxmlformats.org/officeDocument/2006/relationships/slideLayout" Target="../slideLayouts/slideLayout1.xml"/><Relationship Id="rId16" Type="http://schemas.openxmlformats.org/officeDocument/2006/relationships/image" Target="../media/image149.wmf"/><Relationship Id="rId20" Type="http://schemas.openxmlformats.org/officeDocument/2006/relationships/image" Target="../media/image151.wmf"/><Relationship Id="rId1" Type="http://schemas.openxmlformats.org/officeDocument/2006/relationships/vmlDrawing" Target="../drawings/vmlDrawing19.vml"/><Relationship Id="rId6" Type="http://schemas.openxmlformats.org/officeDocument/2006/relationships/image" Target="../media/image144.wmf"/><Relationship Id="rId11" Type="http://schemas.openxmlformats.org/officeDocument/2006/relationships/oleObject" Target="../embeddings/oleObject53.bin"/><Relationship Id="rId24" Type="http://schemas.openxmlformats.org/officeDocument/2006/relationships/image" Target="../media/image153.wmf"/><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oleObject" Target="../embeddings/oleObject59.bin"/><Relationship Id="rId28" Type="http://schemas.openxmlformats.org/officeDocument/2006/relationships/image" Target="../media/image155.wmf"/><Relationship Id="rId10" Type="http://schemas.openxmlformats.org/officeDocument/2006/relationships/image" Target="../media/image146.wmf"/><Relationship Id="rId19" Type="http://schemas.openxmlformats.org/officeDocument/2006/relationships/oleObject" Target="../embeddings/oleObject57.bin"/><Relationship Id="rId4" Type="http://schemas.openxmlformats.org/officeDocument/2006/relationships/image" Target="../media/image143.wmf"/><Relationship Id="rId9" Type="http://schemas.openxmlformats.org/officeDocument/2006/relationships/oleObject" Target="../embeddings/oleObject52.bin"/><Relationship Id="rId14" Type="http://schemas.openxmlformats.org/officeDocument/2006/relationships/image" Target="../media/image148.wmf"/><Relationship Id="rId22" Type="http://schemas.openxmlformats.org/officeDocument/2006/relationships/image" Target="../media/image152.wmf"/><Relationship Id="rId27" Type="http://schemas.openxmlformats.org/officeDocument/2006/relationships/oleObject" Target="../embeddings/oleObject61.bin"/></Relationships>
</file>

<file path=ppt/slides/_rels/slide49.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6.png"/><Relationship Id="rId11" Type="http://schemas.openxmlformats.org/officeDocument/2006/relationships/oleObject" Target="../embeddings/oleObject13.bin"/><Relationship Id="rId5" Type="http://schemas.openxmlformats.org/officeDocument/2006/relationships/image" Target="../media/image45.png"/><Relationship Id="rId10" Type="http://schemas.openxmlformats.org/officeDocument/2006/relationships/image" Target="../media/image13.wmf"/><Relationship Id="rId4" Type="http://schemas.openxmlformats.org/officeDocument/2006/relationships/image" Target="../media/image44.png"/><Relationship Id="rId9" Type="http://schemas.openxmlformats.org/officeDocument/2006/relationships/oleObject" Target="../embeddings/oleObject12.bin"/></Relationships>
</file>

<file path=ppt/slides/_rels/slide50.xml.rels><?xml version="1.0" encoding="UTF-8" standalone="yes"?>
<Relationships xmlns="http://schemas.openxmlformats.org/package/2006/relationships"><Relationship Id="rId3" Type="http://schemas.openxmlformats.org/officeDocument/2006/relationships/hyperlink" Target="http://physics.bu.edu/~duffy/classroom.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60.gif"/><Relationship Id="rId4" Type="http://schemas.openxmlformats.org/officeDocument/2006/relationships/image" Target="../media/image159.jpeg"/></Relationships>
</file>

<file path=ppt/slides/_rels/slide52.xml.rels><?xml version="1.0" encoding="UTF-8" standalone="yes"?>
<Relationships xmlns="http://schemas.openxmlformats.org/package/2006/relationships"><Relationship Id="rId8" Type="http://schemas.openxmlformats.org/officeDocument/2006/relationships/hyperlink" Target="http://he.wikipedia.org/wiki/%D7%9E%D7%93%D7%99%D7%93%D7%94" TargetMode="External"/><Relationship Id="rId13" Type="http://schemas.openxmlformats.org/officeDocument/2006/relationships/image" Target="../media/image161.jpeg"/><Relationship Id="rId3" Type="http://schemas.openxmlformats.org/officeDocument/2006/relationships/hyperlink" Target="http://he.wikipedia.org/wiki/%D7%9E%D7%9B%D7%A9%D7%99%D7%A8_%D7%9E%D7%93%D7%99%D7%93%D7%94" TargetMode="External"/><Relationship Id="rId7" Type="http://schemas.openxmlformats.org/officeDocument/2006/relationships/hyperlink" Target="http://he.wikipedia.org/wiki/%D7%94%D7%AA%D7%A0%D7%92%D7%93%D7%95%D7%AA_%D7%97%D7%A9%D7%9E%D7%9C%D7%99%D7%AA" TargetMode="External"/><Relationship Id="rId12" Type="http://schemas.openxmlformats.org/officeDocument/2006/relationships/hyperlink" Target="http://he.wikipedia.org/wiki/%D7%97%D7%95%D7%A7_%D7%90%D7%95%D7%9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he.wikipedia.org/wiki/%D7%96%D7%A8%D7%9D_%D7%97%D7%A9%D7%9E%D7%9C%D7%99" TargetMode="External"/><Relationship Id="rId11" Type="http://schemas.openxmlformats.org/officeDocument/2006/relationships/hyperlink" Target="http://he.wikipedia.org/wiki/%D7%9E%D7%95%D7%9C%D7%99%D7%9B%D7%95%D7%AA_%D7%97%D7%A9%D7%9E%D7%9C%D7%99%D7%AA" TargetMode="External"/><Relationship Id="rId5" Type="http://schemas.openxmlformats.org/officeDocument/2006/relationships/hyperlink" Target="http://he.wikipedia.org/wiki/%D7%9E%D7%A2%D7%92%D7%9C_(%D7%97%D7%A9%D7%9E%D7%9C)" TargetMode="External"/><Relationship Id="rId10" Type="http://schemas.openxmlformats.org/officeDocument/2006/relationships/hyperlink" Target="http://he.wikipedia.org/wiki/%D7%90%D7%9E%D7%A4%D7%A8" TargetMode="External"/><Relationship Id="rId4" Type="http://schemas.openxmlformats.org/officeDocument/2006/relationships/hyperlink" Target="http://he.wikipedia.org/wiki/%D7%9E%D7%AA%D7%97_%D7%97%D7%A9%D7%9E%D7%9C%D7%99" TargetMode="External"/><Relationship Id="rId9" Type="http://schemas.openxmlformats.org/officeDocument/2006/relationships/hyperlink" Target="http://he.wikipedia.org/wiki/%D7%99%D7%97%D7%99%D7%93%D7%AA_%D7%9E%D7%99%D7%93%D7%94"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60.gi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6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64.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63.bin"/><Relationship Id="rId5" Type="http://schemas.openxmlformats.org/officeDocument/2006/relationships/image" Target="../media/image163.wmf"/><Relationship Id="rId4" Type="http://schemas.openxmlformats.org/officeDocument/2006/relationships/oleObject" Target="../embeddings/oleObject62.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image" Target="../media/image1180.png"/><Relationship Id="rId13" Type="http://schemas.openxmlformats.org/officeDocument/2006/relationships/image" Target="../media/image125.png"/><Relationship Id="rId3" Type="http://schemas.openxmlformats.org/officeDocument/2006/relationships/notesSlide" Target="../notesSlides/notesSlide43.xml"/><Relationship Id="rId7" Type="http://schemas.openxmlformats.org/officeDocument/2006/relationships/image" Target="../media/image1170.png"/><Relationship Id="rId12" Type="http://schemas.openxmlformats.org/officeDocument/2006/relationships/image" Target="../media/image124.pn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160.png"/><Relationship Id="rId11" Type="http://schemas.openxmlformats.org/officeDocument/2006/relationships/image" Target="../media/image1230.png"/><Relationship Id="rId5" Type="http://schemas.openxmlformats.org/officeDocument/2006/relationships/image" Target="../media/image1150.png"/><Relationship Id="rId15" Type="http://schemas.openxmlformats.org/officeDocument/2006/relationships/image" Target="../media/image165.wmf"/><Relationship Id="rId10" Type="http://schemas.openxmlformats.org/officeDocument/2006/relationships/image" Target="../media/image1220.png"/><Relationship Id="rId4" Type="http://schemas.openxmlformats.org/officeDocument/2006/relationships/image" Target="../media/image1140.png"/><Relationship Id="rId9" Type="http://schemas.openxmlformats.org/officeDocument/2006/relationships/image" Target="../media/image1190.png"/><Relationship Id="rId14" Type="http://schemas.openxmlformats.org/officeDocument/2006/relationships/oleObject" Target="../embeddings/oleObject64.bin"/></Relationships>
</file>

<file path=ppt/slides/_rels/slide57.xml.rels><?xml version="1.0" encoding="UTF-8" standalone="yes"?>
<Relationships xmlns="http://schemas.openxmlformats.org/package/2006/relationships"><Relationship Id="rId8" Type="http://schemas.openxmlformats.org/officeDocument/2006/relationships/image" Target="../media/image1290.png"/><Relationship Id="rId13" Type="http://schemas.openxmlformats.org/officeDocument/2006/relationships/image" Target="../media/image1350.png"/><Relationship Id="rId3" Type="http://schemas.openxmlformats.org/officeDocument/2006/relationships/image" Target="../media/image930.png"/><Relationship Id="rId7" Type="http://schemas.openxmlformats.org/officeDocument/2006/relationships/image" Target="../media/image1280.png"/><Relationship Id="rId12" Type="http://schemas.openxmlformats.org/officeDocument/2006/relationships/image" Target="../media/image1340.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270.png"/><Relationship Id="rId11" Type="http://schemas.openxmlformats.org/officeDocument/2006/relationships/image" Target="../media/image1330.png"/><Relationship Id="rId5" Type="http://schemas.openxmlformats.org/officeDocument/2006/relationships/image" Target="../media/image126.png"/><Relationship Id="rId10" Type="http://schemas.openxmlformats.org/officeDocument/2006/relationships/image" Target="../media/image1320.png"/><Relationship Id="rId4" Type="http://schemas.openxmlformats.org/officeDocument/2006/relationships/image" Target="../media/image1221.png"/><Relationship Id="rId9" Type="http://schemas.openxmlformats.org/officeDocument/2006/relationships/image" Target="../media/image1310.png"/></Relationships>
</file>

<file path=ppt/slides/_rels/slide58.xml.rels><?xml version="1.0" encoding="UTF-8" standalone="yes"?>
<Relationships xmlns="http://schemas.openxmlformats.org/package/2006/relationships"><Relationship Id="rId8" Type="http://schemas.openxmlformats.org/officeDocument/2006/relationships/image" Target="../media/image1420.png"/><Relationship Id="rId13" Type="http://schemas.openxmlformats.org/officeDocument/2006/relationships/image" Target="../media/image1430.png"/><Relationship Id="rId3" Type="http://schemas.openxmlformats.org/officeDocument/2006/relationships/notesSlide" Target="../notesSlides/notesSlide45.xml"/><Relationship Id="rId7" Type="http://schemas.openxmlformats.org/officeDocument/2006/relationships/image" Target="../media/image167.wmf"/><Relationship Id="rId12" Type="http://schemas.openxmlformats.org/officeDocument/2006/relationships/image" Target="../media/image169.wmf"/><Relationship Id="rId2" Type="http://schemas.openxmlformats.org/officeDocument/2006/relationships/slideLayout" Target="../slideLayouts/slideLayout7.xml"/><Relationship Id="rId16" Type="http://schemas.openxmlformats.org/officeDocument/2006/relationships/image" Target="../media/image170.wmf"/><Relationship Id="rId1" Type="http://schemas.openxmlformats.org/officeDocument/2006/relationships/vmlDrawing" Target="../drawings/vmlDrawing22.vml"/><Relationship Id="rId6" Type="http://schemas.openxmlformats.org/officeDocument/2006/relationships/oleObject" Target="../embeddings/oleObject66.bin"/><Relationship Id="rId11" Type="http://schemas.openxmlformats.org/officeDocument/2006/relationships/oleObject" Target="../embeddings/oleObject68.bin"/><Relationship Id="rId5" Type="http://schemas.openxmlformats.org/officeDocument/2006/relationships/image" Target="../media/image166.wmf"/><Relationship Id="rId15" Type="http://schemas.openxmlformats.org/officeDocument/2006/relationships/oleObject" Target="../embeddings/oleObject69.bin"/><Relationship Id="rId10" Type="http://schemas.openxmlformats.org/officeDocument/2006/relationships/image" Target="../media/image168.wmf"/><Relationship Id="rId4" Type="http://schemas.openxmlformats.org/officeDocument/2006/relationships/oleObject" Target="../embeddings/oleObject65.bin"/><Relationship Id="rId9" Type="http://schemas.openxmlformats.org/officeDocument/2006/relationships/oleObject" Target="../embeddings/oleObject67.bin"/><Relationship Id="rId14" Type="http://schemas.openxmlformats.org/officeDocument/2006/relationships/image" Target="../media/image1440.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173.wmf"/><Relationship Id="rId18" Type="http://schemas.openxmlformats.org/officeDocument/2006/relationships/oleObject" Target="../embeddings/oleObject580.bin"/><Relationship Id="rId26" Type="http://schemas.openxmlformats.org/officeDocument/2006/relationships/image" Target="../media/image176.wmf"/><Relationship Id="rId3" Type="http://schemas.openxmlformats.org/officeDocument/2006/relationships/notesSlide" Target="../notesSlides/notesSlide46.xml"/><Relationship Id="rId21" Type="http://schemas.openxmlformats.org/officeDocument/2006/relationships/oleObject" Target="../embeddings/oleObject74.bin"/><Relationship Id="rId7" Type="http://schemas.openxmlformats.org/officeDocument/2006/relationships/image" Target="../media/image172.png"/><Relationship Id="rId12" Type="http://schemas.openxmlformats.org/officeDocument/2006/relationships/oleObject" Target="../embeddings/oleObject72.bin"/><Relationship Id="rId25" Type="http://schemas.openxmlformats.org/officeDocument/2006/relationships/oleObject" Target="../embeddings/oleObject77.bin"/><Relationship Id="rId2" Type="http://schemas.openxmlformats.org/officeDocument/2006/relationships/slideLayout" Target="../slideLayouts/slideLayout7.xml"/><Relationship Id="rId16" Type="http://schemas.openxmlformats.org/officeDocument/2006/relationships/oleObject" Target="../embeddings/oleObject73.bin"/><Relationship Id="rId20" Type="http://schemas.openxmlformats.org/officeDocument/2006/relationships/image" Target="../media/image173.png"/><Relationship Id="rId1" Type="http://schemas.openxmlformats.org/officeDocument/2006/relationships/vmlDrawing" Target="../drawings/vmlDrawing23.vml"/><Relationship Id="rId11" Type="http://schemas.openxmlformats.org/officeDocument/2006/relationships/image" Target="../media/image172.wmf"/><Relationship Id="rId24" Type="http://schemas.openxmlformats.org/officeDocument/2006/relationships/oleObject" Target="../embeddings/oleObject76.bin"/><Relationship Id="rId5" Type="http://schemas.openxmlformats.org/officeDocument/2006/relationships/image" Target="../media/image171.wmf"/><Relationship Id="rId15" Type="http://schemas.openxmlformats.org/officeDocument/2006/relationships/image" Target="../media/image174.wmf"/><Relationship Id="rId23" Type="http://schemas.openxmlformats.org/officeDocument/2006/relationships/image" Target="../media/image175.wmf"/><Relationship Id="rId10" Type="http://schemas.openxmlformats.org/officeDocument/2006/relationships/oleObject" Target="../embeddings/oleObject560.bin"/><Relationship Id="rId19" Type="http://schemas.openxmlformats.org/officeDocument/2006/relationships/image" Target="../media/image1570.wmf"/><Relationship Id="rId4" Type="http://schemas.openxmlformats.org/officeDocument/2006/relationships/oleObject" Target="../embeddings/oleObject70.bin"/><Relationship Id="rId9" Type="http://schemas.openxmlformats.org/officeDocument/2006/relationships/image" Target="../media/image172.wmf"/><Relationship Id="rId14" Type="http://schemas.openxmlformats.org/officeDocument/2006/relationships/oleObject" Target="../embeddings/oleObject570.bin"/><Relationship Id="rId22" Type="http://schemas.openxmlformats.org/officeDocument/2006/relationships/oleObject" Target="../embeddings/oleObject75.bin"/></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3" Type="http://schemas.openxmlformats.org/officeDocument/2006/relationships/image" Target="../media/image440.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0.pn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490.png"/><Relationship Id="rId4" Type="http://schemas.openxmlformats.org/officeDocument/2006/relationships/image" Target="../media/image450.png"/><Relationship Id="rId9" Type="http://schemas.openxmlformats.org/officeDocument/2006/relationships/image" Target="../media/image50.png"/><Relationship Id="rId14" Type="http://schemas.openxmlformats.org/officeDocument/2006/relationships/image" Target="../media/image54.pn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80.wmf"/><Relationship Id="rId3" Type="http://schemas.openxmlformats.org/officeDocument/2006/relationships/notesSlide" Target="../notesSlides/notesSlide47.xml"/><Relationship Id="rId7" Type="http://schemas.openxmlformats.org/officeDocument/2006/relationships/image" Target="../media/image177.wmf"/><Relationship Id="rId12" Type="http://schemas.openxmlformats.org/officeDocument/2006/relationships/oleObject" Target="../embeddings/oleObject81.bin"/><Relationship Id="rId2" Type="http://schemas.openxmlformats.org/officeDocument/2006/relationships/slideLayout" Target="../slideLayouts/slideLayout7.xml"/><Relationship Id="rId16" Type="http://schemas.openxmlformats.org/officeDocument/2006/relationships/image" Target="../media/image1630.png"/><Relationship Id="rId1" Type="http://schemas.openxmlformats.org/officeDocument/2006/relationships/vmlDrawing" Target="../drawings/vmlDrawing24.vml"/><Relationship Id="rId6" Type="http://schemas.openxmlformats.org/officeDocument/2006/relationships/oleObject" Target="../embeddings/oleObject78.bin"/><Relationship Id="rId11" Type="http://schemas.openxmlformats.org/officeDocument/2006/relationships/image" Target="../media/image179.wmf"/><Relationship Id="rId5" Type="http://schemas.openxmlformats.org/officeDocument/2006/relationships/image" Target="../media/image1520.png"/><Relationship Id="rId15" Type="http://schemas.openxmlformats.org/officeDocument/2006/relationships/image" Target="../media/image180.wmf"/><Relationship Id="rId10" Type="http://schemas.openxmlformats.org/officeDocument/2006/relationships/oleObject" Target="../embeddings/oleObject80.bin"/><Relationship Id="rId4" Type="http://schemas.openxmlformats.org/officeDocument/2006/relationships/image" Target="../media/image181.png"/><Relationship Id="rId9" Type="http://schemas.openxmlformats.org/officeDocument/2006/relationships/image" Target="../media/image178.wmf"/><Relationship Id="rId14" Type="http://schemas.openxmlformats.org/officeDocument/2006/relationships/oleObject" Target="../embeddings/oleObject520.bin"/></Relationships>
</file>

<file path=ppt/slides/_rels/slide61.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84.png"/></Relationships>
</file>

<file path=ppt/slides/_rels/slide62.xml.rels><?xml version="1.0" encoding="UTF-8" standalone="yes"?>
<Relationships xmlns="http://schemas.openxmlformats.org/package/2006/relationships"><Relationship Id="rId8" Type="http://schemas.openxmlformats.org/officeDocument/2006/relationships/image" Target="../media/image1650.png"/><Relationship Id="rId13" Type="http://schemas.openxmlformats.org/officeDocument/2006/relationships/image" Target="../media/image174.png"/><Relationship Id="rId18" Type="http://schemas.openxmlformats.org/officeDocument/2006/relationships/image" Target="../media/image179.png"/><Relationship Id="rId26" Type="http://schemas.openxmlformats.org/officeDocument/2006/relationships/image" Target="../media/image188.wmf"/><Relationship Id="rId3" Type="http://schemas.openxmlformats.org/officeDocument/2006/relationships/notesSlide" Target="../notesSlides/notesSlide49.xml"/><Relationship Id="rId21" Type="http://schemas.openxmlformats.org/officeDocument/2006/relationships/oleObject" Target="../embeddings/oleObject84.bin"/><Relationship Id="rId7" Type="http://schemas.openxmlformats.org/officeDocument/2006/relationships/image" Target="../media/image163.png"/><Relationship Id="rId12" Type="http://schemas.openxmlformats.org/officeDocument/2006/relationships/image" Target="../media/image1690.png"/><Relationship Id="rId17" Type="http://schemas.openxmlformats.org/officeDocument/2006/relationships/image" Target="../media/image178.png"/><Relationship Id="rId25" Type="http://schemas.openxmlformats.org/officeDocument/2006/relationships/oleObject" Target="../embeddings/oleObject85.bin"/><Relationship Id="rId2" Type="http://schemas.openxmlformats.org/officeDocument/2006/relationships/slideLayout" Target="../slideLayouts/slideLayout7.xml"/><Relationship Id="rId16" Type="http://schemas.openxmlformats.org/officeDocument/2006/relationships/image" Target="../media/image177.png"/><Relationship Id="rId20" Type="http://schemas.openxmlformats.org/officeDocument/2006/relationships/image" Target="../media/image186.wmf"/><Relationship Id="rId1" Type="http://schemas.openxmlformats.org/officeDocument/2006/relationships/vmlDrawing" Target="../drawings/vmlDrawing25.vml"/><Relationship Id="rId6" Type="http://schemas.openxmlformats.org/officeDocument/2006/relationships/image" Target="../media/image185.wmf"/><Relationship Id="rId11" Type="http://schemas.openxmlformats.org/officeDocument/2006/relationships/image" Target="../media/image168.png"/><Relationship Id="rId24" Type="http://schemas.openxmlformats.org/officeDocument/2006/relationships/image" Target="../media/image182.png"/><Relationship Id="rId5" Type="http://schemas.openxmlformats.org/officeDocument/2006/relationships/oleObject" Target="../embeddings/oleObject82.bin"/><Relationship Id="rId15" Type="http://schemas.openxmlformats.org/officeDocument/2006/relationships/image" Target="../media/image176.png"/><Relationship Id="rId23" Type="http://schemas.openxmlformats.org/officeDocument/2006/relationships/image" Target="../media/image1810.png"/><Relationship Id="rId10" Type="http://schemas.openxmlformats.org/officeDocument/2006/relationships/image" Target="../media/image1670.png"/><Relationship Id="rId19" Type="http://schemas.openxmlformats.org/officeDocument/2006/relationships/oleObject" Target="../embeddings/oleObject83.bin"/><Relationship Id="rId4" Type="http://schemas.openxmlformats.org/officeDocument/2006/relationships/image" Target="../media/image1620.png"/><Relationship Id="rId9" Type="http://schemas.openxmlformats.org/officeDocument/2006/relationships/image" Target="../media/image1660.png"/><Relationship Id="rId14" Type="http://schemas.openxmlformats.org/officeDocument/2006/relationships/image" Target="../media/image175.png"/><Relationship Id="rId22" Type="http://schemas.openxmlformats.org/officeDocument/2006/relationships/image" Target="../media/image187.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7.bin"/><Relationship Id="rId13" Type="http://schemas.openxmlformats.org/officeDocument/2006/relationships/image" Target="../media/image192.wmf"/><Relationship Id="rId3" Type="http://schemas.openxmlformats.org/officeDocument/2006/relationships/notesSlide" Target="../notesSlides/notesSlide50.xml"/><Relationship Id="rId7" Type="http://schemas.openxmlformats.org/officeDocument/2006/relationships/image" Target="../media/image189.wmf"/><Relationship Id="rId12"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86.bin"/><Relationship Id="rId11" Type="http://schemas.openxmlformats.org/officeDocument/2006/relationships/image" Target="../media/image191.wmf"/><Relationship Id="rId5" Type="http://schemas.openxmlformats.org/officeDocument/2006/relationships/image" Target="../media/image1651.png"/><Relationship Id="rId10" Type="http://schemas.openxmlformats.org/officeDocument/2006/relationships/oleObject" Target="../embeddings/oleObject88.bin"/><Relationship Id="rId4" Type="http://schemas.openxmlformats.org/officeDocument/2006/relationships/image" Target="../media/image193.png"/><Relationship Id="rId9" Type="http://schemas.openxmlformats.org/officeDocument/2006/relationships/image" Target="../media/image190.wmf"/></Relationships>
</file>

<file path=ppt/slides/_rels/slide64.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2.png"/><Relationship Id="rId3" Type="http://schemas.openxmlformats.org/officeDocument/2006/relationships/notesSlide" Target="../notesSlides/notesSlide51.xml"/><Relationship Id="rId7" Type="http://schemas.openxmlformats.org/officeDocument/2006/relationships/image" Target="../media/image187.png"/><Relationship Id="rId12" Type="http://schemas.openxmlformats.org/officeDocument/2006/relationships/image" Target="../media/image191.png"/><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86.png"/><Relationship Id="rId11" Type="http://schemas.openxmlformats.org/officeDocument/2006/relationships/image" Target="../media/image189.png"/><Relationship Id="rId5" Type="http://schemas.openxmlformats.org/officeDocument/2006/relationships/image" Target="../media/image185.png"/><Relationship Id="rId10" Type="http://schemas.openxmlformats.org/officeDocument/2006/relationships/image" Target="../media/image194.wmf"/><Relationship Id="rId4" Type="http://schemas.openxmlformats.org/officeDocument/2006/relationships/image" Target="../media/image1841.png"/><Relationship Id="rId9" Type="http://schemas.openxmlformats.org/officeDocument/2006/relationships/oleObject" Target="../embeddings/oleObject90.bin"/><Relationship Id="rId14" Type="http://schemas.openxmlformats.org/officeDocument/2006/relationships/image" Target="../media/image1930.png"/></Relationships>
</file>

<file path=ppt/slides/_rels/slide65.xml.rels><?xml version="1.0" encoding="UTF-8" standalone="yes"?>
<Relationships xmlns="http://schemas.openxmlformats.org/package/2006/relationships"><Relationship Id="rId8" Type="http://schemas.openxmlformats.org/officeDocument/2006/relationships/image" Target="../media/image196.wmf"/><Relationship Id="rId13" Type="http://schemas.openxmlformats.org/officeDocument/2006/relationships/image" Target="../media/image198.wmf"/><Relationship Id="rId3" Type="http://schemas.openxmlformats.org/officeDocument/2006/relationships/notesSlide" Target="../notesSlides/notesSlide52.xml"/><Relationship Id="rId7" Type="http://schemas.openxmlformats.org/officeDocument/2006/relationships/oleObject" Target="../embeddings/oleObject92.bin"/><Relationship Id="rId12" Type="http://schemas.openxmlformats.org/officeDocument/2006/relationships/oleObject" Target="../embeddings/oleObject94.bin"/><Relationship Id="rId2" Type="http://schemas.openxmlformats.org/officeDocument/2006/relationships/slideLayout" Target="../slideLayouts/slideLayout7.xml"/><Relationship Id="rId16" Type="http://schemas.openxmlformats.org/officeDocument/2006/relationships/image" Target="../media/image1860.png"/><Relationship Id="rId1" Type="http://schemas.openxmlformats.org/officeDocument/2006/relationships/vmlDrawing" Target="../drawings/vmlDrawing28.vml"/><Relationship Id="rId6" Type="http://schemas.openxmlformats.org/officeDocument/2006/relationships/image" Target="../media/image1840.png"/><Relationship Id="rId11" Type="http://schemas.openxmlformats.org/officeDocument/2006/relationships/image" Target="../media/image199.png"/><Relationship Id="rId5" Type="http://schemas.openxmlformats.org/officeDocument/2006/relationships/image" Target="../media/image195.wmf"/><Relationship Id="rId15" Type="http://schemas.openxmlformats.org/officeDocument/2006/relationships/image" Target="../media/image199.wmf"/><Relationship Id="rId10" Type="http://schemas.openxmlformats.org/officeDocument/2006/relationships/image" Target="../media/image197.wmf"/><Relationship Id="rId4" Type="http://schemas.openxmlformats.org/officeDocument/2006/relationships/oleObject" Target="../embeddings/oleObject91.bin"/><Relationship Id="rId9" Type="http://schemas.openxmlformats.org/officeDocument/2006/relationships/oleObject" Target="../embeddings/oleObject93.bin"/><Relationship Id="rId14" Type="http://schemas.openxmlformats.org/officeDocument/2006/relationships/oleObject" Target="../embeddings/oleObject95.bin"/></Relationships>
</file>

<file path=ppt/slides/_rels/slide66.xml.rels><?xml version="1.0" encoding="UTF-8" standalone="yes"?>
<Relationships xmlns="http://schemas.openxmlformats.org/package/2006/relationships"><Relationship Id="rId8" Type="http://schemas.openxmlformats.org/officeDocument/2006/relationships/image" Target="../media/image201.wmf"/><Relationship Id="rId3" Type="http://schemas.openxmlformats.org/officeDocument/2006/relationships/notesSlide" Target="../notesSlides/notesSlide53.xml"/><Relationship Id="rId7" Type="http://schemas.openxmlformats.org/officeDocument/2006/relationships/oleObject" Target="../embeddings/oleObject97.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203.png"/><Relationship Id="rId11" Type="http://schemas.openxmlformats.org/officeDocument/2006/relationships/image" Target="../media/image2040.png"/><Relationship Id="rId5" Type="http://schemas.openxmlformats.org/officeDocument/2006/relationships/image" Target="../media/image200.wmf"/><Relationship Id="rId10" Type="http://schemas.openxmlformats.org/officeDocument/2006/relationships/image" Target="../media/image202.wmf"/><Relationship Id="rId4" Type="http://schemas.openxmlformats.org/officeDocument/2006/relationships/oleObject" Target="../embeddings/oleObject96.bin"/><Relationship Id="rId9" Type="http://schemas.openxmlformats.org/officeDocument/2006/relationships/oleObject" Target="../embeddings/oleObject98.bin"/></Relationships>
</file>

<file path=ppt/slides/_rels/slide67.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05.png"/></Relationships>
</file>

<file path=ppt/slides/_rels/slide68.xml.rels><?xml version="1.0" encoding="UTF-8" standalone="yes"?>
<Relationships xmlns="http://schemas.openxmlformats.org/package/2006/relationships"><Relationship Id="rId13" Type="http://schemas.openxmlformats.org/officeDocument/2006/relationships/oleObject" Target="../embeddings/oleObject99.bin"/><Relationship Id="rId18" Type="http://schemas.openxmlformats.org/officeDocument/2006/relationships/image" Target="../media/image207.wmf"/><Relationship Id="rId26" Type="http://schemas.openxmlformats.org/officeDocument/2006/relationships/oleObject" Target="../embeddings/oleObject850.bin"/><Relationship Id="rId39" Type="http://schemas.openxmlformats.org/officeDocument/2006/relationships/image" Target="../media/image211.wmf"/><Relationship Id="rId21" Type="http://schemas.openxmlformats.org/officeDocument/2006/relationships/image" Target="../media/image227.png"/><Relationship Id="rId34" Type="http://schemas.openxmlformats.org/officeDocument/2006/relationships/oleObject" Target="../embeddings/oleObject870.bin"/><Relationship Id="rId7" Type="http://schemas.openxmlformats.org/officeDocument/2006/relationships/image" Target="../media/image217.png"/><Relationship Id="rId12" Type="http://schemas.openxmlformats.org/officeDocument/2006/relationships/image" Target="../media/image222.png"/><Relationship Id="rId17" Type="http://schemas.openxmlformats.org/officeDocument/2006/relationships/oleObject" Target="../embeddings/oleObject100.bin"/><Relationship Id="rId25" Type="http://schemas.openxmlformats.org/officeDocument/2006/relationships/image" Target="../media/image208.wmf"/><Relationship Id="rId38" Type="http://schemas.openxmlformats.org/officeDocument/2006/relationships/oleObject" Target="../embeddings/oleObject880.bin"/><Relationship Id="rId2" Type="http://schemas.openxmlformats.org/officeDocument/2006/relationships/slideLayout" Target="../slideLayouts/slideLayout7.xml"/><Relationship Id="rId16" Type="http://schemas.openxmlformats.org/officeDocument/2006/relationships/image" Target="../media/image224.png"/><Relationship Id="rId20" Type="http://schemas.openxmlformats.org/officeDocument/2006/relationships/image" Target="../media/image226.png"/><Relationship Id="rId1" Type="http://schemas.openxmlformats.org/officeDocument/2006/relationships/vmlDrawing" Target="../drawings/vmlDrawing30.vml"/><Relationship Id="rId6" Type="http://schemas.openxmlformats.org/officeDocument/2006/relationships/image" Target="../media/image216.png"/><Relationship Id="rId11" Type="http://schemas.openxmlformats.org/officeDocument/2006/relationships/image" Target="../media/image221.png"/><Relationship Id="rId24" Type="http://schemas.openxmlformats.org/officeDocument/2006/relationships/oleObject" Target="../embeddings/oleObject101.bin"/><Relationship Id="rId32" Type="http://schemas.openxmlformats.org/officeDocument/2006/relationships/oleObject" Target="../embeddings/oleObject103.bin"/><Relationship Id="rId40" Type="http://schemas.openxmlformats.org/officeDocument/2006/relationships/oleObject" Target="../embeddings/oleObject105.bin"/><Relationship Id="rId5" Type="http://schemas.openxmlformats.org/officeDocument/2006/relationships/image" Target="../media/image2150.png"/><Relationship Id="rId15" Type="http://schemas.openxmlformats.org/officeDocument/2006/relationships/image" Target="../media/image223.png"/><Relationship Id="rId23" Type="http://schemas.openxmlformats.org/officeDocument/2006/relationships/image" Target="../media/image229.png"/><Relationship Id="rId28" Type="http://schemas.openxmlformats.org/officeDocument/2006/relationships/oleObject" Target="../embeddings/oleObject102.bin"/><Relationship Id="rId36" Type="http://schemas.openxmlformats.org/officeDocument/2006/relationships/oleObject" Target="../embeddings/oleObject104.bin"/><Relationship Id="rId10" Type="http://schemas.openxmlformats.org/officeDocument/2006/relationships/image" Target="../media/image220.png"/><Relationship Id="rId19" Type="http://schemas.openxmlformats.org/officeDocument/2006/relationships/image" Target="../media/image225.png"/><Relationship Id="rId31" Type="http://schemas.openxmlformats.org/officeDocument/2006/relationships/image" Target="../media/image209.wmf"/><Relationship Id="rId4" Type="http://schemas.openxmlformats.org/officeDocument/2006/relationships/image" Target="../media/image2140.png"/><Relationship Id="rId9" Type="http://schemas.openxmlformats.org/officeDocument/2006/relationships/image" Target="../media/image219.png"/><Relationship Id="rId14" Type="http://schemas.openxmlformats.org/officeDocument/2006/relationships/image" Target="../media/image206.wmf"/><Relationship Id="rId22" Type="http://schemas.openxmlformats.org/officeDocument/2006/relationships/image" Target="../media/image228.png"/><Relationship Id="rId27" Type="http://schemas.openxmlformats.org/officeDocument/2006/relationships/image" Target="../media/image208.wmf"/><Relationship Id="rId30" Type="http://schemas.openxmlformats.org/officeDocument/2006/relationships/oleObject" Target="../embeddings/oleObject860.bin"/><Relationship Id="rId35" Type="http://schemas.openxmlformats.org/officeDocument/2006/relationships/image" Target="../media/image210.wmf"/><Relationship Id="rId8" Type="http://schemas.openxmlformats.org/officeDocument/2006/relationships/image" Target="../media/image218.png"/><Relationship Id="rId3"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notesSlide" Target="../notesSlides/notesSlide56.xml"/><Relationship Id="rId7" Type="http://schemas.openxmlformats.org/officeDocument/2006/relationships/oleObject" Target="../embeddings/oleObject10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213.wmf"/><Relationship Id="rId5" Type="http://schemas.openxmlformats.org/officeDocument/2006/relationships/oleObject" Target="../embeddings/oleObject106.bin"/><Relationship Id="rId4" Type="http://schemas.openxmlformats.org/officeDocument/2006/relationships/image" Target="../media/image215.png"/></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70.xml.rels><?xml version="1.0" encoding="UTF-8" standalone="yes"?>
<Relationships xmlns="http://schemas.openxmlformats.org/package/2006/relationships"><Relationship Id="rId8" Type="http://schemas.openxmlformats.org/officeDocument/2006/relationships/image" Target="../media/image217.wmf"/><Relationship Id="rId3" Type="http://schemas.openxmlformats.org/officeDocument/2006/relationships/notesSlide" Target="../notesSlides/notesSlide57.xml"/><Relationship Id="rId7" Type="http://schemas.openxmlformats.org/officeDocument/2006/relationships/oleObject" Target="../embeddings/oleObject109.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235.png"/><Relationship Id="rId5" Type="http://schemas.openxmlformats.org/officeDocument/2006/relationships/image" Target="../media/image216.wmf"/><Relationship Id="rId4" Type="http://schemas.openxmlformats.org/officeDocument/2006/relationships/oleObject" Target="../embeddings/oleObject108.bin"/></Relationships>
</file>

<file path=ppt/slides/_rels/slide71.xml.rels><?xml version="1.0" encoding="UTF-8" standalone="yes"?>
<Relationships xmlns="http://schemas.openxmlformats.org/package/2006/relationships"><Relationship Id="rId8" Type="http://schemas.openxmlformats.org/officeDocument/2006/relationships/image" Target="../media/image219.wmf"/><Relationship Id="rId3" Type="http://schemas.openxmlformats.org/officeDocument/2006/relationships/notesSlide" Target="../notesSlides/notesSlide58.xml"/><Relationship Id="rId7" Type="http://schemas.openxmlformats.org/officeDocument/2006/relationships/oleObject" Target="../embeddings/oleObject111.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218.wmf"/><Relationship Id="rId5" Type="http://schemas.openxmlformats.org/officeDocument/2006/relationships/oleObject" Target="../embeddings/oleObject110.bin"/><Relationship Id="rId4" Type="http://schemas.openxmlformats.org/officeDocument/2006/relationships/image" Target="../media/image238.png"/></Relationships>
</file>

<file path=ppt/slides/_rels/slide7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140.png"/><Relationship Id="rId4" Type="http://schemas.openxmlformats.org/officeDocument/2006/relationships/image" Target="../media/image23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falstad.com/emstatic/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8.xml"/><Relationship Id="rId7" Type="http://schemas.openxmlformats.org/officeDocument/2006/relationships/image" Target="../media/image14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6.png"/><Relationship Id="rId11" Type="http://schemas.openxmlformats.org/officeDocument/2006/relationships/image" Target="../media/image16.wmf"/><Relationship Id="rId10" Type="http://schemas.openxmlformats.org/officeDocument/2006/relationships/oleObject" Target="../embeddings/oleObject15.bin"/><Relationship Id="rId4" Type="http://schemas.openxmlformats.org/officeDocument/2006/relationships/image" Target="../media/image137.png"/><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1</a:t>
            </a:fld>
            <a:endParaRPr lang="en-US" altLang="en-US">
              <a:solidFill>
                <a:srgbClr val="FFFFFF"/>
              </a:solidFill>
            </a:endParaRPr>
          </a:p>
        </p:txBody>
      </p:sp>
      <p:sp>
        <p:nvSpPr>
          <p:cNvPr id="33" name="Rectangle 32"/>
          <p:cNvSpPr/>
          <p:nvPr/>
        </p:nvSpPr>
        <p:spPr bwMode="auto">
          <a:xfrm>
            <a:off x="1295400" y="1840468"/>
            <a:ext cx="3657600" cy="3657600"/>
          </a:xfrm>
          <a:prstGeom prst="rect">
            <a:avLst/>
          </a:prstGeom>
          <a:solidFill>
            <a:srgbClr val="00B05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69" name="Group 68"/>
          <p:cNvGrpSpPr/>
          <p:nvPr/>
        </p:nvGrpSpPr>
        <p:grpSpPr>
          <a:xfrm>
            <a:off x="1295401" y="1840467"/>
            <a:ext cx="3657602" cy="3657602"/>
            <a:chOff x="2743201" y="1371599"/>
            <a:chExt cx="3657602" cy="3657602"/>
          </a:xfrm>
        </p:grpSpPr>
        <p:grpSp>
          <p:nvGrpSpPr>
            <p:cNvPr id="54" name="Group 53"/>
            <p:cNvGrpSpPr/>
            <p:nvPr/>
          </p:nvGrpSpPr>
          <p:grpSpPr>
            <a:xfrm>
              <a:off x="3047999" y="1371599"/>
              <a:ext cx="3048001" cy="3657602"/>
              <a:chOff x="3047999" y="1371599"/>
              <a:chExt cx="3048001" cy="3657602"/>
            </a:xfrm>
          </p:grpSpPr>
          <p:cxnSp>
            <p:nvCxnSpPr>
              <p:cNvPr id="35" name="Straight Connector 34"/>
              <p:cNvCxnSpPr/>
              <p:nvPr/>
            </p:nvCxnSpPr>
            <p:spPr bwMode="auto">
              <a:xfrm rot="16200000">
                <a:off x="2743200"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7" name="Group 46"/>
              <p:cNvGrpSpPr/>
              <p:nvPr/>
            </p:nvGrpSpPr>
            <p:grpSpPr>
              <a:xfrm>
                <a:off x="3047999" y="1371600"/>
                <a:ext cx="1219200" cy="3657601"/>
                <a:chOff x="3047999" y="1371600"/>
                <a:chExt cx="1219200" cy="3657601"/>
              </a:xfrm>
            </p:grpSpPr>
            <p:cxnSp>
              <p:nvCxnSpPr>
                <p:cNvPr id="36" name="Straight Connector 35"/>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47"/>
              <p:cNvGrpSpPr/>
              <p:nvPr/>
            </p:nvGrpSpPr>
            <p:grpSpPr>
              <a:xfrm>
                <a:off x="4876800" y="1371599"/>
                <a:ext cx="1219200" cy="3657601"/>
                <a:chOff x="3047999" y="1371600"/>
                <a:chExt cx="1219200" cy="3657601"/>
              </a:xfrm>
            </p:grpSpPr>
            <p:cxnSp>
              <p:nvCxnSpPr>
                <p:cNvPr id="49" name="Straight Connector 48"/>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55" name="Group 54"/>
            <p:cNvGrpSpPr/>
            <p:nvPr/>
          </p:nvGrpSpPr>
          <p:grpSpPr>
            <a:xfrm rot="5400000">
              <a:off x="3048001" y="1371600"/>
              <a:ext cx="3048001" cy="3657602"/>
              <a:chOff x="3047999" y="1371599"/>
              <a:chExt cx="3048001" cy="3657602"/>
            </a:xfrm>
          </p:grpSpPr>
          <p:cxnSp>
            <p:nvCxnSpPr>
              <p:cNvPr id="56" name="Straight Connector 55"/>
              <p:cNvCxnSpPr/>
              <p:nvPr/>
            </p:nvCxnSpPr>
            <p:spPr bwMode="auto">
              <a:xfrm rot="16200000">
                <a:off x="2743200"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 name="Group 56"/>
              <p:cNvGrpSpPr/>
              <p:nvPr/>
            </p:nvGrpSpPr>
            <p:grpSpPr>
              <a:xfrm>
                <a:off x="3047999" y="1371600"/>
                <a:ext cx="1219200" cy="3657601"/>
                <a:chOff x="3047999" y="1371600"/>
                <a:chExt cx="1219200" cy="3657601"/>
              </a:xfrm>
            </p:grpSpPr>
            <p:cxnSp>
              <p:nvCxnSpPr>
                <p:cNvPr id="64" name="Straight Connector 63"/>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8" name="Group 57"/>
              <p:cNvGrpSpPr/>
              <p:nvPr/>
            </p:nvGrpSpPr>
            <p:grpSpPr>
              <a:xfrm>
                <a:off x="4876800" y="1371599"/>
                <a:ext cx="1219200" cy="3657601"/>
                <a:chOff x="3047999" y="1371600"/>
                <a:chExt cx="1219200" cy="3657601"/>
              </a:xfrm>
            </p:grpSpPr>
            <p:cxnSp>
              <p:nvCxnSpPr>
                <p:cNvPr id="59" name="Straight Connector 58"/>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79" name="Group 78"/>
          <p:cNvGrpSpPr/>
          <p:nvPr/>
        </p:nvGrpSpPr>
        <p:grpSpPr>
          <a:xfrm>
            <a:off x="1511300" y="2107168"/>
            <a:ext cx="3530600" cy="3099834"/>
            <a:chOff x="2959100" y="1638300"/>
            <a:chExt cx="3530600" cy="3099834"/>
          </a:xfrm>
        </p:grpSpPr>
        <mc:AlternateContent xmlns:mc="http://schemas.openxmlformats.org/markup-compatibility/2006" xmlns:a14="http://schemas.microsoft.com/office/drawing/2010/main">
          <mc:Choice Requires="a14">
            <p:sp>
              <p:nvSpPr>
                <p:cNvPr id="71" name="TextBox 70"/>
                <p:cNvSpPr txBox="1"/>
                <p:nvPr/>
              </p:nvSpPr>
              <p:spPr>
                <a:xfrm>
                  <a:off x="2959100" y="22479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959100" y="2247900"/>
                  <a:ext cx="501997"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4165600" y="31496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165600" y="3149600"/>
                  <a:ext cx="50199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959100" y="406297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959100" y="4062970"/>
                  <a:ext cx="501997"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3870498" y="22352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3870498" y="2235200"/>
                  <a:ext cx="501997"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5987703" y="28321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987703" y="2832100"/>
                  <a:ext cx="501997"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171603" y="16383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4171603" y="1638300"/>
                  <a:ext cx="50199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3263900" y="4368802"/>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3263900" y="4368802"/>
                  <a:ext cx="501997" cy="369332"/>
                </a:xfrm>
                <a:prstGeom prst="rect">
                  <a:avLst/>
                </a:prstGeom>
                <a:blipFill rotWithShape="1">
                  <a:blip r:embed="rId9"/>
                  <a:stretch>
                    <a:fillRect/>
                  </a:stretch>
                </a:blipFill>
              </p:spPr>
              <p:txBody>
                <a:bodyPr/>
                <a:lstStyle/>
                <a:p>
                  <a:r>
                    <a:rPr lang="en-US">
                      <a:noFill/>
                    </a:rPr>
                    <a:t> </a:t>
                  </a:r>
                </a:p>
              </p:txBody>
            </p:sp>
          </mc:Fallback>
        </mc:AlternateContent>
      </p:grpSp>
      <p:grpSp>
        <p:nvGrpSpPr>
          <p:cNvPr id="114" name="Group 113"/>
          <p:cNvGrpSpPr/>
          <p:nvPr/>
        </p:nvGrpSpPr>
        <p:grpSpPr>
          <a:xfrm>
            <a:off x="1601795" y="1840468"/>
            <a:ext cx="3389301" cy="3352800"/>
            <a:chOff x="3049595" y="1371600"/>
            <a:chExt cx="3389301" cy="3352800"/>
          </a:xfrm>
        </p:grpSpPr>
        <p:grpSp>
          <p:nvGrpSpPr>
            <p:cNvPr id="89" name="Group 88"/>
            <p:cNvGrpSpPr/>
            <p:nvPr/>
          </p:nvGrpSpPr>
          <p:grpSpPr>
            <a:xfrm>
              <a:off x="4267200" y="1371600"/>
              <a:ext cx="336246" cy="609570"/>
              <a:chOff x="4267200" y="1371600"/>
              <a:chExt cx="336246" cy="609570"/>
            </a:xfrm>
          </p:grpSpPr>
          <p:sp>
            <p:nvSpPr>
              <p:cNvPr id="80" name="Rectangle 79"/>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88" name="TextBox 87"/>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0"/>
                    <a:stretch>
                      <a:fillRect/>
                    </a:stretch>
                  </a:blipFill>
                </p:spPr>
                <p:txBody>
                  <a:bodyPr/>
                  <a:lstStyle/>
                  <a:p>
                    <a:r>
                      <a:rPr lang="en-US">
                        <a:noFill/>
                      </a:rPr>
                      <a:t> </a:t>
                    </a:r>
                  </a:p>
                </p:txBody>
              </p:sp>
            </mc:Fallback>
          </mc:AlternateContent>
        </p:grpSp>
        <p:grpSp>
          <p:nvGrpSpPr>
            <p:cNvPr id="93" name="Group 92"/>
            <p:cNvGrpSpPr/>
            <p:nvPr/>
          </p:nvGrpSpPr>
          <p:grpSpPr>
            <a:xfrm>
              <a:off x="3352800" y="4114830"/>
              <a:ext cx="336246" cy="609570"/>
              <a:chOff x="4267200" y="1371600"/>
              <a:chExt cx="336246" cy="609570"/>
            </a:xfrm>
          </p:grpSpPr>
          <p:sp>
            <p:nvSpPr>
              <p:cNvPr id="94" name="Rectangle 93"/>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95" name="TextBox 94"/>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1"/>
                    <a:stretch>
                      <a:fillRect/>
                    </a:stretch>
                  </a:blipFill>
                </p:spPr>
                <p:txBody>
                  <a:bodyPr/>
                  <a:lstStyle/>
                  <a:p>
                    <a:r>
                      <a:rPr lang="en-US">
                        <a:noFill/>
                      </a:rPr>
                      <a:t> </a:t>
                    </a:r>
                  </a:p>
                </p:txBody>
              </p:sp>
            </mc:Fallback>
          </mc:AlternateContent>
        </p:grpSp>
        <p:grpSp>
          <p:nvGrpSpPr>
            <p:cNvPr id="96" name="Group 95"/>
            <p:cNvGrpSpPr/>
            <p:nvPr/>
          </p:nvGrpSpPr>
          <p:grpSpPr>
            <a:xfrm>
              <a:off x="3049595" y="3813575"/>
              <a:ext cx="336246" cy="609570"/>
              <a:chOff x="4267200" y="1371600"/>
              <a:chExt cx="336246" cy="609570"/>
            </a:xfrm>
          </p:grpSpPr>
          <p:sp>
            <p:nvSpPr>
              <p:cNvPr id="97" name="Rectangle 96"/>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98" name="TextBox 97"/>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2"/>
                    <a:stretch>
                      <a:fillRect/>
                    </a:stretch>
                  </a:blipFill>
                </p:spPr>
                <p:txBody>
                  <a:bodyPr/>
                  <a:lstStyle/>
                  <a:p>
                    <a:r>
                      <a:rPr lang="en-US">
                        <a:noFill/>
                      </a:rPr>
                      <a:t> </a:t>
                    </a:r>
                  </a:p>
                </p:txBody>
              </p:sp>
            </mc:Fallback>
          </mc:AlternateContent>
        </p:grpSp>
        <p:grpSp>
          <p:nvGrpSpPr>
            <p:cNvPr id="102" name="Group 101"/>
            <p:cNvGrpSpPr/>
            <p:nvPr/>
          </p:nvGrpSpPr>
          <p:grpSpPr>
            <a:xfrm>
              <a:off x="3052763" y="1985962"/>
              <a:ext cx="336246" cy="609570"/>
              <a:chOff x="4267200" y="1371600"/>
              <a:chExt cx="336246" cy="609570"/>
            </a:xfrm>
          </p:grpSpPr>
          <p:sp>
            <p:nvSpPr>
              <p:cNvPr id="103" name="Rectangle 102"/>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04" name="TextBox 103"/>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3"/>
                    <a:stretch>
                      <a:fillRect/>
                    </a:stretch>
                  </a:blipFill>
                </p:spPr>
                <p:txBody>
                  <a:bodyPr/>
                  <a:lstStyle/>
                  <a:p>
                    <a:r>
                      <a:rPr lang="en-US">
                        <a:noFill/>
                      </a:rPr>
                      <a:t> </a:t>
                    </a:r>
                  </a:p>
                </p:txBody>
              </p:sp>
            </mc:Fallback>
          </mc:AlternateContent>
        </p:grpSp>
        <p:grpSp>
          <p:nvGrpSpPr>
            <p:cNvPr id="105" name="Group 104"/>
            <p:cNvGrpSpPr/>
            <p:nvPr/>
          </p:nvGrpSpPr>
          <p:grpSpPr>
            <a:xfrm>
              <a:off x="3967162" y="1979104"/>
              <a:ext cx="336246" cy="609570"/>
              <a:chOff x="4267200" y="1371600"/>
              <a:chExt cx="336246" cy="609570"/>
            </a:xfrm>
          </p:grpSpPr>
          <p:sp>
            <p:nvSpPr>
              <p:cNvPr id="106" name="Rectangle 105"/>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07" name="TextBox 106"/>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4"/>
                    <a:stretch>
                      <a:fillRect/>
                    </a:stretch>
                  </a:blipFill>
                </p:spPr>
                <p:txBody>
                  <a:bodyPr/>
                  <a:lstStyle/>
                  <a:p>
                    <a:r>
                      <a:rPr lang="en-US">
                        <a:noFill/>
                      </a:rPr>
                      <a:t> </a:t>
                    </a:r>
                  </a:p>
                </p:txBody>
              </p:sp>
            </mc:Fallback>
          </mc:AlternateContent>
        </p:grpSp>
        <p:grpSp>
          <p:nvGrpSpPr>
            <p:cNvPr id="108" name="Group 107"/>
            <p:cNvGrpSpPr/>
            <p:nvPr/>
          </p:nvGrpSpPr>
          <p:grpSpPr>
            <a:xfrm>
              <a:off x="4273850" y="2895630"/>
              <a:ext cx="336246" cy="609570"/>
              <a:chOff x="4267200" y="1371600"/>
              <a:chExt cx="336246" cy="609570"/>
            </a:xfrm>
          </p:grpSpPr>
          <p:sp>
            <p:nvSpPr>
              <p:cNvPr id="109" name="Rectangle 108"/>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10" name="TextBox 109"/>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5"/>
                    <a:stretch>
                      <a:fillRect/>
                    </a:stretch>
                  </a:blipFill>
                </p:spPr>
                <p:txBody>
                  <a:bodyPr/>
                  <a:lstStyle/>
                  <a:p>
                    <a:r>
                      <a:rPr lang="en-US">
                        <a:noFill/>
                      </a:rPr>
                      <a:t> </a:t>
                    </a:r>
                  </a:p>
                </p:txBody>
              </p:sp>
            </mc:Fallback>
          </mc:AlternateContent>
        </p:grpSp>
        <p:grpSp>
          <p:nvGrpSpPr>
            <p:cNvPr id="111" name="Group 110"/>
            <p:cNvGrpSpPr/>
            <p:nvPr/>
          </p:nvGrpSpPr>
          <p:grpSpPr>
            <a:xfrm>
              <a:off x="6102650" y="2590816"/>
              <a:ext cx="336246" cy="609570"/>
              <a:chOff x="4267200" y="1371600"/>
              <a:chExt cx="336246" cy="609570"/>
            </a:xfrm>
          </p:grpSpPr>
          <p:sp>
            <p:nvSpPr>
              <p:cNvPr id="112" name="Rectangle 111"/>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13" name="TextBox 112"/>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6"/>
                    <a:stretch>
                      <a:fillRect/>
                    </a:stretch>
                  </a:blipFill>
                </p:spPr>
                <p:txBody>
                  <a:bodyPr/>
                  <a:lstStyle/>
                  <a:p>
                    <a:r>
                      <a:rPr lang="en-US">
                        <a:noFill/>
                      </a:rPr>
                      <a:t> </a:t>
                    </a:r>
                  </a:p>
                </p:txBody>
              </p:sp>
            </mc:Fallback>
          </mc:AlternateContent>
        </p:grpSp>
      </p:grpSp>
      <p:grpSp>
        <p:nvGrpSpPr>
          <p:cNvPr id="125" name="Group 124"/>
          <p:cNvGrpSpPr/>
          <p:nvPr/>
        </p:nvGrpSpPr>
        <p:grpSpPr>
          <a:xfrm>
            <a:off x="-76200" y="621268"/>
            <a:ext cx="6209824" cy="6084332"/>
            <a:chOff x="1371600" y="152400"/>
            <a:chExt cx="6209824" cy="6084332"/>
          </a:xfrm>
        </p:grpSpPr>
        <p:cxnSp>
          <p:nvCxnSpPr>
            <p:cNvPr id="116" name="Straight Arrow Connector 115"/>
            <p:cNvCxnSpPr/>
            <p:nvPr/>
          </p:nvCxnSpPr>
          <p:spPr bwMode="auto">
            <a:xfrm flipH="1">
              <a:off x="1676400" y="5029201"/>
              <a:ext cx="1066800" cy="9143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Arrow Connector 117"/>
            <p:cNvCxnSpPr/>
            <p:nvPr/>
          </p:nvCxnSpPr>
          <p:spPr bwMode="auto">
            <a:xfrm flipV="1">
              <a:off x="6400800" y="5029199"/>
              <a:ext cx="876304"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p:cNvCxnSpPr/>
            <p:nvPr/>
          </p:nvCxnSpPr>
          <p:spPr bwMode="auto">
            <a:xfrm flipV="1">
              <a:off x="2743200" y="533400"/>
              <a:ext cx="3" cy="83819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1" name="TextBox 120"/>
                <p:cNvSpPr txBox="1"/>
                <p:nvPr/>
              </p:nvSpPr>
              <p:spPr>
                <a:xfrm>
                  <a:off x="2534050" y="152400"/>
                  <a:ext cx="410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xmlns="">
            <p:sp>
              <p:nvSpPr>
                <p:cNvPr id="121" name="TextBox 120"/>
                <p:cNvSpPr txBox="1">
                  <a:spLocks noRot="1" noChangeAspect="1" noMove="1" noResize="1" noEditPoints="1" noAdjustHandles="1" noChangeArrowheads="1" noChangeShapeType="1" noTextEdit="1"/>
                </p:cNvSpPr>
                <p:nvPr/>
              </p:nvSpPr>
              <p:spPr>
                <a:xfrm>
                  <a:off x="2534050" y="152400"/>
                  <a:ext cx="410286" cy="3693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7194203" y="4813300"/>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122" name="TextBox 121"/>
                <p:cNvSpPr txBox="1">
                  <a:spLocks noRot="1" noChangeAspect="1" noMove="1" noResize="1" noEditPoints="1" noAdjustHandles="1" noChangeArrowheads="1" noChangeShapeType="1" noTextEdit="1"/>
                </p:cNvSpPr>
                <p:nvPr/>
              </p:nvSpPr>
              <p:spPr>
                <a:xfrm>
                  <a:off x="7194203" y="4813300"/>
                  <a:ext cx="387221" cy="369332"/>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1371600" y="5867400"/>
                  <a:ext cx="3906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123" name="TextBox 122"/>
                <p:cNvSpPr txBox="1">
                  <a:spLocks noRot="1" noChangeAspect="1" noMove="1" noResize="1" noEditPoints="1" noAdjustHandles="1" noChangeArrowheads="1" noChangeShapeType="1" noTextEdit="1"/>
                </p:cNvSpPr>
                <p:nvPr/>
              </p:nvSpPr>
              <p:spPr>
                <a:xfrm>
                  <a:off x="1371600" y="5867400"/>
                  <a:ext cx="390620" cy="369332"/>
                </a:xfrm>
                <a:prstGeom prst="rect">
                  <a:avLst/>
                </a:prstGeom>
                <a:blipFill rotWithShape="1">
                  <a:blip r:embed="rId19"/>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1821024" y="4736068"/>
                  <a:ext cx="9221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0</m:t>
                            </m:r>
                          </m:sub>
                        </m:sSub>
                      </m:oMath>
                    </m:oMathPara>
                  </a14:m>
                  <a:endParaRPr lang="en-US" dirty="0"/>
                </a:p>
              </p:txBody>
            </p:sp>
          </mc:Choice>
          <mc:Fallback xmlns="">
            <p:sp>
              <p:nvSpPr>
                <p:cNvPr id="124" name="TextBox 123"/>
                <p:cNvSpPr txBox="1">
                  <a:spLocks noRot="1" noChangeAspect="1" noMove="1" noResize="1" noEditPoints="1" noAdjustHandles="1" noChangeArrowheads="1" noChangeShapeType="1" noTextEdit="1"/>
                </p:cNvSpPr>
                <p:nvPr/>
              </p:nvSpPr>
              <p:spPr>
                <a:xfrm>
                  <a:off x="1821024" y="4736068"/>
                  <a:ext cx="922176" cy="369332"/>
                </a:xfrm>
                <a:prstGeom prst="rect">
                  <a:avLst/>
                </a:prstGeom>
                <a:blipFill rotWithShape="1">
                  <a:blip r:embed="rId20"/>
                  <a:stretch>
                    <a:fillRect b="-10000"/>
                  </a:stretch>
                </a:blipFill>
              </p:spPr>
              <p:txBody>
                <a:bodyPr/>
                <a:lstStyle/>
                <a:p>
                  <a:r>
                    <a:rPr lang="en-US">
                      <a:noFill/>
                    </a:rPr>
                    <a:t> </a:t>
                  </a:r>
                </a:p>
              </p:txBody>
            </p:sp>
          </mc:Fallback>
        </mc:AlternateContent>
      </p:grpSp>
      <p:grpSp>
        <p:nvGrpSpPr>
          <p:cNvPr id="150" name="Group 149"/>
          <p:cNvGrpSpPr/>
          <p:nvPr/>
        </p:nvGrpSpPr>
        <p:grpSpPr>
          <a:xfrm>
            <a:off x="2608277" y="4911328"/>
            <a:ext cx="1025476" cy="1513840"/>
            <a:chOff x="2608277" y="4911328"/>
            <a:chExt cx="1025476" cy="1513840"/>
          </a:xfrm>
        </p:grpSpPr>
        <p:grpSp>
          <p:nvGrpSpPr>
            <p:cNvPr id="126" name="Group 125"/>
            <p:cNvGrpSpPr/>
            <p:nvPr/>
          </p:nvGrpSpPr>
          <p:grpSpPr>
            <a:xfrm>
              <a:off x="2608277" y="4911328"/>
              <a:ext cx="477823" cy="1173480"/>
              <a:chOff x="2133600" y="2286000"/>
              <a:chExt cx="477823" cy="1066800"/>
            </a:xfrm>
          </p:grpSpPr>
          <p:cxnSp>
            <p:nvCxnSpPr>
              <p:cNvPr id="127" name="Straight Connector 126"/>
              <p:cNvCxnSpPr/>
              <p:nvPr/>
            </p:nvCxnSpPr>
            <p:spPr bwMode="auto">
              <a:xfrm>
                <a:off x="2349500" y="2286000"/>
                <a:ext cx="0" cy="685800"/>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28" name="TextBox 127"/>
                  <p:cNvSpPr txBox="1"/>
                  <p:nvPr/>
                </p:nvSpPr>
                <p:spPr>
                  <a:xfrm>
                    <a:off x="2133600" y="2983468"/>
                    <a:ext cx="4778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a:rPr>
                                <m:t>𝑥</m:t>
                              </m:r>
                            </m:e>
                            <m:sub>
                              <m:r>
                                <a:rPr lang="en-US" b="0" i="1" smtClean="0">
                                  <a:latin typeface="Cambria Math"/>
                                </a:rPr>
                                <m:t>𝑐</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133600" y="2983468"/>
                    <a:ext cx="477823" cy="369332"/>
                  </a:xfrm>
                  <a:prstGeom prst="rect">
                    <a:avLst/>
                  </a:prstGeom>
                  <a:blipFill rotWithShape="1">
                    <a:blip r:embed="rId21"/>
                    <a:stretch>
                      <a:fillRect/>
                    </a:stretch>
                  </a:blipFill>
                </p:spPr>
                <p:txBody>
                  <a:bodyPr/>
                  <a:lstStyle/>
                  <a:p>
                    <a:r>
                      <a:rPr lang="en-US">
                        <a:noFill/>
                      </a:rPr>
                      <a:t> </a:t>
                    </a:r>
                  </a:p>
                </p:txBody>
              </p:sp>
            </mc:Fallback>
          </mc:AlternateContent>
        </p:grpSp>
        <p:grpSp>
          <p:nvGrpSpPr>
            <p:cNvPr id="129" name="Group 128"/>
            <p:cNvGrpSpPr/>
            <p:nvPr/>
          </p:nvGrpSpPr>
          <p:grpSpPr>
            <a:xfrm>
              <a:off x="2633663" y="5268436"/>
              <a:ext cx="1000090" cy="1156732"/>
              <a:chOff x="3089228" y="2298700"/>
              <a:chExt cx="1331118" cy="1156732"/>
            </a:xfrm>
          </p:grpSpPr>
          <p:cxnSp>
            <p:nvCxnSpPr>
              <p:cNvPr id="130" name="Straight Connector 129"/>
              <p:cNvCxnSpPr/>
              <p:nvPr/>
            </p:nvCxnSpPr>
            <p:spPr bwMode="auto">
              <a:xfrm>
                <a:off x="3733800" y="2298700"/>
                <a:ext cx="0" cy="685800"/>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1" name="TextBox 130"/>
                  <p:cNvSpPr txBox="1"/>
                  <p:nvPr/>
                </p:nvSpPr>
                <p:spPr>
                  <a:xfrm>
                    <a:off x="3089228" y="3086100"/>
                    <a:ext cx="13311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a:rPr>
                                <m:t>𝑥</m:t>
                              </m:r>
                            </m:e>
                            <m:sub>
                              <m:r>
                                <a:rPr lang="en-US" b="0" i="1" smtClean="0">
                                  <a:latin typeface="Cambria Math"/>
                                </a:rPr>
                                <m:t>𝑐</m:t>
                              </m:r>
                            </m:sub>
                          </m:sSub>
                          <m:r>
                            <a:rPr lang="en-US" b="0" i="0" smtClean="0">
                              <a:latin typeface="Cambria Math"/>
                            </a:rPr>
                            <m:t>+</m:t>
                          </m:r>
                          <m:r>
                            <a:rPr lang="en-US" b="0" i="1" smtClean="0">
                              <a:latin typeface="Cambria Math"/>
                            </a:rPr>
                            <m:t>𝑑𝑥</m:t>
                          </m:r>
                        </m:oMath>
                      </m:oMathPara>
                    </a14:m>
                    <a:endParaRPr lang="en-US" i="1" dirty="0"/>
                  </a:p>
                </p:txBody>
              </p:sp>
            </mc:Choice>
            <mc:Fallback xmlns="">
              <p:sp>
                <p:nvSpPr>
                  <p:cNvPr id="131" name="TextBox 130"/>
                  <p:cNvSpPr txBox="1">
                    <a:spLocks noRot="1" noChangeAspect="1" noMove="1" noResize="1" noEditPoints="1" noAdjustHandles="1" noChangeArrowheads="1" noChangeShapeType="1" noTextEdit="1"/>
                  </p:cNvSpPr>
                  <p:nvPr/>
                </p:nvSpPr>
                <p:spPr>
                  <a:xfrm>
                    <a:off x="3089228" y="3086100"/>
                    <a:ext cx="1331118" cy="369332"/>
                  </a:xfrm>
                  <a:prstGeom prst="rect">
                    <a:avLst/>
                  </a:prstGeom>
                  <a:blipFill rotWithShape="1">
                    <a:blip r:embed="rId22"/>
                    <a:stretch>
                      <a:fillRect/>
                    </a:stretch>
                  </a:blipFill>
                </p:spPr>
                <p:txBody>
                  <a:bodyPr/>
                  <a:lstStyle/>
                  <a:p>
                    <a:r>
                      <a:rPr lang="en-US">
                        <a:noFill/>
                      </a:rPr>
                      <a:t> </a:t>
                    </a:r>
                  </a:p>
                </p:txBody>
              </p:sp>
            </mc:Fallback>
          </mc:AlternateContent>
        </p:grpSp>
      </p:grpSp>
      <p:grpSp>
        <p:nvGrpSpPr>
          <p:cNvPr id="133" name="Group 132"/>
          <p:cNvGrpSpPr/>
          <p:nvPr/>
        </p:nvGrpSpPr>
        <p:grpSpPr>
          <a:xfrm>
            <a:off x="452415" y="2034437"/>
            <a:ext cx="5110185" cy="2990402"/>
            <a:chOff x="223815" y="854030"/>
            <a:chExt cx="5110185" cy="2990402"/>
          </a:xfrm>
        </p:grpSpPr>
        <mc:AlternateContent xmlns:mc="http://schemas.openxmlformats.org/markup-compatibility/2006" xmlns:a14="http://schemas.microsoft.com/office/drawing/2010/main">
          <mc:Choice Requires="a14">
            <p:sp>
              <p:nvSpPr>
                <p:cNvPr id="134" name="TextBox 133"/>
                <p:cNvSpPr txBox="1"/>
                <p:nvPr/>
              </p:nvSpPr>
              <p:spPr>
                <a:xfrm>
                  <a:off x="4923888" y="854030"/>
                  <a:ext cx="410112" cy="402931"/>
                </a:xfrm>
                <a:prstGeom prst="rect">
                  <a:avLst/>
                </a:prstGeom>
                <a:noFill/>
                <a:ln>
                  <a:noFill/>
                  <a:tailEnd w="lg" len="lg"/>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a:rPr>
                              <m:t>𝑬</m:t>
                            </m:r>
                          </m:e>
                        </m:acc>
                      </m:oMath>
                    </m:oMathPara>
                  </a14:m>
                  <a:endParaRPr lang="en-US" b="1" dirty="0">
                    <a:solidFill>
                      <a:srgbClr val="FFC000"/>
                    </a:solidFill>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4923888" y="854030"/>
                  <a:ext cx="410112" cy="402931"/>
                </a:xfrm>
                <a:prstGeom prst="rect">
                  <a:avLst/>
                </a:prstGeom>
                <a:blipFill rotWithShape="1">
                  <a:blip r:embed="rId23"/>
                  <a:stretch>
                    <a:fillRect/>
                  </a:stretch>
                </a:blipFill>
                <a:ln>
                  <a:noFill/>
                  <a:tailEnd w="lg" len="lg"/>
                </a:ln>
              </p:spPr>
              <p:txBody>
                <a:bodyPr/>
                <a:lstStyle/>
                <a:p>
                  <a:r>
                    <a:rPr lang="en-US">
                      <a:noFill/>
                    </a:rPr>
                    <a:t> </a:t>
                  </a:r>
                </a:p>
              </p:txBody>
            </p:sp>
          </mc:Fallback>
        </mc:AlternateContent>
        <p:sp>
          <p:nvSpPr>
            <p:cNvPr id="135" name="Freeform 134"/>
            <p:cNvSpPr/>
            <p:nvPr/>
          </p:nvSpPr>
          <p:spPr bwMode="auto">
            <a:xfrm>
              <a:off x="223815" y="1059934"/>
              <a:ext cx="4881585" cy="2784498"/>
            </a:xfrm>
            <a:custGeom>
              <a:avLst/>
              <a:gdLst>
                <a:gd name="connsiteX0" fmla="*/ 9971 w 4731518"/>
                <a:gd name="connsiteY0" fmla="*/ 3085049 h 3135510"/>
                <a:gd name="connsiteX1" fmla="*/ 73471 w 4731518"/>
                <a:gd name="connsiteY1" fmla="*/ 3021549 h 3135510"/>
                <a:gd name="connsiteX2" fmla="*/ 556071 w 4731518"/>
                <a:gd name="connsiteY2" fmla="*/ 2081749 h 3135510"/>
                <a:gd name="connsiteX3" fmla="*/ 1673671 w 4731518"/>
                <a:gd name="connsiteY3" fmla="*/ 1383249 h 3135510"/>
                <a:gd name="connsiteX4" fmla="*/ 2257871 w 4731518"/>
                <a:gd name="connsiteY4" fmla="*/ 1040349 h 3135510"/>
                <a:gd name="connsiteX5" fmla="*/ 3311971 w 4731518"/>
                <a:gd name="connsiteY5" fmla="*/ 811749 h 3135510"/>
                <a:gd name="connsiteX6" fmla="*/ 4251771 w 4731518"/>
                <a:gd name="connsiteY6" fmla="*/ 202149 h 3135510"/>
                <a:gd name="connsiteX7" fmla="*/ 4696271 w 4731518"/>
                <a:gd name="connsiteY7" fmla="*/ 11649 h 3135510"/>
                <a:gd name="connsiteX8" fmla="*/ 4670871 w 4731518"/>
                <a:gd name="connsiteY8" fmla="*/ 37049 h 3135510"/>
                <a:gd name="connsiteX0" fmla="*/ 17265 w 4738812"/>
                <a:gd name="connsiteY0" fmla="*/ 3085049 h 3117564"/>
                <a:gd name="connsiteX1" fmla="*/ 80765 w 4738812"/>
                <a:gd name="connsiteY1" fmla="*/ 3021549 h 3117564"/>
                <a:gd name="connsiteX2" fmla="*/ 711308 w 4738812"/>
                <a:gd name="connsiteY2" fmla="*/ 2408789 h 3117564"/>
                <a:gd name="connsiteX3" fmla="*/ 1680965 w 4738812"/>
                <a:gd name="connsiteY3" fmla="*/ 1383249 h 3117564"/>
                <a:gd name="connsiteX4" fmla="*/ 2265165 w 4738812"/>
                <a:gd name="connsiteY4" fmla="*/ 1040349 h 3117564"/>
                <a:gd name="connsiteX5" fmla="*/ 3319265 w 4738812"/>
                <a:gd name="connsiteY5" fmla="*/ 811749 h 3117564"/>
                <a:gd name="connsiteX6" fmla="*/ 4259065 w 4738812"/>
                <a:gd name="connsiteY6" fmla="*/ 202149 h 3117564"/>
                <a:gd name="connsiteX7" fmla="*/ 4703565 w 4738812"/>
                <a:gd name="connsiteY7" fmla="*/ 11649 h 3117564"/>
                <a:gd name="connsiteX8" fmla="*/ 4678165 w 4738812"/>
                <a:gd name="connsiteY8" fmla="*/ 37049 h 31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812" h="3117564">
                  <a:moveTo>
                    <a:pt x="17265" y="3085049"/>
                  </a:moveTo>
                  <a:cubicBezTo>
                    <a:pt x="3506" y="3136907"/>
                    <a:pt x="-34909" y="3134259"/>
                    <a:pt x="80765" y="3021549"/>
                  </a:cubicBezTo>
                  <a:cubicBezTo>
                    <a:pt x="196439" y="2908839"/>
                    <a:pt x="444608" y="2681839"/>
                    <a:pt x="711308" y="2408789"/>
                  </a:cubicBezTo>
                  <a:cubicBezTo>
                    <a:pt x="978008" y="2135739"/>
                    <a:pt x="1421989" y="1611322"/>
                    <a:pt x="1680965" y="1383249"/>
                  </a:cubicBezTo>
                  <a:cubicBezTo>
                    <a:pt x="1939941" y="1155176"/>
                    <a:pt x="1992115" y="1135599"/>
                    <a:pt x="2265165" y="1040349"/>
                  </a:cubicBezTo>
                  <a:cubicBezTo>
                    <a:pt x="2538215" y="945099"/>
                    <a:pt x="2986948" y="951449"/>
                    <a:pt x="3319265" y="811749"/>
                  </a:cubicBezTo>
                  <a:cubicBezTo>
                    <a:pt x="3651582" y="672049"/>
                    <a:pt x="4028348" y="335499"/>
                    <a:pt x="4259065" y="202149"/>
                  </a:cubicBezTo>
                  <a:cubicBezTo>
                    <a:pt x="4489782" y="68799"/>
                    <a:pt x="4633715" y="39166"/>
                    <a:pt x="4703565" y="11649"/>
                  </a:cubicBezTo>
                  <a:cubicBezTo>
                    <a:pt x="4773415" y="-15868"/>
                    <a:pt x="4725790" y="10590"/>
                    <a:pt x="4678165" y="37049"/>
                  </a:cubicBezTo>
                </a:path>
              </a:pathLst>
            </a:custGeom>
            <a:no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149" name="Group 148"/>
          <p:cNvGrpSpPr/>
          <p:nvPr/>
        </p:nvGrpSpPr>
        <p:grpSpPr>
          <a:xfrm>
            <a:off x="4959650" y="3366973"/>
            <a:ext cx="3617214" cy="975395"/>
            <a:chOff x="4959650" y="3366973"/>
            <a:chExt cx="3617214" cy="975395"/>
          </a:xfrm>
        </p:grpSpPr>
        <p:grpSp>
          <p:nvGrpSpPr>
            <p:cNvPr id="141" name="Group 140"/>
            <p:cNvGrpSpPr/>
            <p:nvPr/>
          </p:nvGrpSpPr>
          <p:grpSpPr>
            <a:xfrm>
              <a:off x="4959650" y="3366973"/>
              <a:ext cx="3617214" cy="975395"/>
              <a:chOff x="5188250" y="2898105"/>
              <a:chExt cx="3617214" cy="975395"/>
            </a:xfrm>
          </p:grpSpPr>
          <mc:AlternateContent xmlns:mc="http://schemas.openxmlformats.org/markup-compatibility/2006" xmlns:a14="http://schemas.microsoft.com/office/drawing/2010/main">
            <mc:Choice Requires="a14">
              <p:sp>
                <p:nvSpPr>
                  <p:cNvPr id="137" name="TextBox 136"/>
                  <p:cNvSpPr txBox="1"/>
                  <p:nvPr/>
                </p:nvSpPr>
                <p:spPr>
                  <a:xfrm>
                    <a:off x="5575300" y="2898105"/>
                    <a:ext cx="3230164" cy="975395"/>
                  </a:xfrm>
                  <a:prstGeom prst="rect">
                    <a:avLst/>
                  </a:prstGeom>
                  <a:noFill/>
                </p:spPr>
                <p:txBody>
                  <a:bodyPr wrap="square" rtlCol="0">
                    <a:spAutoFit/>
                  </a:bodyPr>
                  <a:lstStyle/>
                  <a:p>
                    <a:r>
                      <a:rPr lang="en-US" sz="1200" dirty="0" smtClean="0"/>
                      <a:t>Circulation path integral </a:t>
                    </a:r>
                    <a:r>
                      <a:rPr lang="en-US" sz="1200" dirty="0"/>
                      <a:t>of </a:t>
                    </a:r>
                    <a14:m>
                      <m:oMath xmlns:m="http://schemas.openxmlformats.org/officeDocument/2006/math">
                        <m:acc>
                          <m:accPr>
                            <m:chr m:val="⃗"/>
                            <m:ctrlPr>
                              <a:rPr lang="en-US" sz="1200" i="1">
                                <a:latin typeface="Cambria Math" panose="02040503050406030204" pitchFamily="18" charset="0"/>
                              </a:rPr>
                            </m:ctrlPr>
                          </m:accPr>
                          <m:e>
                            <m:r>
                              <m:rPr>
                                <m:sty m:val="p"/>
                              </m:rPr>
                              <a:rPr lang="en-US" sz="1200" i="1">
                                <a:latin typeface="Cambria Math"/>
                              </a:rPr>
                              <m:t>E</m:t>
                            </m:r>
                          </m:e>
                        </m:acc>
                      </m:oMath>
                    </a14:m>
                    <a:r>
                      <a:rPr lang="en-US" sz="1200" dirty="0" smtClean="0"/>
                      <a:t> along </a:t>
                    </a:r>
                    <a:r>
                      <a:rPr lang="en-US" sz="1200" dirty="0"/>
                      <a:t>closed </a:t>
                    </a:r>
                    <a:endParaRPr lang="en-US" sz="1200" dirty="0" smtClean="0"/>
                  </a:p>
                  <a:p>
                    <a:r>
                      <a:rPr lang="en-US" sz="1200" dirty="0" smtClean="0"/>
                      <a:t>Micro curve    around area </a:t>
                    </a:r>
                    <a:r>
                      <a:rPr lang="en-US" sz="1400" dirty="0" smtClean="0"/>
                      <a:t>ds</a:t>
                    </a:r>
                    <a:r>
                      <a:rPr lang="en-US" sz="1200" dirty="0" smtClean="0"/>
                      <a:t>: </a:t>
                    </a:r>
                    <a14:m>
                      <m:oMath xmlns:m="http://schemas.openxmlformats.org/officeDocument/2006/math">
                        <m:nary>
                          <m:naryPr>
                            <m:chr m:val="∮"/>
                            <m:limLoc m:val="undOvr"/>
                            <m:ctrlPr>
                              <a:rPr lang="en-US" i="1" smtClean="0">
                                <a:solidFill>
                                  <a:srgbClr val="FFFF00"/>
                                </a:solidFill>
                                <a:latin typeface="Cambria Math" panose="02040503050406030204" pitchFamily="18" charset="0"/>
                              </a:rPr>
                            </m:ctrlPr>
                          </m:naryPr>
                          <m:sub>
                            <m:r>
                              <a:rPr lang="en-US" b="1" i="1" smtClean="0">
                                <a:solidFill>
                                  <a:srgbClr val="FFFF00"/>
                                </a:solidFill>
                                <a:latin typeface="Cambria Math"/>
                              </a:rPr>
                              <m:t>𝒍</m:t>
                            </m:r>
                          </m:sub>
                          <m:sup/>
                          <m:e>
                            <m:acc>
                              <m:accPr>
                                <m:chr m:val="⃗"/>
                                <m:ctrlPr>
                                  <a:rPr lang="en-US" b="1" i="1" smtClean="0">
                                    <a:solidFill>
                                      <a:schemeClr val="tx1"/>
                                    </a:solidFill>
                                    <a:latin typeface="Cambria Math" panose="02040503050406030204" pitchFamily="18" charset="0"/>
                                  </a:rPr>
                                </m:ctrlPr>
                              </m:accPr>
                              <m:e>
                                <m:r>
                                  <a:rPr lang="en-US" b="1" i="1">
                                    <a:solidFill>
                                      <a:schemeClr val="tx1"/>
                                    </a:solidFill>
                                    <a:latin typeface="Cambria Math"/>
                                  </a:rPr>
                                  <m:t>𝑬</m:t>
                                </m:r>
                              </m:e>
                            </m:acc>
                          </m:e>
                        </m:nary>
                        <m:r>
                          <a:rPr lang="en-US" b="0">
                            <a:latin typeface="Cambria Math"/>
                          </a:rPr>
                          <m:t>∙</m:t>
                        </m:r>
                        <m:acc>
                          <m:accPr>
                            <m:chr m:val="⃗"/>
                            <m:ctrlPr>
                              <a:rPr lang="en-US" b="1" i="1" smtClean="0">
                                <a:solidFill>
                                  <a:srgbClr val="FFFF00"/>
                                </a:solidFill>
                                <a:latin typeface="Cambria Math" panose="02040503050406030204" pitchFamily="18" charset="0"/>
                              </a:rPr>
                            </m:ctrlPr>
                          </m:accPr>
                          <m:e>
                            <m:r>
                              <a:rPr lang="en-US" b="1" i="1">
                                <a:solidFill>
                                  <a:srgbClr val="FFFF00"/>
                                </a:solidFill>
                                <a:latin typeface="Cambria Math"/>
                              </a:rPr>
                              <m:t>𝒅</m:t>
                            </m:r>
                            <m:r>
                              <a:rPr lang="en-US" b="1" i="1" smtClean="0">
                                <a:solidFill>
                                  <a:srgbClr val="FFFF00"/>
                                </a:solidFill>
                                <a:latin typeface="Cambria Math"/>
                              </a:rPr>
                              <m:t>𝒍</m:t>
                            </m:r>
                          </m:e>
                        </m:acc>
                      </m:oMath>
                    </a14:m>
                    <a:r>
                      <a:rPr lang="en-US" dirty="0"/>
                      <a:t/>
                    </a:r>
                    <a:br>
                      <a:rPr lang="en-US" dirty="0"/>
                    </a:br>
                    <a:endParaRPr lang="en-US" dirty="0"/>
                  </a:p>
                </p:txBody>
              </p:sp>
            </mc:Choice>
            <mc:Fallback xmlns="">
              <p:sp>
                <p:nvSpPr>
                  <p:cNvPr id="137" name="TextBox 136"/>
                  <p:cNvSpPr txBox="1">
                    <a:spLocks noRot="1" noChangeAspect="1" noMove="1" noResize="1" noEditPoints="1" noAdjustHandles="1" noChangeArrowheads="1" noChangeShapeType="1" noTextEdit="1"/>
                  </p:cNvSpPr>
                  <p:nvPr/>
                </p:nvSpPr>
                <p:spPr>
                  <a:xfrm>
                    <a:off x="5575300" y="2898105"/>
                    <a:ext cx="3230164" cy="975395"/>
                  </a:xfrm>
                  <a:prstGeom prst="rect">
                    <a:avLst/>
                  </a:prstGeom>
                  <a:blipFill rotWithShape="1">
                    <a:blip r:embed="rId24"/>
                    <a:stretch>
                      <a:fillRect t="-26875" b="-53125"/>
                    </a:stretch>
                  </a:blipFill>
                </p:spPr>
                <p:txBody>
                  <a:bodyPr/>
                  <a:lstStyle/>
                  <a:p>
                    <a:r>
                      <a:rPr lang="en-US">
                        <a:noFill/>
                      </a:rPr>
                      <a:t> </a:t>
                    </a:r>
                  </a:p>
                </p:txBody>
              </p:sp>
            </mc:Fallback>
          </mc:AlternateContent>
          <p:cxnSp>
            <p:nvCxnSpPr>
              <p:cNvPr id="139" name="Straight Arrow Connector 138"/>
              <p:cNvCxnSpPr/>
              <p:nvPr/>
            </p:nvCxnSpPr>
            <p:spPr bwMode="auto">
              <a:xfrm flipH="1">
                <a:off x="5188250" y="3047986"/>
                <a:ext cx="431502"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42" name="TextBox 141"/>
                <p:cNvSpPr txBox="1"/>
                <p:nvPr/>
              </p:nvSpPr>
              <p:spPr>
                <a:xfrm>
                  <a:off x="6133624" y="3656568"/>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6133624" y="3656568"/>
                  <a:ext cx="336246" cy="369332"/>
                </a:xfrm>
                <a:prstGeom prst="rect">
                  <a:avLst/>
                </a:prstGeom>
                <a:blipFill rotWithShape="1">
                  <a:blip r:embed="rId25"/>
                  <a:stretch>
                    <a:fillRect/>
                  </a:stretch>
                </a:blipFill>
              </p:spPr>
              <p:txBody>
                <a:bodyPr/>
                <a:lstStyle/>
                <a:p>
                  <a:r>
                    <a:rPr lang="en-US">
                      <a:noFill/>
                    </a:rPr>
                    <a:t> </a:t>
                  </a:r>
                </a:p>
              </p:txBody>
            </p:sp>
          </mc:Fallback>
        </mc:AlternateContent>
      </p:grpSp>
      <p:sp>
        <p:nvSpPr>
          <p:cNvPr id="143" name="TextBox 142"/>
          <p:cNvSpPr txBox="1"/>
          <p:nvPr/>
        </p:nvSpPr>
        <p:spPr>
          <a:xfrm>
            <a:off x="373224" y="87868"/>
            <a:ext cx="8770775" cy="523220"/>
          </a:xfrm>
          <a:prstGeom prst="rect">
            <a:avLst/>
          </a:prstGeom>
          <a:noFill/>
        </p:spPr>
        <p:txBody>
          <a:bodyPr wrap="square" rtlCol="0">
            <a:spAutoFit/>
          </a:bodyPr>
          <a:lstStyle/>
          <a:p>
            <a:pPr algn="r" rtl="1"/>
            <a:r>
              <a:rPr lang="en-US" sz="2400" dirty="0" smtClean="0"/>
              <a:t> </a:t>
            </a:r>
            <a:r>
              <a:rPr lang="he-IL" sz="2800" dirty="0" smtClean="0"/>
              <a:t>(1) ההיבט הדיפרנציאלי של אינטגרל הצירקולציה - הרוטור</a:t>
            </a:r>
            <a:endParaRPr lang="en-US" sz="2800" dirty="0"/>
          </a:p>
        </p:txBody>
      </p:sp>
      <p:grpSp>
        <p:nvGrpSpPr>
          <p:cNvPr id="148" name="Group 147"/>
          <p:cNvGrpSpPr/>
          <p:nvPr/>
        </p:nvGrpSpPr>
        <p:grpSpPr>
          <a:xfrm>
            <a:off x="1371600" y="914400"/>
            <a:ext cx="4038600" cy="1023485"/>
            <a:chOff x="1295400" y="609600"/>
            <a:chExt cx="4929153" cy="1023485"/>
          </a:xfrm>
        </p:grpSpPr>
        <mc:AlternateContent xmlns:mc="http://schemas.openxmlformats.org/markup-compatibility/2006" xmlns:a14="http://schemas.microsoft.com/office/drawing/2010/main">
          <mc:Choice Requires="a14">
            <p:sp>
              <p:nvSpPr>
                <p:cNvPr id="132" name="TextBox 131"/>
                <p:cNvSpPr txBox="1"/>
                <p:nvPr/>
              </p:nvSpPr>
              <p:spPr>
                <a:xfrm>
                  <a:off x="1295400" y="609600"/>
                  <a:ext cx="4929153" cy="1023485"/>
                </a:xfrm>
                <a:prstGeom prst="rect">
                  <a:avLst/>
                </a:prstGeom>
                <a:noFill/>
              </p:spPr>
              <p:txBody>
                <a:bodyPr wrap="square" rtlCol="0">
                  <a:spAutoFit/>
                </a:bodyPr>
                <a:lstStyle/>
                <a:p>
                  <a:r>
                    <a:rPr lang="en-US" sz="1400" dirty="0" smtClean="0"/>
                    <a:t>Circulation path integral </a:t>
                  </a:r>
                  <a:r>
                    <a:rPr lang="en-US" sz="1400" dirty="0"/>
                    <a:t>of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𝑬</m:t>
                          </m:r>
                        </m:e>
                      </m:acc>
                    </m:oMath>
                  </a14:m>
                  <a:r>
                    <a:rPr lang="en-US" sz="1400" dirty="0" smtClean="0"/>
                    <a:t> along </a:t>
                  </a:r>
                  <a:r>
                    <a:rPr lang="en-US" sz="1400" dirty="0"/>
                    <a:t>closed </a:t>
                  </a:r>
                  <a:endParaRPr lang="en-US" sz="1400" dirty="0" smtClean="0"/>
                </a:p>
                <a:p>
                  <a:r>
                    <a:rPr lang="en-US" sz="1400" dirty="0" smtClean="0"/>
                    <a:t>Macro-curve </a:t>
                  </a:r>
                  <a:r>
                    <a:rPr lang="en-US" sz="1400" b="1" dirty="0" smtClean="0"/>
                    <a:t>L</a:t>
                  </a:r>
                  <a:r>
                    <a:rPr lang="en-US" sz="1400" dirty="0" smtClean="0"/>
                    <a:t> around area </a:t>
                  </a:r>
                  <a:r>
                    <a:rPr lang="en-US" sz="1600" b="1" dirty="0" smtClean="0">
                      <a:solidFill>
                        <a:srgbClr val="92D050"/>
                      </a:solidFill>
                    </a:rPr>
                    <a:t>S</a:t>
                  </a:r>
                  <a:r>
                    <a:rPr lang="en-US" sz="1400" dirty="0" smtClean="0"/>
                    <a:t>: </a:t>
                  </a:r>
                  <a14:m>
                    <m:oMath xmlns:m="http://schemas.openxmlformats.org/officeDocument/2006/math">
                      <m:nary>
                        <m:naryPr>
                          <m:chr m:val="∮"/>
                          <m:limLoc m:val="undOvr"/>
                          <m:ctrlPr>
                            <a:rPr lang="en-US" sz="2000" i="1">
                              <a:latin typeface="Cambria Math" panose="02040503050406030204" pitchFamily="18" charset="0"/>
                            </a:rPr>
                          </m:ctrlPr>
                        </m:naryPr>
                        <m:sub>
                          <m:r>
                            <m:rPr>
                              <m:brk m:alnAt="24"/>
                            </m:rPr>
                            <a:rPr lang="en-US" sz="2000" b="1" i="1" smtClean="0">
                              <a:solidFill>
                                <a:schemeClr val="tx1"/>
                              </a:solidFill>
                              <a:latin typeface="Cambria Math"/>
                            </a:rPr>
                            <m:t>𝑳</m:t>
                          </m:r>
                        </m:sub>
                        <m:sup/>
                        <m:e>
                          <m:acc>
                            <m:accPr>
                              <m:chr m:val="⃗"/>
                              <m:ctrlPr>
                                <a:rPr lang="en-US" sz="2000" i="1">
                                  <a:latin typeface="Cambria Math" panose="02040503050406030204" pitchFamily="18" charset="0"/>
                                </a:rPr>
                              </m:ctrlPr>
                            </m:accPr>
                            <m:e>
                              <m:r>
                                <a:rPr lang="en-US" sz="2000" b="0" i="1">
                                  <a:latin typeface="Cambria Math"/>
                                </a:rPr>
                                <m:t>𝐸</m:t>
                              </m:r>
                            </m:e>
                          </m:acc>
                        </m:e>
                      </m:nary>
                      <m:r>
                        <a:rPr lang="en-US" sz="2000" b="0">
                          <a:latin typeface="Cambria Math"/>
                        </a:rPr>
                        <m:t>∙</m:t>
                      </m:r>
                      <m:acc>
                        <m:accPr>
                          <m:chr m:val="⃗"/>
                          <m:ctrlPr>
                            <a:rPr lang="en-US" sz="2000" i="1">
                              <a:latin typeface="Cambria Math" panose="02040503050406030204" pitchFamily="18" charset="0"/>
                            </a:rPr>
                          </m:ctrlPr>
                        </m:accPr>
                        <m:e>
                          <m:r>
                            <a:rPr lang="en-US" sz="2000" b="0" i="1">
                              <a:latin typeface="Cambria Math"/>
                            </a:rPr>
                            <m:t>𝑑𝐿</m:t>
                          </m:r>
                        </m:e>
                      </m:acc>
                    </m:oMath>
                  </a14:m>
                  <a:r>
                    <a:rPr lang="en-US" sz="1400" dirty="0"/>
                    <a:t/>
                  </a:r>
                  <a:br>
                    <a:rPr lang="en-US" sz="1400" dirty="0"/>
                  </a:br>
                  <a:endParaRPr lang="en-US" sz="14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1295400" y="609600"/>
                  <a:ext cx="4929153" cy="1023485"/>
                </a:xfrm>
                <a:prstGeom prst="rect">
                  <a:avLst/>
                </a:prstGeom>
                <a:blipFill rotWithShape="1">
                  <a:blip r:embed="rId26"/>
                  <a:stretch>
                    <a:fillRect l="-302"/>
                  </a:stretch>
                </a:blipFill>
              </p:spPr>
              <p:txBody>
                <a:bodyPr/>
                <a:lstStyle/>
                <a:p>
                  <a:r>
                    <a:rPr lang="en-US">
                      <a:noFill/>
                    </a:rPr>
                    <a:t> </a:t>
                  </a:r>
                </a:p>
              </p:txBody>
            </p:sp>
          </mc:Fallback>
        </mc:AlternateContent>
        <p:cxnSp>
          <p:nvCxnSpPr>
            <p:cNvPr id="145" name="Straight Arrow Connector 144"/>
            <p:cNvCxnSpPr/>
            <p:nvPr/>
          </p:nvCxnSpPr>
          <p:spPr bwMode="auto">
            <a:xfrm>
              <a:off x="2696255" y="1219200"/>
              <a:ext cx="939717" cy="2921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0" name="Group 159"/>
          <p:cNvGrpSpPr/>
          <p:nvPr/>
        </p:nvGrpSpPr>
        <p:grpSpPr>
          <a:xfrm>
            <a:off x="190500" y="3454535"/>
            <a:ext cx="2019300" cy="685665"/>
            <a:chOff x="190500" y="3454535"/>
            <a:chExt cx="2019300" cy="685665"/>
          </a:xfrm>
        </p:grpSpPr>
        <p:grpSp>
          <p:nvGrpSpPr>
            <p:cNvPr id="154" name="Group 153"/>
            <p:cNvGrpSpPr/>
            <p:nvPr/>
          </p:nvGrpSpPr>
          <p:grpSpPr>
            <a:xfrm>
              <a:off x="761999" y="3770868"/>
              <a:ext cx="1447801" cy="369332"/>
              <a:chOff x="914399" y="2082800"/>
              <a:chExt cx="1447801" cy="369332"/>
            </a:xfrm>
          </p:grpSpPr>
          <p:cxnSp>
            <p:nvCxnSpPr>
              <p:cNvPr id="155" name="Straight Connector 154"/>
              <p:cNvCxnSpPr/>
              <p:nvPr/>
            </p:nvCxnSpPr>
            <p:spPr bwMode="auto">
              <a:xfrm flipH="1">
                <a:off x="1219200" y="2285999"/>
                <a:ext cx="1143000" cy="1"/>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6" name="TextBox 155"/>
                  <p:cNvSpPr txBox="1"/>
                  <p:nvPr/>
                </p:nvSpPr>
                <p:spPr>
                  <a:xfrm>
                    <a:off x="914399" y="2082800"/>
                    <a:ext cx="38851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𝑐</m:t>
                              </m:r>
                            </m:sub>
                          </m:sSub>
                        </m:oMath>
                      </m:oMathPara>
                    </a14:m>
                    <a:endParaRPr lang="en-US" dirty="0"/>
                  </a:p>
                </p:txBody>
              </p:sp>
            </mc:Choice>
            <mc:Fallback xmlns="">
              <p:sp>
                <p:nvSpPr>
                  <p:cNvPr id="156" name="TextBox 155"/>
                  <p:cNvSpPr txBox="1">
                    <a:spLocks noRot="1" noChangeAspect="1" noMove="1" noResize="1" noEditPoints="1" noAdjustHandles="1" noChangeArrowheads="1" noChangeShapeType="1" noTextEdit="1"/>
                  </p:cNvSpPr>
                  <p:nvPr/>
                </p:nvSpPr>
                <p:spPr>
                  <a:xfrm>
                    <a:off x="914399" y="2082800"/>
                    <a:ext cx="388513" cy="369332"/>
                  </a:xfrm>
                  <a:prstGeom prst="rect">
                    <a:avLst/>
                  </a:prstGeom>
                  <a:blipFill rotWithShape="1">
                    <a:blip r:embed="rId27"/>
                    <a:stretch>
                      <a:fillRect/>
                    </a:stretch>
                  </a:blipFill>
                </p:spPr>
                <p:txBody>
                  <a:bodyPr/>
                  <a:lstStyle/>
                  <a:p>
                    <a:r>
                      <a:rPr lang="en-US">
                        <a:noFill/>
                      </a:rPr>
                      <a:t> </a:t>
                    </a:r>
                  </a:p>
                </p:txBody>
              </p:sp>
            </mc:Fallback>
          </mc:AlternateContent>
        </p:grpSp>
        <p:grpSp>
          <p:nvGrpSpPr>
            <p:cNvPr id="157" name="Group 156"/>
            <p:cNvGrpSpPr/>
            <p:nvPr/>
          </p:nvGrpSpPr>
          <p:grpSpPr>
            <a:xfrm>
              <a:off x="190500" y="3454535"/>
              <a:ext cx="2019300" cy="406265"/>
              <a:chOff x="342900" y="628202"/>
              <a:chExt cx="2019300" cy="406265"/>
            </a:xfrm>
          </p:grpSpPr>
          <p:cxnSp>
            <p:nvCxnSpPr>
              <p:cNvPr id="158" name="Straight Connector 157"/>
              <p:cNvCxnSpPr/>
              <p:nvPr/>
            </p:nvCxnSpPr>
            <p:spPr bwMode="auto">
              <a:xfrm flipH="1">
                <a:off x="1219200" y="838200"/>
                <a:ext cx="1143000" cy="1"/>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59" name="TextBox 158"/>
                  <p:cNvSpPr txBox="1"/>
                  <p:nvPr/>
                </p:nvSpPr>
                <p:spPr>
                  <a:xfrm>
                    <a:off x="342900" y="628202"/>
                    <a:ext cx="993990" cy="4062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𝑐</m:t>
                              </m:r>
                            </m:sub>
                          </m:sSub>
                          <m:r>
                            <a:rPr lang="en-US" b="0" i="0" smtClean="0">
                              <a:latin typeface="Cambria Math"/>
                            </a:rPr>
                            <m:t>+</m:t>
                          </m:r>
                          <m:r>
                            <a:rPr lang="en-US" b="0" i="1" smtClean="0">
                              <a:latin typeface="Cambria Math"/>
                            </a:rPr>
                            <m:t>𝑑𝑧</m:t>
                          </m:r>
                        </m:oMath>
                      </m:oMathPara>
                    </a14:m>
                    <a:endParaRPr lang="en-US" i="1" dirty="0"/>
                  </a:p>
                </p:txBody>
              </p:sp>
            </mc:Choice>
            <mc:Fallback xmlns="">
              <p:sp>
                <p:nvSpPr>
                  <p:cNvPr id="33" name="TextBox 32"/>
                  <p:cNvSpPr txBox="1">
                    <a:spLocks noRot="1" noChangeAspect="1" noMove="1" noResize="1" noEditPoints="1" noAdjustHandles="1" noChangeArrowheads="1" noChangeShapeType="1" noTextEdit="1"/>
                  </p:cNvSpPr>
                  <p:nvPr/>
                </p:nvSpPr>
                <p:spPr>
                  <a:xfrm>
                    <a:off x="342900" y="628202"/>
                    <a:ext cx="993990" cy="406265"/>
                  </a:xfrm>
                  <a:prstGeom prst="rect">
                    <a:avLst/>
                  </a:prstGeom>
                  <a:blipFill rotWithShape="1">
                    <a:blip r:embed="rId28"/>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34134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circle(out)">
                                      <p:cBhvr>
                                        <p:cTn id="12" dur="2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33"/>
                                        </p:tgtEl>
                                        <p:attrNameLst>
                                          <p:attrName>style.visibility</p:attrName>
                                        </p:attrNameLst>
                                      </p:cBhvr>
                                      <p:to>
                                        <p:strVal val="visible"/>
                                      </p:to>
                                    </p:set>
                                    <p:animEffect transition="in" filter="circle(out)">
                                      <p:cBhvr>
                                        <p:cTn id="17" dur="2000"/>
                                        <p:tgtEl>
                                          <p:spTgt spid="1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 calcmode="lin" valueType="num">
                                      <p:cBhvr additive="base">
                                        <p:cTn id="22" dur="500" fill="hold"/>
                                        <p:tgtEl>
                                          <p:spTgt spid="148"/>
                                        </p:tgtEl>
                                        <p:attrNameLst>
                                          <p:attrName>ppt_x</p:attrName>
                                        </p:attrNameLst>
                                      </p:cBhvr>
                                      <p:tavLst>
                                        <p:tav tm="0">
                                          <p:val>
                                            <p:strVal val="#ppt_x"/>
                                          </p:val>
                                        </p:tav>
                                        <p:tav tm="100000">
                                          <p:val>
                                            <p:strVal val="#ppt_x"/>
                                          </p:val>
                                        </p:tav>
                                      </p:tavLst>
                                    </p:anim>
                                    <p:anim calcmode="lin" valueType="num">
                                      <p:cBhvr additive="base">
                                        <p:cTn id="23" dur="500" fill="hold"/>
                                        <p:tgtEl>
                                          <p:spTgt spid="148"/>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4"/>
                                        </p:tgtEl>
                                        <p:attrNameLst>
                                          <p:attrName>style.visibility</p:attrName>
                                        </p:attrNameLst>
                                      </p:cBhvr>
                                      <p:to>
                                        <p:strVal val="visible"/>
                                      </p:to>
                                    </p:set>
                                    <p:animEffect transition="in" filter="fade">
                                      <p:cBhvr>
                                        <p:cTn id="38" dur="500"/>
                                        <p:tgtEl>
                                          <p:spTgt spid="11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49"/>
                                        </p:tgtEl>
                                        <p:attrNameLst>
                                          <p:attrName>style.visibility</p:attrName>
                                        </p:attrNameLst>
                                      </p:cBhvr>
                                      <p:to>
                                        <p:strVal val="visible"/>
                                      </p:to>
                                    </p:set>
                                    <p:anim calcmode="lin" valueType="num">
                                      <p:cBhvr additive="base">
                                        <p:cTn id="43" dur="500" fill="hold"/>
                                        <p:tgtEl>
                                          <p:spTgt spid="149"/>
                                        </p:tgtEl>
                                        <p:attrNameLst>
                                          <p:attrName>ppt_x</p:attrName>
                                        </p:attrNameLst>
                                      </p:cBhvr>
                                      <p:tavLst>
                                        <p:tav tm="0">
                                          <p:val>
                                            <p:strVal val="1+#ppt_w/2"/>
                                          </p:val>
                                        </p:tav>
                                        <p:tav tm="100000">
                                          <p:val>
                                            <p:strVal val="#ppt_x"/>
                                          </p:val>
                                        </p:tav>
                                      </p:tavLst>
                                    </p:anim>
                                    <p:anim calcmode="lin" valueType="num">
                                      <p:cBhvr additive="base">
                                        <p:cTn id="44"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0"/>
                                        </p:tgtEl>
                                        <p:attrNameLst>
                                          <p:attrName>style.visibility</p:attrName>
                                        </p:attrNameLst>
                                      </p:cBhvr>
                                      <p:to>
                                        <p:strVal val="visible"/>
                                      </p:to>
                                    </p:set>
                                    <p:anim calcmode="lin" valueType="num">
                                      <p:cBhvr additive="base">
                                        <p:cTn id="49" dur="500" fill="hold"/>
                                        <p:tgtEl>
                                          <p:spTgt spid="150"/>
                                        </p:tgtEl>
                                        <p:attrNameLst>
                                          <p:attrName>ppt_x</p:attrName>
                                        </p:attrNameLst>
                                      </p:cBhvr>
                                      <p:tavLst>
                                        <p:tav tm="0">
                                          <p:val>
                                            <p:strVal val="#ppt_x"/>
                                          </p:val>
                                        </p:tav>
                                        <p:tav tm="100000">
                                          <p:val>
                                            <p:strVal val="#ppt_x"/>
                                          </p:val>
                                        </p:tav>
                                      </p:tavLst>
                                    </p:anim>
                                    <p:anim calcmode="lin" valueType="num">
                                      <p:cBhvr additive="base">
                                        <p:cTn id="50"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60"/>
                                        </p:tgtEl>
                                        <p:attrNameLst>
                                          <p:attrName>style.visibility</p:attrName>
                                        </p:attrNameLst>
                                      </p:cBhvr>
                                      <p:to>
                                        <p:strVal val="visible"/>
                                      </p:to>
                                    </p:set>
                                    <p:anim calcmode="lin" valueType="num">
                                      <p:cBhvr additive="base">
                                        <p:cTn id="55" dur="500" fill="hold"/>
                                        <p:tgtEl>
                                          <p:spTgt spid="160"/>
                                        </p:tgtEl>
                                        <p:attrNameLst>
                                          <p:attrName>ppt_x</p:attrName>
                                        </p:attrNameLst>
                                      </p:cBhvr>
                                      <p:tavLst>
                                        <p:tav tm="0">
                                          <p:val>
                                            <p:strVal val="0-#ppt_w/2"/>
                                          </p:val>
                                        </p:tav>
                                        <p:tav tm="100000">
                                          <p:val>
                                            <p:strVal val="#ppt_x"/>
                                          </p:val>
                                        </p:tav>
                                      </p:tavLst>
                                    </p:anim>
                                    <p:anim calcmode="lin" valueType="num">
                                      <p:cBhvr additive="base">
                                        <p:cTn id="56" dur="500" fill="hold"/>
                                        <p:tgtEl>
                                          <p:spTgt spid="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7826" name="Rectangle 2"/>
              <p:cNvSpPr>
                <a:spLocks noGrp="1" noChangeArrowheads="1"/>
              </p:cNvSpPr>
              <p:nvPr>
                <p:ph type="title"/>
              </p:nvPr>
            </p:nvSpPr>
            <p:spPr>
              <a:xfrm>
                <a:off x="381000" y="-76200"/>
                <a:ext cx="8229600" cy="762000"/>
              </a:xfrm>
            </p:spPr>
            <p:txBody>
              <a:bodyPr/>
              <a:lstStyle/>
              <a:p>
                <a:pPr eaLnBrk="1" hangingPunct="1">
                  <a:defRPr/>
                </a:pPr>
                <a:r>
                  <a:rPr lang="he-IL" altLang="en-US" dirty="0" smtClean="0"/>
                  <a:t>המקדם דיאלקטרי </a:t>
                </a:r>
                <a14:m>
                  <m:oMath xmlns:m="http://schemas.openxmlformats.org/officeDocument/2006/math">
                    <m:r>
                      <a:rPr lang="he-IL" altLang="en-US" i="1" smtClean="0">
                        <a:latin typeface="Cambria Math" panose="02040503050406030204" pitchFamily="18" charset="0"/>
                        <a:ea typeface="Cambria Math" panose="02040503050406030204" pitchFamily="18" charset="0"/>
                      </a:rPr>
                      <m:t>𝜀</m:t>
                    </m:r>
                  </m:oMath>
                </a14:m>
                <a:endParaRPr lang="en-US" altLang="en-US" dirty="0" smtClean="0"/>
              </a:p>
            </p:txBody>
          </p:sp>
        </mc:Choice>
        <mc:Fallback xmlns="">
          <p:sp>
            <p:nvSpPr>
              <p:cNvPr id="77826" name="Rectangle 2"/>
              <p:cNvSpPr>
                <a:spLocks noGrp="1" noRot="1" noChangeAspect="1" noMove="1" noResize="1" noEditPoints="1" noAdjustHandles="1" noChangeArrowheads="1" noChangeShapeType="1" noTextEdit="1"/>
              </p:cNvSpPr>
              <p:nvPr>
                <p:ph type="title"/>
              </p:nvPr>
            </p:nvSpPr>
            <p:spPr>
              <a:xfrm>
                <a:off x="381000" y="-76200"/>
                <a:ext cx="8229600" cy="762000"/>
              </a:xfrm>
              <a:blipFill rotWithShape="0">
                <a:blip r:embed="rId3"/>
                <a:stretch>
                  <a:fillRect t="-16667" b="-43651"/>
                </a:stretch>
              </a:blipFill>
            </p:spPr>
            <p:txBody>
              <a:bodyPr/>
              <a:lstStyle/>
              <a:p>
                <a:r>
                  <a:rPr lang="he-IL">
                    <a:noFill/>
                  </a:rPr>
                  <a:t> </a:t>
                </a:r>
              </a:p>
            </p:txBody>
          </p:sp>
        </mc:Fallback>
      </mc:AlternateContent>
      <p:pic>
        <p:nvPicPr>
          <p:cNvPr id="57347" name="Picture 3" descr="191rb_of_energ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ChangeArrowheads="1"/>
          </p:cNvSpPr>
          <p:nvPr/>
        </p:nvSpPr>
        <p:spPr bwMode="auto">
          <a:xfrm>
            <a:off x="381000" y="2216339"/>
            <a:ext cx="856913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just" rtl="1" eaLnBrk="1" hangingPunct="1">
              <a:spcBef>
                <a:spcPct val="0"/>
              </a:spcBef>
              <a:buClrTx/>
              <a:buSzTx/>
              <a:buFontTx/>
              <a:buNone/>
            </a:pPr>
            <a:r>
              <a:rPr lang="he-IL" altLang="en-US" sz="2400" dirty="0"/>
              <a:t>המקדם </a:t>
            </a:r>
            <a:r>
              <a:rPr lang="he-IL" altLang="en-US" sz="2400" dirty="0" smtClean="0"/>
              <a:t>הדיאלקטרי </a:t>
            </a:r>
            <a:r>
              <a:rPr lang="el-GR" altLang="en-US" sz="2400" dirty="0" smtClean="0"/>
              <a:t>ε</a:t>
            </a:r>
            <a:r>
              <a:rPr lang="he-IL" altLang="en-US" sz="2400" dirty="0" smtClean="0"/>
              <a:t>, הנקרא </a:t>
            </a:r>
            <a:r>
              <a:rPr lang="he-IL" altLang="en-US" sz="2400" dirty="0"/>
              <a:t>גם פֶּ‏‏רְמִיטִיבִיות, הוא גודל פיסיקאלי </a:t>
            </a:r>
            <a:r>
              <a:rPr lang="he-IL" altLang="en-US" sz="2400" dirty="0" smtClean="0"/>
              <a:t>הקשור למידת הענות של תווך להתקטב חשמלית בנוכחות שדה חשמלי. תוצאת ההתקטבות של התווך היא הולדה של שדה פנימי ההפוך לשדה היוצר ולפיכך קטן השדה החשמלי השקול בתווך. </a:t>
            </a:r>
            <a:endParaRPr lang="he-IL" altLang="en-US" sz="2400" dirty="0"/>
          </a:p>
        </p:txBody>
      </p:sp>
      <p:sp>
        <p:nvSpPr>
          <p:cNvPr id="57349" name="Rectangle 5"/>
          <p:cNvSpPr>
            <a:spLocks noChangeArrowheads="1"/>
          </p:cNvSpPr>
          <p:nvPr/>
        </p:nvSpPr>
        <p:spPr bwMode="auto">
          <a:xfrm>
            <a:off x="0" y="4418013"/>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800" dirty="0"/>
              <a:t>באופן כללי, המקדם הדיאלקטרי הוא לא </a:t>
            </a:r>
            <a:r>
              <a:rPr lang="he-IL" altLang="en-US" sz="2800" dirty="0" smtClean="0"/>
              <a:t>קבוע ועשוי להשתנות </a:t>
            </a:r>
            <a:r>
              <a:rPr lang="he-IL" altLang="en-US" sz="2800" dirty="0"/>
              <a:t>כתלות במקום בתוך התווך, תדירות השדה המופעל, לחות, טמפרטורה ופרמטרים נוספים. </a:t>
            </a:r>
          </a:p>
        </p:txBody>
      </p:sp>
      <p:sp>
        <p:nvSpPr>
          <p:cNvPr id="57350" name="Rectangle 6"/>
          <p:cNvSpPr>
            <a:spLocks noChangeArrowheads="1"/>
          </p:cNvSpPr>
          <p:nvPr/>
        </p:nvSpPr>
        <p:spPr bwMode="auto">
          <a:xfrm>
            <a:off x="2057400" y="914400"/>
            <a:ext cx="4932363" cy="579438"/>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he-IL" altLang="en-US"/>
              <a:t>חומר דיאלקטרי = חומר מבודד</a:t>
            </a:r>
          </a:p>
        </p:txBody>
      </p:sp>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10</a:t>
            </a:fld>
            <a:endParaRPr lang="en-US" altLang="en-US"/>
          </a:p>
        </p:txBody>
      </p:sp>
    </p:spTree>
    <p:extLst>
      <p:ext uri="{BB962C8B-B14F-4D97-AF65-F5344CB8AC3E}">
        <p14:creationId xmlns:p14="http://schemas.microsoft.com/office/powerpoint/2010/main" val="365286920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248400"/>
            <a:ext cx="609600" cy="476250"/>
          </a:xfrm>
        </p:spPr>
        <p:txBody>
          <a:bodyPr/>
          <a:lstStyle/>
          <a:p>
            <a:pPr algn="r" rtl="1">
              <a:defRPr/>
            </a:pPr>
            <a:fld id="{DB313FC9-621A-4E74-B621-6E46F1091A4A}" type="slidenum">
              <a:rPr lang="he-IL" altLang="en-US" smtClean="0">
                <a:solidFill>
                  <a:srgbClr val="FFFFFF"/>
                </a:solidFill>
              </a:rPr>
              <a:pPr algn="r" rtl="1">
                <a:defRPr/>
              </a:pPr>
              <a:t>11</a:t>
            </a:fld>
            <a:endParaRPr lang="en-US" altLang="en-US" dirty="0">
              <a:solidFill>
                <a:srgbClr val="FFFFFF"/>
              </a:solidFill>
            </a:endParaRPr>
          </a:p>
        </p:txBody>
      </p:sp>
      <p:grpSp>
        <p:nvGrpSpPr>
          <p:cNvPr id="80" name="Group 79"/>
          <p:cNvGrpSpPr/>
          <p:nvPr/>
        </p:nvGrpSpPr>
        <p:grpSpPr>
          <a:xfrm>
            <a:off x="3733800" y="-76200"/>
            <a:ext cx="4800600" cy="506421"/>
            <a:chOff x="4038600" y="-37674"/>
            <a:chExt cx="4800600" cy="506421"/>
          </a:xfrm>
        </p:grpSpPr>
        <p:cxnSp>
          <p:nvCxnSpPr>
            <p:cNvPr id="77" name="Straight Arrow Connector 76"/>
            <p:cNvCxnSpPr/>
            <p:nvPr/>
          </p:nvCxnSpPr>
          <p:spPr bwMode="auto">
            <a:xfrm>
              <a:off x="4038600" y="228600"/>
              <a:ext cx="4419600"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9" name="TextBox 78"/>
                <p:cNvSpPr txBox="1"/>
                <p:nvPr/>
              </p:nvSpPr>
              <p:spPr>
                <a:xfrm>
                  <a:off x="8353939" y="-37674"/>
                  <a:ext cx="48526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a:rPr>
                              <m:t>𝑬</m:t>
                            </m:r>
                          </m:e>
                        </m:acc>
                      </m:oMath>
                    </m:oMathPara>
                  </a14:m>
                  <a:endParaRPr lang="en-US" sz="2400" b="1" dirty="0">
                    <a:solidFill>
                      <a:srgbClr val="FF0000"/>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8353939" y="-37674"/>
                  <a:ext cx="485261" cy="506421"/>
                </a:xfrm>
                <a:prstGeom prst="rect">
                  <a:avLst/>
                </a:prstGeom>
                <a:blipFill rotWithShape="1">
                  <a:blip r:embed="rId3"/>
                  <a:stretch>
                    <a:fillRect/>
                  </a:stretch>
                </a:blipFill>
              </p:spPr>
              <p:txBody>
                <a:bodyPr/>
                <a:lstStyle/>
                <a:p>
                  <a:r>
                    <a:rPr lang="en-US">
                      <a:noFill/>
                    </a:rPr>
                    <a:t> </a:t>
                  </a:r>
                </a:p>
              </p:txBody>
            </p:sp>
          </mc:Fallback>
        </mc:AlternateContent>
      </p:grpSp>
      <p:grpSp>
        <p:nvGrpSpPr>
          <p:cNvPr id="169" name="Group 168"/>
          <p:cNvGrpSpPr/>
          <p:nvPr/>
        </p:nvGrpSpPr>
        <p:grpSpPr>
          <a:xfrm>
            <a:off x="3888378" y="569558"/>
            <a:ext cx="5179422" cy="2299063"/>
            <a:chOff x="3888378" y="748937"/>
            <a:chExt cx="5179422" cy="2299063"/>
          </a:xfrm>
        </p:grpSpPr>
        <p:grpSp>
          <p:nvGrpSpPr>
            <p:cNvPr id="75" name="Group 74"/>
            <p:cNvGrpSpPr/>
            <p:nvPr/>
          </p:nvGrpSpPr>
          <p:grpSpPr>
            <a:xfrm>
              <a:off x="3888378" y="748937"/>
              <a:ext cx="3735978" cy="2299063"/>
              <a:chOff x="4343400" y="304800"/>
              <a:chExt cx="3735978" cy="2299063"/>
            </a:xfrm>
          </p:grpSpPr>
          <p:grpSp>
            <p:nvGrpSpPr>
              <p:cNvPr id="14" name="Group 13"/>
              <p:cNvGrpSpPr/>
              <p:nvPr/>
            </p:nvGrpSpPr>
            <p:grpSpPr>
              <a:xfrm>
                <a:off x="4343400" y="304800"/>
                <a:ext cx="914400" cy="457200"/>
                <a:chOff x="4572000" y="838200"/>
                <a:chExt cx="914400" cy="457200"/>
              </a:xfrm>
            </p:grpSpPr>
            <p:sp>
              <p:nvSpPr>
                <p:cNvPr id="11" name="Oval 10"/>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2" name="TextBox 11"/>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3" name="TextBox 12"/>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5" name="Group 14"/>
              <p:cNvGrpSpPr/>
              <p:nvPr/>
            </p:nvGrpSpPr>
            <p:grpSpPr>
              <a:xfrm>
                <a:off x="4343400" y="914400"/>
                <a:ext cx="914400" cy="457200"/>
                <a:chOff x="4572000" y="838200"/>
                <a:chExt cx="914400" cy="457200"/>
              </a:xfrm>
            </p:grpSpPr>
            <p:sp>
              <p:nvSpPr>
                <p:cNvPr id="16" name="Oval 1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7" name="TextBox 1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8" name="TextBox 1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9" name="Group 18"/>
              <p:cNvGrpSpPr/>
              <p:nvPr/>
            </p:nvGrpSpPr>
            <p:grpSpPr>
              <a:xfrm>
                <a:off x="4343400" y="1524000"/>
                <a:ext cx="914400" cy="457200"/>
                <a:chOff x="4572000" y="838200"/>
                <a:chExt cx="914400" cy="457200"/>
              </a:xfrm>
            </p:grpSpPr>
            <p:sp>
              <p:nvSpPr>
                <p:cNvPr id="20" name="Oval 19"/>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1" name="TextBox 20"/>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22" name="TextBox 21"/>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3" name="Group 22"/>
              <p:cNvGrpSpPr/>
              <p:nvPr/>
            </p:nvGrpSpPr>
            <p:grpSpPr>
              <a:xfrm>
                <a:off x="4343400" y="2133600"/>
                <a:ext cx="914400" cy="457200"/>
                <a:chOff x="4572000" y="838200"/>
                <a:chExt cx="914400" cy="457200"/>
              </a:xfrm>
            </p:grpSpPr>
            <p:sp>
              <p:nvSpPr>
                <p:cNvPr id="24" name="Oval 23"/>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5" name="TextBox 24"/>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26" name="TextBox 25"/>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7" name="Group 26"/>
              <p:cNvGrpSpPr/>
              <p:nvPr/>
            </p:nvGrpSpPr>
            <p:grpSpPr>
              <a:xfrm>
                <a:off x="5231674" y="596537"/>
                <a:ext cx="914400" cy="457200"/>
                <a:chOff x="4572000" y="838200"/>
                <a:chExt cx="914400" cy="457200"/>
              </a:xfrm>
            </p:grpSpPr>
            <p:sp>
              <p:nvSpPr>
                <p:cNvPr id="28" name="Oval 2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9" name="TextBox 2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0" name="TextBox 2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31" name="Group 30"/>
              <p:cNvGrpSpPr/>
              <p:nvPr/>
            </p:nvGrpSpPr>
            <p:grpSpPr>
              <a:xfrm>
                <a:off x="5257800" y="1219200"/>
                <a:ext cx="914400" cy="457200"/>
                <a:chOff x="4572000" y="838200"/>
                <a:chExt cx="914400" cy="457200"/>
              </a:xfrm>
            </p:grpSpPr>
            <p:sp>
              <p:nvSpPr>
                <p:cNvPr id="32" name="Oval 3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3" name="TextBox 3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4" name="TextBox 3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35" name="Group 34"/>
              <p:cNvGrpSpPr/>
              <p:nvPr/>
            </p:nvGrpSpPr>
            <p:grpSpPr>
              <a:xfrm>
                <a:off x="5297784" y="1850962"/>
                <a:ext cx="914400" cy="457200"/>
                <a:chOff x="4572000" y="838200"/>
                <a:chExt cx="914400" cy="457200"/>
              </a:xfrm>
            </p:grpSpPr>
            <p:sp>
              <p:nvSpPr>
                <p:cNvPr id="36" name="Oval 3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7" name="TextBox 3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8" name="TextBox 3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47" name="Group 46"/>
              <p:cNvGrpSpPr/>
              <p:nvPr/>
            </p:nvGrpSpPr>
            <p:grpSpPr>
              <a:xfrm>
                <a:off x="6210594" y="317863"/>
                <a:ext cx="914400" cy="457200"/>
                <a:chOff x="4572000" y="838200"/>
                <a:chExt cx="914400" cy="457200"/>
              </a:xfrm>
            </p:grpSpPr>
            <p:sp>
              <p:nvSpPr>
                <p:cNvPr id="48" name="Oval 4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9" name="TextBox 4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0" name="TextBox 4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51" name="Group 50"/>
              <p:cNvGrpSpPr/>
              <p:nvPr/>
            </p:nvGrpSpPr>
            <p:grpSpPr>
              <a:xfrm>
                <a:off x="6210594" y="927463"/>
                <a:ext cx="914400" cy="457200"/>
                <a:chOff x="4572000" y="838200"/>
                <a:chExt cx="914400" cy="457200"/>
              </a:xfrm>
            </p:grpSpPr>
            <p:sp>
              <p:nvSpPr>
                <p:cNvPr id="52" name="Oval 5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3" name="TextBox 5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4" name="TextBox 5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55" name="Group 54"/>
              <p:cNvGrpSpPr/>
              <p:nvPr/>
            </p:nvGrpSpPr>
            <p:grpSpPr>
              <a:xfrm>
                <a:off x="6210594" y="1537063"/>
                <a:ext cx="914400" cy="457200"/>
                <a:chOff x="4572000" y="838200"/>
                <a:chExt cx="914400" cy="457200"/>
              </a:xfrm>
            </p:grpSpPr>
            <p:sp>
              <p:nvSpPr>
                <p:cNvPr id="56" name="Oval 5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7" name="TextBox 5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8" name="TextBox 5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59" name="Group 58"/>
              <p:cNvGrpSpPr/>
              <p:nvPr/>
            </p:nvGrpSpPr>
            <p:grpSpPr>
              <a:xfrm>
                <a:off x="6210594" y="2146663"/>
                <a:ext cx="914400" cy="457200"/>
                <a:chOff x="4572000" y="838200"/>
                <a:chExt cx="914400" cy="457200"/>
              </a:xfrm>
            </p:grpSpPr>
            <p:sp>
              <p:nvSpPr>
                <p:cNvPr id="60" name="Oval 59"/>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1" name="TextBox 60"/>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62" name="TextBox 61"/>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63" name="Group 62"/>
              <p:cNvGrpSpPr/>
              <p:nvPr/>
            </p:nvGrpSpPr>
            <p:grpSpPr>
              <a:xfrm>
                <a:off x="7098868" y="609600"/>
                <a:ext cx="914400" cy="457200"/>
                <a:chOff x="4572000" y="838200"/>
                <a:chExt cx="914400" cy="457200"/>
              </a:xfrm>
            </p:grpSpPr>
            <p:sp>
              <p:nvSpPr>
                <p:cNvPr id="64" name="Oval 63"/>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5" name="TextBox 64"/>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66" name="TextBox 65"/>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67" name="Group 66"/>
              <p:cNvGrpSpPr/>
              <p:nvPr/>
            </p:nvGrpSpPr>
            <p:grpSpPr>
              <a:xfrm>
                <a:off x="7124994" y="1232263"/>
                <a:ext cx="914400" cy="457200"/>
                <a:chOff x="4572000" y="838200"/>
                <a:chExt cx="914400" cy="457200"/>
              </a:xfrm>
            </p:grpSpPr>
            <p:sp>
              <p:nvSpPr>
                <p:cNvPr id="68" name="Oval 6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9" name="TextBox 6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70" name="TextBox 6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71" name="Group 70"/>
              <p:cNvGrpSpPr/>
              <p:nvPr/>
            </p:nvGrpSpPr>
            <p:grpSpPr>
              <a:xfrm>
                <a:off x="7164978" y="1864025"/>
                <a:ext cx="914400" cy="457200"/>
                <a:chOff x="4572000" y="838200"/>
                <a:chExt cx="914400" cy="457200"/>
              </a:xfrm>
            </p:grpSpPr>
            <p:sp>
              <p:nvSpPr>
                <p:cNvPr id="72" name="Oval 7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73" name="TextBox 7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74" name="TextBox 7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sp>
          <p:nvSpPr>
            <p:cNvPr id="107" name="TextBox 106"/>
            <p:cNvSpPr txBox="1"/>
            <p:nvPr/>
          </p:nvSpPr>
          <p:spPr>
            <a:xfrm>
              <a:off x="8534400" y="1415534"/>
              <a:ext cx="533400" cy="369332"/>
            </a:xfrm>
            <a:prstGeom prst="rect">
              <a:avLst/>
            </a:prstGeom>
            <a:noFill/>
          </p:spPr>
          <p:txBody>
            <a:bodyPr wrap="square" rtlCol="0">
              <a:spAutoFit/>
            </a:bodyPr>
            <a:lstStyle/>
            <a:p>
              <a:r>
                <a:rPr lang="he-IL" dirty="0" smtClean="0"/>
                <a:t>(א)</a:t>
              </a:r>
              <a:endParaRPr lang="en-US" dirty="0"/>
            </a:p>
          </p:txBody>
        </p:sp>
      </p:grpSp>
      <p:grpSp>
        <p:nvGrpSpPr>
          <p:cNvPr id="165" name="Group 164"/>
          <p:cNvGrpSpPr/>
          <p:nvPr/>
        </p:nvGrpSpPr>
        <p:grpSpPr>
          <a:xfrm>
            <a:off x="3657600" y="5458315"/>
            <a:ext cx="4800600" cy="506421"/>
            <a:chOff x="4038600" y="-37674"/>
            <a:chExt cx="4800600" cy="506421"/>
          </a:xfrm>
        </p:grpSpPr>
        <p:cxnSp>
          <p:nvCxnSpPr>
            <p:cNvPr id="166" name="Straight Arrow Connector 165"/>
            <p:cNvCxnSpPr/>
            <p:nvPr/>
          </p:nvCxnSpPr>
          <p:spPr bwMode="auto">
            <a:xfrm>
              <a:off x="4038600" y="228600"/>
              <a:ext cx="4419600"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7" name="TextBox 166"/>
                <p:cNvSpPr txBox="1"/>
                <p:nvPr/>
              </p:nvSpPr>
              <p:spPr>
                <a:xfrm>
                  <a:off x="8353939" y="-37674"/>
                  <a:ext cx="48526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a:rPr>
                              <m:t>𝑬</m:t>
                            </m:r>
                          </m:e>
                        </m:acc>
                      </m:oMath>
                    </m:oMathPara>
                  </a14:m>
                  <a:endParaRPr lang="en-US" sz="2400" b="1" dirty="0">
                    <a:solidFill>
                      <a:srgbClr val="FF0000"/>
                    </a:solidFill>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8353939" y="-37674"/>
                  <a:ext cx="485261" cy="506421"/>
                </a:xfrm>
                <a:prstGeom prst="rect">
                  <a:avLst/>
                </a:prstGeom>
                <a:blipFill rotWithShape="1">
                  <a:blip r:embed="rId4"/>
                  <a:stretch>
                    <a:fillRect/>
                  </a:stretch>
                </a:blipFill>
              </p:spPr>
              <p:txBody>
                <a:bodyPr/>
                <a:lstStyle/>
                <a:p>
                  <a:r>
                    <a:rPr lang="en-US">
                      <a:noFill/>
                    </a:rPr>
                    <a:t> </a:t>
                  </a:r>
                </a:p>
              </p:txBody>
            </p:sp>
          </mc:Fallback>
        </mc:AlternateContent>
      </p:grpSp>
      <p:grpSp>
        <p:nvGrpSpPr>
          <p:cNvPr id="170" name="Group 169"/>
          <p:cNvGrpSpPr/>
          <p:nvPr/>
        </p:nvGrpSpPr>
        <p:grpSpPr>
          <a:xfrm>
            <a:off x="4041573" y="4265046"/>
            <a:ext cx="5026227" cy="2286000"/>
            <a:chOff x="4041573" y="3823721"/>
            <a:chExt cx="5026227" cy="2286000"/>
          </a:xfrm>
        </p:grpSpPr>
        <p:grpSp>
          <p:nvGrpSpPr>
            <p:cNvPr id="108" name="Group 107"/>
            <p:cNvGrpSpPr/>
            <p:nvPr/>
          </p:nvGrpSpPr>
          <p:grpSpPr>
            <a:xfrm>
              <a:off x="4041573" y="3823721"/>
              <a:ext cx="3735978" cy="2286000"/>
              <a:chOff x="4343400" y="317863"/>
              <a:chExt cx="3735978" cy="2286000"/>
            </a:xfrm>
          </p:grpSpPr>
          <p:grpSp>
            <p:nvGrpSpPr>
              <p:cNvPr id="110" name="Group 109"/>
              <p:cNvGrpSpPr/>
              <p:nvPr/>
            </p:nvGrpSpPr>
            <p:grpSpPr>
              <a:xfrm>
                <a:off x="4343400" y="914400"/>
                <a:ext cx="914400" cy="457200"/>
                <a:chOff x="4572000" y="838200"/>
                <a:chExt cx="914400" cy="457200"/>
              </a:xfrm>
            </p:grpSpPr>
            <p:sp>
              <p:nvSpPr>
                <p:cNvPr id="159" name="Oval 158"/>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60" name="TextBox 159"/>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61" name="TextBox 160"/>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2" name="Group 111"/>
              <p:cNvGrpSpPr/>
              <p:nvPr/>
            </p:nvGrpSpPr>
            <p:grpSpPr>
              <a:xfrm>
                <a:off x="4343400" y="2133600"/>
                <a:ext cx="914400" cy="457200"/>
                <a:chOff x="4572000" y="838200"/>
                <a:chExt cx="914400" cy="457200"/>
              </a:xfrm>
            </p:grpSpPr>
            <p:sp>
              <p:nvSpPr>
                <p:cNvPr id="153" name="Oval 152"/>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54" name="TextBox 153"/>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55" name="TextBox 154"/>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3" name="Group 112"/>
              <p:cNvGrpSpPr/>
              <p:nvPr/>
            </p:nvGrpSpPr>
            <p:grpSpPr>
              <a:xfrm>
                <a:off x="5231674" y="596537"/>
                <a:ext cx="914400" cy="457200"/>
                <a:chOff x="4572000" y="838200"/>
                <a:chExt cx="914400" cy="457200"/>
              </a:xfrm>
            </p:grpSpPr>
            <p:sp>
              <p:nvSpPr>
                <p:cNvPr id="150" name="Oval 149"/>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51" name="TextBox 150"/>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52" name="TextBox 151"/>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4" name="Group 113"/>
              <p:cNvGrpSpPr/>
              <p:nvPr/>
            </p:nvGrpSpPr>
            <p:grpSpPr>
              <a:xfrm>
                <a:off x="5257800" y="1219200"/>
                <a:ext cx="914400" cy="457200"/>
                <a:chOff x="4572000" y="838200"/>
                <a:chExt cx="914400" cy="457200"/>
              </a:xfrm>
            </p:grpSpPr>
            <p:sp>
              <p:nvSpPr>
                <p:cNvPr id="147" name="Oval 146"/>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48" name="TextBox 147"/>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49" name="TextBox 148"/>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5" name="Group 114"/>
              <p:cNvGrpSpPr/>
              <p:nvPr/>
            </p:nvGrpSpPr>
            <p:grpSpPr>
              <a:xfrm>
                <a:off x="5297784" y="1850962"/>
                <a:ext cx="914400" cy="457200"/>
                <a:chOff x="4572000" y="838200"/>
                <a:chExt cx="914400" cy="457200"/>
              </a:xfrm>
            </p:grpSpPr>
            <p:sp>
              <p:nvSpPr>
                <p:cNvPr id="144" name="Oval 143"/>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45" name="TextBox 144"/>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46" name="TextBox 145"/>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6" name="Group 115"/>
              <p:cNvGrpSpPr/>
              <p:nvPr/>
            </p:nvGrpSpPr>
            <p:grpSpPr>
              <a:xfrm>
                <a:off x="6210594" y="317863"/>
                <a:ext cx="914400" cy="457200"/>
                <a:chOff x="4572000" y="838200"/>
                <a:chExt cx="914400" cy="457200"/>
              </a:xfrm>
            </p:grpSpPr>
            <p:sp>
              <p:nvSpPr>
                <p:cNvPr id="141" name="Oval 140"/>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42" name="TextBox 141"/>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43" name="TextBox 142"/>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7" name="Group 116"/>
              <p:cNvGrpSpPr/>
              <p:nvPr/>
            </p:nvGrpSpPr>
            <p:grpSpPr>
              <a:xfrm>
                <a:off x="6210594" y="927463"/>
                <a:ext cx="914400" cy="457200"/>
                <a:chOff x="4572000" y="838200"/>
                <a:chExt cx="914400" cy="457200"/>
              </a:xfrm>
            </p:grpSpPr>
            <p:sp>
              <p:nvSpPr>
                <p:cNvPr id="138" name="Oval 13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39" name="TextBox 13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40" name="TextBox 13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9" name="Group 118"/>
              <p:cNvGrpSpPr/>
              <p:nvPr/>
            </p:nvGrpSpPr>
            <p:grpSpPr>
              <a:xfrm>
                <a:off x="6210594" y="2146663"/>
                <a:ext cx="914400" cy="457200"/>
                <a:chOff x="4572000" y="838200"/>
                <a:chExt cx="914400" cy="457200"/>
              </a:xfrm>
            </p:grpSpPr>
            <p:sp>
              <p:nvSpPr>
                <p:cNvPr id="132" name="Oval 13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33" name="TextBox 13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34" name="TextBox 13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20" name="Group 119"/>
              <p:cNvGrpSpPr/>
              <p:nvPr/>
            </p:nvGrpSpPr>
            <p:grpSpPr>
              <a:xfrm>
                <a:off x="7098868" y="609600"/>
                <a:ext cx="914400" cy="457200"/>
                <a:chOff x="4572000" y="838200"/>
                <a:chExt cx="914400" cy="457200"/>
              </a:xfrm>
            </p:grpSpPr>
            <p:sp>
              <p:nvSpPr>
                <p:cNvPr id="129" name="Oval 128"/>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30" name="TextBox 129"/>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31" name="TextBox 130"/>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21" name="Group 120"/>
              <p:cNvGrpSpPr/>
              <p:nvPr/>
            </p:nvGrpSpPr>
            <p:grpSpPr>
              <a:xfrm>
                <a:off x="7124994" y="1232263"/>
                <a:ext cx="914400" cy="457200"/>
                <a:chOff x="4572000" y="838200"/>
                <a:chExt cx="914400" cy="457200"/>
              </a:xfrm>
            </p:grpSpPr>
            <p:sp>
              <p:nvSpPr>
                <p:cNvPr id="126" name="Oval 12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27" name="TextBox 12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28" name="TextBox 12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22" name="Group 121"/>
              <p:cNvGrpSpPr/>
              <p:nvPr/>
            </p:nvGrpSpPr>
            <p:grpSpPr>
              <a:xfrm>
                <a:off x="7164978" y="1864025"/>
                <a:ext cx="914400" cy="457200"/>
                <a:chOff x="4572000" y="838200"/>
                <a:chExt cx="914400" cy="457200"/>
              </a:xfrm>
            </p:grpSpPr>
            <p:sp>
              <p:nvSpPr>
                <p:cNvPr id="123" name="Oval 122"/>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24" name="TextBox 123"/>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25" name="TextBox 124"/>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sp>
          <p:nvSpPr>
            <p:cNvPr id="168" name="TextBox 167"/>
            <p:cNvSpPr txBox="1"/>
            <p:nvPr/>
          </p:nvSpPr>
          <p:spPr>
            <a:xfrm>
              <a:off x="8534400" y="4507468"/>
              <a:ext cx="533400" cy="369332"/>
            </a:xfrm>
            <a:prstGeom prst="rect">
              <a:avLst/>
            </a:prstGeom>
            <a:noFill/>
          </p:spPr>
          <p:txBody>
            <a:bodyPr wrap="square" rtlCol="0">
              <a:spAutoFit/>
            </a:bodyPr>
            <a:lstStyle/>
            <a:p>
              <a:r>
                <a:rPr lang="he-IL" dirty="0" smtClean="0"/>
                <a:t>(ב)</a:t>
              </a:r>
              <a:endParaRPr lang="en-US" dirty="0"/>
            </a:p>
          </p:txBody>
        </p:sp>
      </p:grpSp>
      <p:grpSp>
        <p:nvGrpSpPr>
          <p:cNvPr id="172" name="Group 171"/>
          <p:cNvGrpSpPr/>
          <p:nvPr/>
        </p:nvGrpSpPr>
        <p:grpSpPr>
          <a:xfrm>
            <a:off x="457200" y="354021"/>
            <a:ext cx="1434737" cy="2057400"/>
            <a:chOff x="990600" y="533400"/>
            <a:chExt cx="1434737" cy="2057400"/>
          </a:xfrm>
        </p:grpSpPr>
        <p:grpSp>
          <p:nvGrpSpPr>
            <p:cNvPr id="106" name="Group 105"/>
            <p:cNvGrpSpPr/>
            <p:nvPr/>
          </p:nvGrpSpPr>
          <p:grpSpPr>
            <a:xfrm>
              <a:off x="990600" y="1077686"/>
              <a:ext cx="1434737" cy="1513114"/>
              <a:chOff x="513806" y="838200"/>
              <a:chExt cx="1434737" cy="1513114"/>
            </a:xfrm>
          </p:grpSpPr>
          <p:sp>
            <p:nvSpPr>
              <p:cNvPr id="4" name="Flowchart: Connector 3"/>
              <p:cNvSpPr/>
              <p:nvPr/>
            </p:nvSpPr>
            <p:spPr bwMode="auto">
              <a:xfrm>
                <a:off x="533400" y="838200"/>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5" name="Flowchart: Connector 4"/>
              <p:cNvSpPr/>
              <p:nvPr/>
            </p:nvSpPr>
            <p:spPr bwMode="auto">
              <a:xfrm>
                <a:off x="990600" y="1143000"/>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 name="Flowchart: Connector 5"/>
              <p:cNvSpPr/>
              <p:nvPr/>
            </p:nvSpPr>
            <p:spPr bwMode="auto">
              <a:xfrm>
                <a:off x="1023257" y="1741714"/>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7" name="Flowchart: Connector 6"/>
              <p:cNvSpPr/>
              <p:nvPr/>
            </p:nvSpPr>
            <p:spPr bwMode="auto">
              <a:xfrm>
                <a:off x="1328057" y="838200"/>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8" name="Flowchart: Connector 7"/>
              <p:cNvSpPr/>
              <p:nvPr/>
            </p:nvSpPr>
            <p:spPr bwMode="auto">
              <a:xfrm>
                <a:off x="1632857" y="1589314"/>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9" name="Flowchart: Connector 8"/>
              <p:cNvSpPr/>
              <p:nvPr/>
            </p:nvSpPr>
            <p:spPr bwMode="auto">
              <a:xfrm>
                <a:off x="1643743" y="2046514"/>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0" name="Flowchart: Connector 9"/>
              <p:cNvSpPr/>
              <p:nvPr/>
            </p:nvSpPr>
            <p:spPr bwMode="auto">
              <a:xfrm>
                <a:off x="513806" y="1894114"/>
                <a:ext cx="304800" cy="304800"/>
              </a:xfrm>
              <a:prstGeom prst="flowChartConnector">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sp>
          <p:nvSpPr>
            <p:cNvPr id="171" name="TextBox 170"/>
            <p:cNvSpPr txBox="1"/>
            <p:nvPr/>
          </p:nvSpPr>
          <p:spPr>
            <a:xfrm>
              <a:off x="1077990" y="533400"/>
              <a:ext cx="1180657" cy="369332"/>
            </a:xfrm>
            <a:prstGeom prst="rect">
              <a:avLst/>
            </a:prstGeom>
            <a:noFill/>
          </p:spPr>
          <p:txBody>
            <a:bodyPr wrap="square" rtlCol="0">
              <a:spAutoFit/>
            </a:bodyPr>
            <a:lstStyle/>
            <a:p>
              <a:r>
                <a:rPr lang="en-US" dirty="0" smtClean="0"/>
                <a:t>Nonpolar</a:t>
              </a:r>
              <a:endParaRPr lang="en-US" dirty="0"/>
            </a:p>
          </p:txBody>
        </p:sp>
      </p:grpSp>
      <p:sp>
        <p:nvSpPr>
          <p:cNvPr id="173" name="TextBox 172"/>
          <p:cNvSpPr txBox="1"/>
          <p:nvPr/>
        </p:nvSpPr>
        <p:spPr>
          <a:xfrm>
            <a:off x="3733800" y="190074"/>
            <a:ext cx="4557969" cy="307777"/>
          </a:xfrm>
          <a:prstGeom prst="rect">
            <a:avLst/>
          </a:prstGeom>
          <a:noFill/>
        </p:spPr>
        <p:txBody>
          <a:bodyPr wrap="square" rtlCol="0">
            <a:spAutoFit/>
          </a:bodyPr>
          <a:lstStyle/>
          <a:p>
            <a:r>
              <a:rPr lang="he-IL" sz="1400" dirty="0" smtClean="0"/>
              <a:t>השדה החשמלי גם משרה את הדיפול החשמלי וגם מכוון אותו</a:t>
            </a:r>
            <a:endParaRPr lang="en-US" sz="1400" dirty="0"/>
          </a:p>
        </p:txBody>
      </p:sp>
      <p:grpSp>
        <p:nvGrpSpPr>
          <p:cNvPr id="183" name="Group 182"/>
          <p:cNvGrpSpPr/>
          <p:nvPr/>
        </p:nvGrpSpPr>
        <p:grpSpPr>
          <a:xfrm>
            <a:off x="228600" y="3500993"/>
            <a:ext cx="2389996" cy="3036332"/>
            <a:chOff x="581804" y="3500993"/>
            <a:chExt cx="2389996" cy="3036332"/>
          </a:xfrm>
        </p:grpSpPr>
        <p:grpSp>
          <p:nvGrpSpPr>
            <p:cNvPr id="105" name="Group 104"/>
            <p:cNvGrpSpPr/>
            <p:nvPr/>
          </p:nvGrpSpPr>
          <p:grpSpPr>
            <a:xfrm>
              <a:off x="581804" y="4050459"/>
              <a:ext cx="2389996" cy="2486866"/>
              <a:chOff x="452557" y="3657599"/>
              <a:chExt cx="2389996" cy="2486866"/>
            </a:xfrm>
          </p:grpSpPr>
          <p:grpSp>
            <p:nvGrpSpPr>
              <p:cNvPr id="39" name="Group 38"/>
              <p:cNvGrpSpPr/>
              <p:nvPr/>
            </p:nvGrpSpPr>
            <p:grpSpPr>
              <a:xfrm>
                <a:off x="463933" y="3733800"/>
                <a:ext cx="914401" cy="457200"/>
                <a:chOff x="4572000" y="838200"/>
                <a:chExt cx="914400" cy="457200"/>
              </a:xfrm>
            </p:grpSpPr>
            <p:sp>
              <p:nvSpPr>
                <p:cNvPr id="40" name="Oval 39"/>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1" name="TextBox 40"/>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2" name="TextBox 41"/>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81" name="Group 80"/>
              <p:cNvGrpSpPr/>
              <p:nvPr/>
            </p:nvGrpSpPr>
            <p:grpSpPr>
              <a:xfrm rot="3600000">
                <a:off x="1584365" y="3886200"/>
                <a:ext cx="914401" cy="457200"/>
                <a:chOff x="4572000" y="838200"/>
                <a:chExt cx="914400" cy="457200"/>
              </a:xfrm>
            </p:grpSpPr>
            <p:sp>
              <p:nvSpPr>
                <p:cNvPr id="82" name="Oval 8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83" name="TextBox 8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84" name="TextBox 8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85" name="Group 84"/>
              <p:cNvGrpSpPr/>
              <p:nvPr/>
            </p:nvGrpSpPr>
            <p:grpSpPr>
              <a:xfrm rot="18900000">
                <a:off x="522147" y="5687265"/>
                <a:ext cx="914401" cy="457200"/>
                <a:chOff x="4572000" y="838200"/>
                <a:chExt cx="914400" cy="457200"/>
              </a:xfrm>
            </p:grpSpPr>
            <p:sp>
              <p:nvSpPr>
                <p:cNvPr id="86" name="Oval 8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87" name="TextBox 8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88" name="TextBox 8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93" name="Group 92"/>
              <p:cNvGrpSpPr/>
              <p:nvPr/>
            </p:nvGrpSpPr>
            <p:grpSpPr>
              <a:xfrm rot="19800000">
                <a:off x="1060470" y="4693774"/>
                <a:ext cx="914401" cy="457200"/>
                <a:chOff x="4572000" y="838200"/>
                <a:chExt cx="914400" cy="457200"/>
              </a:xfrm>
            </p:grpSpPr>
            <p:sp>
              <p:nvSpPr>
                <p:cNvPr id="94" name="Oval 93"/>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95" name="TextBox 94"/>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6" name="TextBox 95"/>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97" name="Group 96"/>
              <p:cNvGrpSpPr/>
              <p:nvPr/>
            </p:nvGrpSpPr>
            <p:grpSpPr>
              <a:xfrm rot="17100000">
                <a:off x="223956" y="4495800"/>
                <a:ext cx="914401" cy="457200"/>
                <a:chOff x="4572000" y="838200"/>
                <a:chExt cx="914400" cy="457200"/>
              </a:xfrm>
            </p:grpSpPr>
            <p:sp>
              <p:nvSpPr>
                <p:cNvPr id="98" name="Oval 9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99" name="TextBox 9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00" name="TextBox 9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01" name="Group 100"/>
              <p:cNvGrpSpPr/>
              <p:nvPr/>
            </p:nvGrpSpPr>
            <p:grpSpPr>
              <a:xfrm rot="1800000">
                <a:off x="1928152" y="5661093"/>
                <a:ext cx="914401" cy="457200"/>
                <a:chOff x="4572000" y="838200"/>
                <a:chExt cx="914400" cy="457200"/>
              </a:xfrm>
            </p:grpSpPr>
            <p:sp>
              <p:nvSpPr>
                <p:cNvPr id="102" name="Oval 10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103" name="TextBox 10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104" name="TextBox 10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sp>
          <p:nvSpPr>
            <p:cNvPr id="174" name="TextBox 173"/>
            <p:cNvSpPr txBox="1"/>
            <p:nvPr/>
          </p:nvSpPr>
          <p:spPr>
            <a:xfrm>
              <a:off x="1029143" y="3500993"/>
              <a:ext cx="1180657" cy="369332"/>
            </a:xfrm>
            <a:prstGeom prst="rect">
              <a:avLst/>
            </a:prstGeom>
            <a:noFill/>
          </p:spPr>
          <p:txBody>
            <a:bodyPr wrap="square" rtlCol="0">
              <a:spAutoFit/>
            </a:bodyPr>
            <a:lstStyle/>
            <a:p>
              <a:pPr algn="ctr"/>
              <a:r>
                <a:rPr lang="en-US" dirty="0" smtClean="0"/>
                <a:t>Polar </a:t>
              </a:r>
              <a:endParaRPr lang="en-US" dirty="0"/>
            </a:p>
          </p:txBody>
        </p:sp>
      </p:grpSp>
      <p:grpSp>
        <p:nvGrpSpPr>
          <p:cNvPr id="178" name="Group 177"/>
          <p:cNvGrpSpPr/>
          <p:nvPr/>
        </p:nvGrpSpPr>
        <p:grpSpPr>
          <a:xfrm>
            <a:off x="4800600" y="963621"/>
            <a:ext cx="2020389" cy="2362200"/>
            <a:chOff x="4800600" y="1143000"/>
            <a:chExt cx="2020389" cy="2362200"/>
          </a:xfrm>
        </p:grpSpPr>
        <p:sp>
          <p:nvSpPr>
            <p:cNvPr id="175" name="Oval 174"/>
            <p:cNvSpPr/>
            <p:nvPr/>
          </p:nvSpPr>
          <p:spPr bwMode="auto">
            <a:xfrm>
              <a:off x="4800600" y="1143000"/>
              <a:ext cx="2020389" cy="2197550"/>
            </a:xfrm>
            <a:prstGeom prst="ellipse">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76" name="TextBox 175"/>
            <p:cNvSpPr txBox="1"/>
            <p:nvPr/>
          </p:nvSpPr>
          <p:spPr>
            <a:xfrm>
              <a:off x="6181498" y="3135868"/>
              <a:ext cx="457995" cy="369332"/>
            </a:xfrm>
            <a:prstGeom prst="rect">
              <a:avLst/>
            </a:prstGeom>
            <a:noFill/>
          </p:spPr>
          <p:txBody>
            <a:bodyPr wrap="square" rtlCol="0">
              <a:spAutoFit/>
            </a:bodyPr>
            <a:lstStyle/>
            <a:p>
              <a:r>
                <a:rPr lang="en-US" dirty="0" smtClean="0"/>
                <a:t>S</a:t>
              </a:r>
              <a:r>
                <a:rPr lang="en-US" baseline="-25000" dirty="0" smtClean="0"/>
                <a:t>i</a:t>
              </a:r>
              <a:endParaRPr lang="en-US" dirty="0"/>
            </a:p>
          </p:txBody>
        </p:sp>
      </p:grpSp>
      <p:grpSp>
        <p:nvGrpSpPr>
          <p:cNvPr id="181" name="Group 180"/>
          <p:cNvGrpSpPr/>
          <p:nvPr/>
        </p:nvGrpSpPr>
        <p:grpSpPr>
          <a:xfrm>
            <a:off x="3137262" y="538687"/>
            <a:ext cx="1206138" cy="2622484"/>
            <a:chOff x="3137262" y="718066"/>
            <a:chExt cx="1206138" cy="2622484"/>
          </a:xfrm>
        </p:grpSpPr>
        <p:sp>
          <p:nvSpPr>
            <p:cNvPr id="179" name="Rounded Rectangle 178"/>
            <p:cNvSpPr/>
            <p:nvPr/>
          </p:nvSpPr>
          <p:spPr bwMode="auto">
            <a:xfrm>
              <a:off x="3657600" y="718066"/>
              <a:ext cx="685800" cy="2622484"/>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80" name="TextBox 179"/>
            <p:cNvSpPr txBox="1"/>
            <p:nvPr/>
          </p:nvSpPr>
          <p:spPr>
            <a:xfrm>
              <a:off x="3137262" y="869071"/>
              <a:ext cx="535578" cy="369332"/>
            </a:xfrm>
            <a:prstGeom prst="rect">
              <a:avLst/>
            </a:prstGeom>
            <a:noFill/>
          </p:spPr>
          <p:txBody>
            <a:bodyPr wrap="square" rtlCol="0">
              <a:spAutoFit/>
            </a:bodyPr>
            <a:lstStyle/>
            <a:p>
              <a:r>
                <a:rPr lang="en-US" dirty="0" smtClean="0"/>
                <a:t>S</a:t>
              </a:r>
              <a:r>
                <a:rPr lang="en-US" baseline="-25000" dirty="0" smtClean="0"/>
                <a:t>ex</a:t>
              </a:r>
              <a:endParaRPr lang="en-US" dirty="0"/>
            </a:p>
          </p:txBody>
        </p:sp>
      </p:grpSp>
      <p:grpSp>
        <p:nvGrpSpPr>
          <p:cNvPr id="185" name="Group 184"/>
          <p:cNvGrpSpPr/>
          <p:nvPr/>
        </p:nvGrpSpPr>
        <p:grpSpPr>
          <a:xfrm>
            <a:off x="1801753" y="3325821"/>
            <a:ext cx="7342247" cy="636579"/>
            <a:chOff x="1801753" y="3325821"/>
            <a:chExt cx="7342247" cy="636579"/>
          </a:xfrm>
        </p:grpSpPr>
        <p:sp>
          <p:nvSpPr>
            <p:cNvPr id="182" name="TextBox 181"/>
            <p:cNvSpPr txBox="1"/>
            <p:nvPr/>
          </p:nvSpPr>
          <p:spPr>
            <a:xfrm>
              <a:off x="2162625" y="3325821"/>
              <a:ext cx="6981375" cy="584775"/>
            </a:xfrm>
            <a:prstGeom prst="rect">
              <a:avLst/>
            </a:prstGeom>
            <a:noFill/>
          </p:spPr>
          <p:txBody>
            <a:bodyPr wrap="square" rtlCol="0">
              <a:spAutoFit/>
            </a:bodyPr>
            <a:lstStyle/>
            <a:p>
              <a:pPr algn="r" rtl="1"/>
              <a:r>
                <a:rPr lang="he-IL" sz="1600" dirty="0" smtClean="0"/>
                <a:t>בנפח הדיאלקטריקון, על פני מרחבים מקרוסקופיים (</a:t>
              </a:r>
              <a:r>
                <a:rPr lang="en-US" sz="1600" dirty="0" smtClean="0"/>
                <a:t>S</a:t>
              </a:r>
              <a:r>
                <a:rPr lang="en-US" sz="1600" baseline="-25000" dirty="0" smtClean="0"/>
                <a:t>i</a:t>
              </a:r>
              <a:r>
                <a:rPr lang="he-IL" sz="1600" dirty="0" smtClean="0"/>
                <a:t>), המטען הנקי הוא אפס, בעוד </a:t>
              </a:r>
            </a:p>
            <a:p>
              <a:pPr algn="r" rtl="1"/>
              <a:r>
                <a:rPr lang="he-IL" sz="1600" dirty="0" smtClean="0"/>
                <a:t>על פניו (</a:t>
              </a:r>
              <a:r>
                <a:rPr lang="en-US" sz="1600" dirty="0" smtClean="0"/>
                <a:t>S</a:t>
              </a:r>
              <a:r>
                <a:rPr lang="en-US" sz="1600" baseline="-25000" dirty="0" smtClean="0"/>
                <a:t>ex</a:t>
              </a:r>
              <a:r>
                <a:rPr lang="he-IL" sz="1600" dirty="0" smtClean="0"/>
                <a:t>), מצטבר (מושרה) מטען נקי הגורם לקיטוב החשמלי של גוש החומר כולו. </a:t>
              </a:r>
              <a:endParaRPr lang="en-US" sz="1600" dirty="0"/>
            </a:p>
          </p:txBody>
        </p:sp>
        <p:sp>
          <p:nvSpPr>
            <p:cNvPr id="184" name="Left Arrow 183">
              <a:hlinkClick r:id="rId5" action="ppaction://hlinksldjump"/>
            </p:cNvPr>
            <p:cNvSpPr/>
            <p:nvPr/>
          </p:nvSpPr>
          <p:spPr bwMode="auto">
            <a:xfrm>
              <a:off x="1801753" y="3474987"/>
              <a:ext cx="636647" cy="487413"/>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spTree>
    <p:extLst>
      <p:ext uri="{BB962C8B-B14F-4D97-AF65-F5344CB8AC3E}">
        <p14:creationId xmlns:p14="http://schemas.microsoft.com/office/powerpoint/2010/main" val="219053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circle(out)">
                                      <p:cBhvr>
                                        <p:cTn id="7" dur="2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gtEl>
                                        <p:attrNameLst>
                                          <p:attrName>style.visibility</p:attrName>
                                        </p:attrNameLst>
                                      </p:cBhvr>
                                      <p:to>
                                        <p:strVal val="visible"/>
                                      </p:to>
                                    </p:set>
                                    <p:animEffect transition="in" filter="fade">
                                      <p:cBhvr>
                                        <p:cTn id="22" dur="500"/>
                                        <p:tgtEl>
                                          <p:spTgt spid="1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500"/>
                                        <p:tgtEl>
                                          <p:spTgt spid="1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fade">
                                      <p:cBhvr>
                                        <p:cTn id="37" dur="500"/>
                                        <p:tgtEl>
                                          <p:spTgt spid="18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nodeType="clickEffect">
                                  <p:stCondLst>
                                    <p:cond delay="0"/>
                                  </p:stCondLst>
                                  <p:childTnLst>
                                    <p:set>
                                      <p:cBhvr>
                                        <p:cTn id="41" dur="1" fill="hold">
                                          <p:stCondLst>
                                            <p:cond delay="0"/>
                                          </p:stCondLst>
                                        </p:cTn>
                                        <p:tgtEl>
                                          <p:spTgt spid="165"/>
                                        </p:tgtEl>
                                        <p:attrNameLst>
                                          <p:attrName>style.visibility</p:attrName>
                                        </p:attrNameLst>
                                      </p:cBhvr>
                                      <p:to>
                                        <p:strVal val="visible"/>
                                      </p:to>
                                    </p:set>
                                    <p:animEffect transition="in" filter="circle(out)">
                                      <p:cBhvr>
                                        <p:cTn id="42" dur="2000"/>
                                        <p:tgtEl>
                                          <p:spTgt spid="1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0"/>
                                        </p:tgtEl>
                                        <p:attrNameLst>
                                          <p:attrName>style.visibility</p:attrName>
                                        </p:attrNameLst>
                                      </p:cBhvr>
                                      <p:to>
                                        <p:strVal val="visible"/>
                                      </p:to>
                                    </p:set>
                                    <p:animEffect transition="in" filter="fade">
                                      <p:cBhvr>
                                        <p:cTn id="4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5225"/>
            <a:ext cx="609600" cy="476250"/>
          </a:xfrm>
        </p:spPr>
        <p:txBody>
          <a:bodyPr/>
          <a:lstStyle/>
          <a:p>
            <a:pPr algn="r" rtl="1">
              <a:defRPr/>
            </a:pPr>
            <a:fld id="{DB313FC9-621A-4E74-B621-6E46F1091A4A}" type="slidenum">
              <a:rPr lang="he-IL" altLang="en-US" smtClean="0">
                <a:solidFill>
                  <a:srgbClr val="FFFFFF"/>
                </a:solidFill>
              </a:rPr>
              <a:pPr algn="r" rtl="1">
                <a:defRPr/>
              </a:pPr>
              <a:t>12</a:t>
            </a:fld>
            <a:endParaRPr lang="en-US" altLang="en-US" dirty="0">
              <a:solidFill>
                <a:srgbClr val="FFFFFF"/>
              </a:solidFill>
            </a:endParaRPr>
          </a:p>
        </p:txBody>
      </p:sp>
      <p:grpSp>
        <p:nvGrpSpPr>
          <p:cNvPr id="3" name="Group 2"/>
          <p:cNvGrpSpPr/>
          <p:nvPr/>
        </p:nvGrpSpPr>
        <p:grpSpPr>
          <a:xfrm>
            <a:off x="2137892" y="1029853"/>
            <a:ext cx="4800600" cy="506421"/>
            <a:chOff x="4038600" y="-37674"/>
            <a:chExt cx="4800600" cy="506421"/>
          </a:xfrm>
        </p:grpSpPr>
        <p:cxnSp>
          <p:nvCxnSpPr>
            <p:cNvPr id="4" name="Straight Arrow Connector 3"/>
            <p:cNvCxnSpPr/>
            <p:nvPr/>
          </p:nvCxnSpPr>
          <p:spPr bwMode="auto">
            <a:xfrm>
              <a:off x="4038600" y="228600"/>
              <a:ext cx="4419600" cy="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 name="TextBox 4"/>
                <p:cNvSpPr txBox="1"/>
                <p:nvPr/>
              </p:nvSpPr>
              <p:spPr>
                <a:xfrm>
                  <a:off x="8353939" y="-37674"/>
                  <a:ext cx="48526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a:rPr>
                              <m:t>𝑬</m:t>
                            </m:r>
                          </m:e>
                        </m:acc>
                      </m:oMath>
                    </m:oMathPara>
                  </a14:m>
                  <a:endParaRPr lang="en-US" sz="2400" b="1"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353939" y="-37674"/>
                  <a:ext cx="485261" cy="506421"/>
                </a:xfrm>
                <a:prstGeom prst="rect">
                  <a:avLst/>
                </a:prstGeom>
                <a:blipFill rotWithShape="1">
                  <a:blip r:embed="rId4"/>
                  <a:stretch>
                    <a:fillRect/>
                  </a:stretch>
                </a:blipFill>
              </p:spPr>
              <p:txBody>
                <a:bodyPr/>
                <a:lstStyle/>
                <a:p>
                  <a:r>
                    <a:rPr lang="en-US">
                      <a:noFill/>
                    </a:rPr>
                    <a:t> </a:t>
                  </a:r>
                </a:p>
              </p:txBody>
            </p:sp>
          </mc:Fallback>
        </mc:AlternateContent>
      </p:grpSp>
      <p:grpSp>
        <p:nvGrpSpPr>
          <p:cNvPr id="7" name="Group 6"/>
          <p:cNvGrpSpPr/>
          <p:nvPr/>
        </p:nvGrpSpPr>
        <p:grpSpPr>
          <a:xfrm>
            <a:off x="2732316" y="2256165"/>
            <a:ext cx="3735978" cy="2299063"/>
            <a:chOff x="4343400" y="304800"/>
            <a:chExt cx="3735978" cy="2299063"/>
          </a:xfrm>
        </p:grpSpPr>
        <p:grpSp>
          <p:nvGrpSpPr>
            <p:cNvPr id="9" name="Group 8"/>
            <p:cNvGrpSpPr/>
            <p:nvPr/>
          </p:nvGrpSpPr>
          <p:grpSpPr>
            <a:xfrm>
              <a:off x="4343400" y="304800"/>
              <a:ext cx="914400" cy="457200"/>
              <a:chOff x="4572000" y="838200"/>
              <a:chExt cx="914400" cy="457200"/>
            </a:xfrm>
          </p:grpSpPr>
          <p:sp>
            <p:nvSpPr>
              <p:cNvPr id="62" name="Oval 6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3" name="TextBox 6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64" name="TextBox 6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0" name="Group 9"/>
            <p:cNvGrpSpPr/>
            <p:nvPr/>
          </p:nvGrpSpPr>
          <p:grpSpPr>
            <a:xfrm>
              <a:off x="4343400" y="914400"/>
              <a:ext cx="914400" cy="457200"/>
              <a:chOff x="4572000" y="838200"/>
              <a:chExt cx="914400" cy="457200"/>
            </a:xfrm>
          </p:grpSpPr>
          <p:sp>
            <p:nvSpPr>
              <p:cNvPr id="59" name="Oval 58"/>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60" name="TextBox 59"/>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61" name="TextBox 60"/>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1" name="Group 10"/>
            <p:cNvGrpSpPr/>
            <p:nvPr/>
          </p:nvGrpSpPr>
          <p:grpSpPr>
            <a:xfrm>
              <a:off x="4343400" y="1524000"/>
              <a:ext cx="914400" cy="457200"/>
              <a:chOff x="4572000" y="838200"/>
              <a:chExt cx="914400" cy="457200"/>
            </a:xfrm>
          </p:grpSpPr>
          <p:sp>
            <p:nvSpPr>
              <p:cNvPr id="56" name="Oval 5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7" name="TextBox 5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8" name="TextBox 5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2" name="Group 11"/>
            <p:cNvGrpSpPr/>
            <p:nvPr/>
          </p:nvGrpSpPr>
          <p:grpSpPr>
            <a:xfrm>
              <a:off x="4343400" y="2133600"/>
              <a:ext cx="914400" cy="457200"/>
              <a:chOff x="4572000" y="838200"/>
              <a:chExt cx="914400" cy="457200"/>
            </a:xfrm>
          </p:grpSpPr>
          <p:sp>
            <p:nvSpPr>
              <p:cNvPr id="53" name="Oval 52"/>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4" name="TextBox 53"/>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5" name="TextBox 54"/>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3" name="Group 12"/>
            <p:cNvGrpSpPr/>
            <p:nvPr/>
          </p:nvGrpSpPr>
          <p:grpSpPr>
            <a:xfrm>
              <a:off x="5231674" y="596537"/>
              <a:ext cx="914400" cy="457200"/>
              <a:chOff x="4572000" y="838200"/>
              <a:chExt cx="914400" cy="457200"/>
            </a:xfrm>
          </p:grpSpPr>
          <p:sp>
            <p:nvSpPr>
              <p:cNvPr id="50" name="Oval 49"/>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51" name="TextBox 50"/>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52" name="TextBox 51"/>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4" name="Group 13"/>
            <p:cNvGrpSpPr/>
            <p:nvPr/>
          </p:nvGrpSpPr>
          <p:grpSpPr>
            <a:xfrm>
              <a:off x="5257800" y="1219200"/>
              <a:ext cx="914400" cy="457200"/>
              <a:chOff x="4572000" y="838200"/>
              <a:chExt cx="914400" cy="457200"/>
            </a:xfrm>
          </p:grpSpPr>
          <p:sp>
            <p:nvSpPr>
              <p:cNvPr id="47" name="Oval 46"/>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8" name="TextBox 47"/>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9" name="TextBox 48"/>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5" name="Group 14"/>
            <p:cNvGrpSpPr/>
            <p:nvPr/>
          </p:nvGrpSpPr>
          <p:grpSpPr>
            <a:xfrm>
              <a:off x="5297784" y="1850962"/>
              <a:ext cx="914400" cy="457200"/>
              <a:chOff x="4572000" y="838200"/>
              <a:chExt cx="914400" cy="457200"/>
            </a:xfrm>
          </p:grpSpPr>
          <p:sp>
            <p:nvSpPr>
              <p:cNvPr id="44" name="Oval 43"/>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5" name="TextBox 44"/>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6" name="TextBox 45"/>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6" name="Group 15"/>
            <p:cNvGrpSpPr/>
            <p:nvPr/>
          </p:nvGrpSpPr>
          <p:grpSpPr>
            <a:xfrm>
              <a:off x="6210594" y="317863"/>
              <a:ext cx="914400" cy="457200"/>
              <a:chOff x="4572000" y="838200"/>
              <a:chExt cx="914400" cy="457200"/>
            </a:xfrm>
          </p:grpSpPr>
          <p:sp>
            <p:nvSpPr>
              <p:cNvPr id="41" name="Oval 40"/>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42" name="TextBox 41"/>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3" name="TextBox 42"/>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7" name="Group 16"/>
            <p:cNvGrpSpPr/>
            <p:nvPr/>
          </p:nvGrpSpPr>
          <p:grpSpPr>
            <a:xfrm>
              <a:off x="6210594" y="927463"/>
              <a:ext cx="914400" cy="457200"/>
              <a:chOff x="4572000" y="838200"/>
              <a:chExt cx="914400" cy="457200"/>
            </a:xfrm>
          </p:grpSpPr>
          <p:sp>
            <p:nvSpPr>
              <p:cNvPr id="38" name="Oval 37"/>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9" name="TextBox 38"/>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40" name="TextBox 39"/>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8" name="Group 17"/>
            <p:cNvGrpSpPr/>
            <p:nvPr/>
          </p:nvGrpSpPr>
          <p:grpSpPr>
            <a:xfrm>
              <a:off x="6210594" y="1537063"/>
              <a:ext cx="914400" cy="457200"/>
              <a:chOff x="4572000" y="838200"/>
              <a:chExt cx="914400" cy="457200"/>
            </a:xfrm>
          </p:grpSpPr>
          <p:sp>
            <p:nvSpPr>
              <p:cNvPr id="35" name="Oval 34"/>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6" name="TextBox 35"/>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7" name="TextBox 36"/>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19" name="Group 18"/>
            <p:cNvGrpSpPr/>
            <p:nvPr/>
          </p:nvGrpSpPr>
          <p:grpSpPr>
            <a:xfrm>
              <a:off x="6210594" y="2146663"/>
              <a:ext cx="914400" cy="457200"/>
              <a:chOff x="4572000" y="838200"/>
              <a:chExt cx="914400" cy="457200"/>
            </a:xfrm>
          </p:grpSpPr>
          <p:sp>
            <p:nvSpPr>
              <p:cNvPr id="32" name="Oval 31"/>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3" name="TextBox 32"/>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4" name="TextBox 33"/>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0" name="Group 19"/>
            <p:cNvGrpSpPr/>
            <p:nvPr/>
          </p:nvGrpSpPr>
          <p:grpSpPr>
            <a:xfrm>
              <a:off x="7098868" y="609600"/>
              <a:ext cx="914400" cy="457200"/>
              <a:chOff x="4572000" y="838200"/>
              <a:chExt cx="914400" cy="457200"/>
            </a:xfrm>
          </p:grpSpPr>
          <p:sp>
            <p:nvSpPr>
              <p:cNvPr id="29" name="Oval 28"/>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30" name="TextBox 29"/>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31" name="TextBox 30"/>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1" name="Group 20"/>
            <p:cNvGrpSpPr/>
            <p:nvPr/>
          </p:nvGrpSpPr>
          <p:grpSpPr>
            <a:xfrm>
              <a:off x="7124994" y="1232263"/>
              <a:ext cx="914400" cy="457200"/>
              <a:chOff x="4572000" y="838200"/>
              <a:chExt cx="914400" cy="457200"/>
            </a:xfrm>
          </p:grpSpPr>
          <p:sp>
            <p:nvSpPr>
              <p:cNvPr id="26" name="Oval 25"/>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7" name="TextBox 26"/>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28" name="TextBox 27"/>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22" name="Group 21"/>
            <p:cNvGrpSpPr/>
            <p:nvPr/>
          </p:nvGrpSpPr>
          <p:grpSpPr>
            <a:xfrm>
              <a:off x="7164978" y="1864025"/>
              <a:ext cx="914400" cy="457200"/>
              <a:chOff x="4572000" y="838200"/>
              <a:chExt cx="914400" cy="457200"/>
            </a:xfrm>
          </p:grpSpPr>
          <p:sp>
            <p:nvSpPr>
              <p:cNvPr id="23" name="Oval 22"/>
              <p:cNvSpPr/>
              <p:nvPr/>
            </p:nvSpPr>
            <p:spPr bwMode="auto">
              <a:xfrm>
                <a:off x="4572000" y="838200"/>
                <a:ext cx="914400" cy="457200"/>
              </a:xfrm>
              <a:prstGeom prst="ellipse">
                <a:avLst/>
              </a:prstGeom>
              <a:solidFill>
                <a:schemeClr val="bg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rtl="1" fontAlgn="base">
                  <a:spcBef>
                    <a:spcPct val="0"/>
                  </a:spcBef>
                  <a:spcAft>
                    <a:spcPct val="0"/>
                  </a:spcAft>
                </a:pPr>
                <a:endParaRPr lang="en-US">
                  <a:latin typeface="Tahoma" pitchFamily="34" charset="0"/>
                  <a:cs typeface="Arial" charset="0"/>
                </a:endParaRPr>
              </a:p>
            </p:txBody>
          </p:sp>
          <p:sp>
            <p:nvSpPr>
              <p:cNvPr id="24" name="TextBox 23"/>
              <p:cNvSpPr txBox="1"/>
              <p:nvPr/>
            </p:nvSpPr>
            <p:spPr>
              <a:xfrm>
                <a:off x="5181600" y="882134"/>
                <a:ext cx="304800" cy="369332"/>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25" name="TextBox 24"/>
              <p:cNvSpPr txBox="1"/>
              <p:nvPr/>
            </p:nvSpPr>
            <p:spPr>
              <a:xfrm>
                <a:off x="4572000" y="877389"/>
                <a:ext cx="304800" cy="406265"/>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sp>
        <p:nvSpPr>
          <p:cNvPr id="75" name="TextBox 74"/>
          <p:cNvSpPr txBox="1"/>
          <p:nvPr/>
        </p:nvSpPr>
        <p:spPr>
          <a:xfrm>
            <a:off x="2505361" y="978686"/>
            <a:ext cx="4557969" cy="338554"/>
          </a:xfrm>
          <a:prstGeom prst="rect">
            <a:avLst/>
          </a:prstGeom>
          <a:noFill/>
        </p:spPr>
        <p:txBody>
          <a:bodyPr wrap="square" rtlCol="0">
            <a:spAutoFit/>
          </a:bodyPr>
          <a:lstStyle/>
          <a:p>
            <a:r>
              <a:rPr lang="he-IL" sz="1600" dirty="0" smtClean="0"/>
              <a:t>השדה החשמלי מקטב חשמלית את גוש החומר</a:t>
            </a:r>
            <a:endParaRPr lang="en-US" sz="1600" dirty="0"/>
          </a:p>
        </p:txBody>
      </p:sp>
      <p:grpSp>
        <p:nvGrpSpPr>
          <p:cNvPr id="77" name="Group 76"/>
          <p:cNvGrpSpPr/>
          <p:nvPr/>
        </p:nvGrpSpPr>
        <p:grpSpPr>
          <a:xfrm>
            <a:off x="3644538" y="2650228"/>
            <a:ext cx="2020389" cy="2362200"/>
            <a:chOff x="4800600" y="1143000"/>
            <a:chExt cx="2020389" cy="2362200"/>
          </a:xfrm>
        </p:grpSpPr>
        <p:sp>
          <p:nvSpPr>
            <p:cNvPr id="78" name="Oval 77"/>
            <p:cNvSpPr/>
            <p:nvPr/>
          </p:nvSpPr>
          <p:spPr bwMode="auto">
            <a:xfrm>
              <a:off x="4800600" y="1143000"/>
              <a:ext cx="2020389" cy="2197550"/>
            </a:xfrm>
            <a:prstGeom prst="ellipse">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79" name="TextBox 78"/>
            <p:cNvSpPr txBox="1"/>
            <p:nvPr/>
          </p:nvSpPr>
          <p:spPr>
            <a:xfrm>
              <a:off x="6181498" y="3135868"/>
              <a:ext cx="457995" cy="369332"/>
            </a:xfrm>
            <a:prstGeom prst="rect">
              <a:avLst/>
            </a:prstGeom>
            <a:noFill/>
          </p:spPr>
          <p:txBody>
            <a:bodyPr wrap="square" rtlCol="0">
              <a:spAutoFit/>
            </a:bodyPr>
            <a:lstStyle/>
            <a:p>
              <a:r>
                <a:rPr lang="en-US" dirty="0" smtClean="0"/>
                <a:t>S</a:t>
              </a:r>
              <a:r>
                <a:rPr lang="en-US" baseline="-25000" dirty="0" smtClean="0"/>
                <a:t>i</a:t>
              </a:r>
              <a:endParaRPr lang="en-US" dirty="0"/>
            </a:p>
          </p:txBody>
        </p:sp>
      </p:grpSp>
      <p:grpSp>
        <p:nvGrpSpPr>
          <p:cNvPr id="80" name="Group 79"/>
          <p:cNvGrpSpPr/>
          <p:nvPr/>
        </p:nvGrpSpPr>
        <p:grpSpPr>
          <a:xfrm>
            <a:off x="2151918" y="2225294"/>
            <a:ext cx="1035418" cy="2622484"/>
            <a:chOff x="3158231" y="718066"/>
            <a:chExt cx="1185169" cy="2622484"/>
          </a:xfrm>
        </p:grpSpPr>
        <p:sp>
          <p:nvSpPr>
            <p:cNvPr id="81" name="Rounded Rectangle 80"/>
            <p:cNvSpPr/>
            <p:nvPr/>
          </p:nvSpPr>
          <p:spPr bwMode="auto">
            <a:xfrm>
              <a:off x="3657600" y="718066"/>
              <a:ext cx="685800" cy="2622484"/>
            </a:xfrm>
            <a:prstGeom prst="roundRect">
              <a:avLst/>
            </a:prstGeom>
            <a:noFill/>
            <a:ln w="9525"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82" name="TextBox 81"/>
            <p:cNvSpPr txBox="1"/>
            <p:nvPr/>
          </p:nvSpPr>
          <p:spPr>
            <a:xfrm>
              <a:off x="3158231" y="869071"/>
              <a:ext cx="676798" cy="369332"/>
            </a:xfrm>
            <a:prstGeom prst="rect">
              <a:avLst/>
            </a:prstGeom>
            <a:noFill/>
          </p:spPr>
          <p:txBody>
            <a:bodyPr wrap="square" rtlCol="0">
              <a:spAutoFit/>
            </a:bodyPr>
            <a:lstStyle/>
            <a:p>
              <a:r>
                <a:rPr lang="en-US" dirty="0" smtClean="0"/>
                <a:t>S</a:t>
              </a:r>
              <a:r>
                <a:rPr lang="en-US" baseline="-25000" dirty="0" smtClean="0"/>
                <a:t>ex</a:t>
              </a:r>
              <a:endParaRPr lang="en-US" dirty="0"/>
            </a:p>
          </p:txBody>
        </p:sp>
      </p:grpSp>
      <p:grpSp>
        <p:nvGrpSpPr>
          <p:cNvPr id="108" name="Group 107"/>
          <p:cNvGrpSpPr/>
          <p:nvPr/>
        </p:nvGrpSpPr>
        <p:grpSpPr>
          <a:xfrm>
            <a:off x="1594757" y="1577408"/>
            <a:ext cx="5590438" cy="523198"/>
            <a:chOff x="1594757" y="729001"/>
            <a:chExt cx="5590438" cy="523198"/>
          </a:xfrm>
        </p:grpSpPr>
        <mc:AlternateContent xmlns:mc="http://schemas.openxmlformats.org/markup-compatibility/2006" xmlns:a14="http://schemas.microsoft.com/office/drawing/2010/main">
          <mc:Choice Requires="a14">
            <p:sp>
              <p:nvSpPr>
                <p:cNvPr id="106" name="TextBox 105"/>
                <p:cNvSpPr txBox="1"/>
                <p:nvPr/>
              </p:nvSpPr>
              <p:spPr>
                <a:xfrm>
                  <a:off x="1594757" y="729001"/>
                  <a:ext cx="936795"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m:t>
                            </m:r>
                            <m:r>
                              <a:rPr lang="en-US" sz="2400" i="1" smtClean="0">
                                <a:latin typeface="Cambria Math"/>
                                <a:ea typeface="Cambria Math"/>
                              </a:rPr>
                              <m:t>𝜌</m:t>
                            </m:r>
                          </m:e>
                          <m:sub>
                            <m:r>
                              <a:rPr lang="en-US" sz="2400" b="0" i="1" smtClean="0">
                                <a:latin typeface="Cambria Math"/>
                              </a:rPr>
                              <m:t>𝑠𝑝</m:t>
                            </m:r>
                          </m:sub>
                        </m:sSub>
                      </m:oMath>
                    </m:oMathPara>
                  </a14:m>
                  <a:endParaRPr lang="en-US" dirty="0"/>
                </a:p>
              </p:txBody>
            </p:sp>
          </mc:Choice>
          <mc:Fallback xmlns="">
            <p:sp>
              <p:nvSpPr>
                <p:cNvPr id="106" name="TextBox 105"/>
                <p:cNvSpPr txBox="1">
                  <a:spLocks noRot="1" noChangeAspect="1" noMove="1" noResize="1" noEditPoints="1" noAdjustHandles="1" noChangeArrowheads="1" noChangeShapeType="1" noTextEdit="1"/>
                </p:cNvSpPr>
                <p:nvPr/>
              </p:nvSpPr>
              <p:spPr>
                <a:xfrm>
                  <a:off x="1594757" y="729001"/>
                  <a:ext cx="936795" cy="490199"/>
                </a:xfrm>
                <a:prstGeom prst="rect">
                  <a:avLst/>
                </a:prstGeom>
                <a:blipFill rotWithShape="1">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6248400" y="762000"/>
                  <a:ext cx="936795"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a:rPr>
                              <m:t>−</m:t>
                            </m:r>
                            <m:r>
                              <a:rPr lang="en-US" sz="2400" i="1" smtClean="0">
                                <a:latin typeface="Cambria Math"/>
                                <a:ea typeface="Cambria Math"/>
                              </a:rPr>
                              <m:t>𝜌</m:t>
                            </m:r>
                          </m:e>
                          <m:sub>
                            <m:r>
                              <a:rPr lang="en-US" sz="2400" b="0" i="1" smtClean="0">
                                <a:latin typeface="Cambria Math"/>
                              </a:rPr>
                              <m:t>𝑠𝑝</m:t>
                            </m:r>
                          </m:sub>
                        </m:sSub>
                      </m:oMath>
                    </m:oMathPara>
                  </a14:m>
                  <a:endParaRPr lang="en-US"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248400" y="762000"/>
                  <a:ext cx="936795" cy="490199"/>
                </a:xfrm>
                <a:prstGeom prst="rect">
                  <a:avLst/>
                </a:prstGeom>
                <a:blipFill rotWithShape="1">
                  <a:blip r:embed="rId6"/>
                  <a:stretch>
                    <a:fillRect b="-6250"/>
                  </a:stretch>
                </a:blipFill>
              </p:spPr>
              <p:txBody>
                <a:bodyPr/>
                <a:lstStyle/>
                <a:p>
                  <a:r>
                    <a:rPr lang="en-US">
                      <a:noFill/>
                    </a:rPr>
                    <a:t> </a:t>
                  </a:r>
                </a:p>
              </p:txBody>
            </p:sp>
          </mc:Fallback>
        </mc:AlternateContent>
      </p:grpSp>
      <p:grpSp>
        <p:nvGrpSpPr>
          <p:cNvPr id="137" name="Group 136"/>
          <p:cNvGrpSpPr/>
          <p:nvPr/>
        </p:nvGrpSpPr>
        <p:grpSpPr>
          <a:xfrm>
            <a:off x="1828800" y="1229407"/>
            <a:ext cx="6087200" cy="4215838"/>
            <a:chOff x="1828800" y="381000"/>
            <a:chExt cx="6087200" cy="4215838"/>
          </a:xfrm>
        </p:grpSpPr>
        <p:grpSp>
          <p:nvGrpSpPr>
            <p:cNvPr id="119" name="Group 118"/>
            <p:cNvGrpSpPr/>
            <p:nvPr/>
          </p:nvGrpSpPr>
          <p:grpSpPr>
            <a:xfrm>
              <a:off x="1828800" y="1219200"/>
              <a:ext cx="5207002" cy="3377638"/>
              <a:chOff x="1828800" y="1219200"/>
              <a:chExt cx="5207002" cy="3377638"/>
            </a:xfrm>
          </p:grpSpPr>
          <p:grpSp>
            <p:nvGrpSpPr>
              <p:cNvPr id="105" name="Group 104"/>
              <p:cNvGrpSpPr/>
              <p:nvPr/>
            </p:nvGrpSpPr>
            <p:grpSpPr>
              <a:xfrm>
                <a:off x="1828800" y="1219200"/>
                <a:ext cx="5207002" cy="3008306"/>
                <a:chOff x="1941282" y="2061292"/>
                <a:chExt cx="5207002" cy="3008306"/>
              </a:xfrm>
            </p:grpSpPr>
            <p:sp>
              <p:nvSpPr>
                <p:cNvPr id="87" name="Rectangle 86"/>
                <p:cNvSpPr/>
                <p:nvPr/>
              </p:nvSpPr>
              <p:spPr bwMode="auto">
                <a:xfrm>
                  <a:off x="1972248" y="2084379"/>
                  <a:ext cx="5125483" cy="2944821"/>
                </a:xfrm>
                <a:prstGeom prst="rect">
                  <a:avLst/>
                </a:prstGeom>
                <a:solidFill>
                  <a:srgbClr val="FFC000">
                    <a:alpha val="27843"/>
                  </a:srgbClr>
                </a:solidFill>
                <a:ln w="2857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96" name="Group 95"/>
                <p:cNvGrpSpPr/>
                <p:nvPr/>
              </p:nvGrpSpPr>
              <p:grpSpPr>
                <a:xfrm>
                  <a:off x="1941282" y="2061292"/>
                  <a:ext cx="337456" cy="2965026"/>
                  <a:chOff x="1941282" y="2061292"/>
                  <a:chExt cx="337456" cy="2965026"/>
                </a:xfrm>
              </p:grpSpPr>
              <p:sp>
                <p:nvSpPr>
                  <p:cNvPr id="88" name="TextBox 87"/>
                  <p:cNvSpPr txBox="1"/>
                  <p:nvPr/>
                </p:nvSpPr>
                <p:spPr>
                  <a:xfrm>
                    <a:off x="1955796" y="3807154"/>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89" name="TextBox 88"/>
                  <p:cNvSpPr txBox="1"/>
                  <p:nvPr/>
                </p:nvSpPr>
                <p:spPr>
                  <a:xfrm>
                    <a:off x="1952172" y="2061292"/>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0" name="TextBox 89"/>
                  <p:cNvSpPr txBox="1"/>
                  <p:nvPr/>
                </p:nvSpPr>
                <p:spPr>
                  <a:xfrm>
                    <a:off x="1941282" y="2964081"/>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1" name="TextBox 90"/>
                  <p:cNvSpPr txBox="1"/>
                  <p:nvPr/>
                </p:nvSpPr>
                <p:spPr>
                  <a:xfrm>
                    <a:off x="1948543" y="2467428"/>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3" name="TextBox 92"/>
                  <p:cNvSpPr txBox="1"/>
                  <p:nvPr/>
                </p:nvSpPr>
                <p:spPr>
                  <a:xfrm>
                    <a:off x="1948543" y="339660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4" name="TextBox 93"/>
                  <p:cNvSpPr txBox="1"/>
                  <p:nvPr/>
                </p:nvSpPr>
                <p:spPr>
                  <a:xfrm>
                    <a:off x="1973938" y="425862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sp>
                <p:nvSpPr>
                  <p:cNvPr id="95" name="TextBox 94"/>
                  <p:cNvSpPr txBox="1"/>
                  <p:nvPr/>
                </p:nvSpPr>
                <p:spPr>
                  <a:xfrm>
                    <a:off x="1972248" y="465698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he-IL" dirty="0"/>
                      <a:t>+</a:t>
                    </a:r>
                    <a:endParaRPr lang="en-US" dirty="0"/>
                  </a:p>
                </p:txBody>
              </p:sp>
            </p:grpSp>
            <p:grpSp>
              <p:nvGrpSpPr>
                <p:cNvPr id="97" name="Group 96"/>
                <p:cNvGrpSpPr/>
                <p:nvPr/>
              </p:nvGrpSpPr>
              <p:grpSpPr>
                <a:xfrm>
                  <a:off x="6810828" y="2104572"/>
                  <a:ext cx="337456" cy="2965026"/>
                  <a:chOff x="1941282" y="2061292"/>
                  <a:chExt cx="337456" cy="2965026"/>
                </a:xfrm>
              </p:grpSpPr>
              <p:sp>
                <p:nvSpPr>
                  <p:cNvPr id="98" name="TextBox 97"/>
                  <p:cNvSpPr txBox="1"/>
                  <p:nvPr/>
                </p:nvSpPr>
                <p:spPr>
                  <a:xfrm>
                    <a:off x="1955796" y="3807154"/>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99" name="TextBox 98"/>
                  <p:cNvSpPr txBox="1"/>
                  <p:nvPr/>
                </p:nvSpPr>
                <p:spPr>
                  <a:xfrm>
                    <a:off x="1952172" y="2061292"/>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0" name="TextBox 99"/>
                  <p:cNvSpPr txBox="1"/>
                  <p:nvPr/>
                </p:nvSpPr>
                <p:spPr>
                  <a:xfrm>
                    <a:off x="1941282" y="2964081"/>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1" name="TextBox 100"/>
                  <p:cNvSpPr txBox="1"/>
                  <p:nvPr/>
                </p:nvSpPr>
                <p:spPr>
                  <a:xfrm>
                    <a:off x="1948543" y="2467428"/>
                    <a:ext cx="304800" cy="3357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2" name="TextBox 101"/>
                  <p:cNvSpPr txBox="1"/>
                  <p:nvPr/>
                </p:nvSpPr>
                <p:spPr>
                  <a:xfrm>
                    <a:off x="1948543" y="339660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3" name="TextBox 102"/>
                  <p:cNvSpPr txBox="1"/>
                  <p:nvPr/>
                </p:nvSpPr>
                <p:spPr>
                  <a:xfrm>
                    <a:off x="1973938" y="425862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sp>
                <p:nvSpPr>
                  <p:cNvPr id="104" name="TextBox 103"/>
                  <p:cNvSpPr txBox="1"/>
                  <p:nvPr/>
                </p:nvSpPr>
                <p:spPr>
                  <a:xfrm>
                    <a:off x="1972248" y="4656986"/>
                    <a:ext cx="304800" cy="3693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indent="0" algn="r" rtl="1" fontAlgn="base">
                      <a:lnSpc>
                        <a:spcPct val="100000"/>
                      </a:lnSpc>
                      <a:spcBef>
                        <a:spcPct val="0"/>
                      </a:spcBef>
                      <a:spcAft>
                        <a:spcPct val="0"/>
                      </a:spcAft>
                      <a:buClrTx/>
                      <a:buSzTx/>
                      <a:buFontTx/>
                      <a:buNone/>
                      <a:tabLst/>
                      <a:defRPr kumimoji="0" b="0" i="0" u="none" strike="noStrike" cap="none" normalizeH="0" baseline="0">
                        <a:ln>
                          <a:noFill/>
                        </a:ln>
                        <a:effectLst/>
                        <a:latin typeface="Tahoma" pitchFamily="34" charset="0"/>
                        <a:cs typeface="Arial" charset="0"/>
                      </a:defRPr>
                    </a:lvl1pPr>
                  </a:lstStyle>
                  <a:p>
                    <a:r>
                      <a:rPr lang="en-US" dirty="0" smtClean="0"/>
                      <a:t>-</a:t>
                    </a:r>
                    <a:endParaRPr lang="en-US" dirty="0"/>
                  </a:p>
                </p:txBody>
              </p:sp>
            </p:grpSp>
          </p:grpSp>
          <p:sp>
            <p:nvSpPr>
              <p:cNvPr id="109" name="TextBox 108"/>
              <p:cNvSpPr txBox="1"/>
              <p:nvPr/>
            </p:nvSpPr>
            <p:spPr>
              <a:xfrm>
                <a:off x="4333310" y="4227506"/>
                <a:ext cx="391090" cy="369332"/>
              </a:xfrm>
              <a:prstGeom prst="rect">
                <a:avLst/>
              </a:prstGeom>
              <a:noFill/>
            </p:spPr>
            <p:txBody>
              <a:bodyPr wrap="square" rtlCol="0">
                <a:spAutoFit/>
              </a:bodyPr>
              <a:lstStyle/>
              <a:p>
                <a:r>
                  <a:rPr lang="en-US" dirty="0" smtClean="0"/>
                  <a:t>d</a:t>
                </a:r>
                <a:endParaRPr lang="en-US" dirty="0"/>
              </a:p>
            </p:txBody>
          </p:sp>
        </p:grpSp>
        <p:grpSp>
          <p:nvGrpSpPr>
            <p:cNvPr id="135" name="Group 134"/>
            <p:cNvGrpSpPr/>
            <p:nvPr/>
          </p:nvGrpSpPr>
          <p:grpSpPr>
            <a:xfrm>
              <a:off x="6963228" y="381000"/>
              <a:ext cx="952772" cy="3785602"/>
              <a:chOff x="6963228" y="381000"/>
              <a:chExt cx="952772" cy="3785602"/>
            </a:xfrm>
          </p:grpSpPr>
          <p:sp>
            <p:nvSpPr>
              <p:cNvPr id="121" name="TextBox 120"/>
              <p:cNvSpPr txBox="1"/>
              <p:nvPr/>
            </p:nvSpPr>
            <p:spPr>
              <a:xfrm>
                <a:off x="7305110" y="2133600"/>
                <a:ext cx="391090" cy="369332"/>
              </a:xfrm>
              <a:prstGeom prst="rect">
                <a:avLst/>
              </a:prstGeom>
              <a:noFill/>
            </p:spPr>
            <p:txBody>
              <a:bodyPr wrap="square" rtlCol="0">
                <a:spAutoFit/>
              </a:bodyPr>
              <a:lstStyle/>
              <a:p>
                <a:r>
                  <a:rPr lang="en-US" dirty="0" smtClean="0"/>
                  <a:t>A</a:t>
                </a:r>
                <a:endParaRPr lang="en-US" dirty="0"/>
              </a:p>
            </p:txBody>
          </p:sp>
          <p:cxnSp>
            <p:nvCxnSpPr>
              <p:cNvPr id="123" name="Straight Connector 122"/>
              <p:cNvCxnSpPr/>
              <p:nvPr/>
            </p:nvCxnSpPr>
            <p:spPr bwMode="auto">
              <a:xfrm flipV="1">
                <a:off x="6963228" y="3334394"/>
                <a:ext cx="872514" cy="8322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p:cNvCxnSpPr/>
              <p:nvPr/>
            </p:nvCxnSpPr>
            <p:spPr bwMode="auto">
              <a:xfrm flipV="1">
                <a:off x="6991828" y="381000"/>
                <a:ext cx="924172" cy="8814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p:nvPr/>
            </p:nvCxnSpPr>
            <p:spPr bwMode="auto">
              <a:xfrm flipH="1">
                <a:off x="7835742" y="381000"/>
                <a:ext cx="80258" cy="298618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100313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16454" y="6245225"/>
            <a:ext cx="748891" cy="476250"/>
          </a:xfrm>
        </p:spPr>
        <p:txBody>
          <a:bodyPr/>
          <a:lstStyle/>
          <a:p>
            <a:pPr algn="r" rtl="1">
              <a:defRPr/>
            </a:pPr>
            <a:fld id="{DB313FC9-621A-4E74-B621-6E46F1091A4A}" type="slidenum">
              <a:rPr lang="he-IL" altLang="en-US" smtClean="0">
                <a:solidFill>
                  <a:srgbClr val="FFFFFF"/>
                </a:solidFill>
              </a:rPr>
              <a:pPr algn="r" rtl="1">
                <a:defRPr/>
              </a:pPr>
              <a:t>13</a:t>
            </a:fld>
            <a:endParaRPr lang="en-US" altLang="en-US">
              <a:solidFill>
                <a:srgbClr val="FFFFFF"/>
              </a:solidFill>
            </a:endParaRPr>
          </a:p>
        </p:txBody>
      </p:sp>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136261" y="308816"/>
                <a:ext cx="8900150" cy="20313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r" defTabSz="914400" rtl="1" eaLnBrk="1" fontAlgn="base" latinLnBrk="0" hangingPunct="1">
                  <a:lnSpc>
                    <a:spcPct val="150000"/>
                  </a:lnSpc>
                  <a:spcBef>
                    <a:spcPct val="0"/>
                  </a:spcBef>
                  <a:spcAft>
                    <a:spcPct val="0"/>
                  </a:spcAft>
                  <a:buClrTx/>
                  <a:buSzTx/>
                  <a:tabLst/>
                </a:pPr>
                <a:r>
                  <a:rPr kumimoji="0" lang="he-IL" altLang="en-US" sz="2000" b="0" i="0" u="sng" strike="noStrike" cap="none" normalizeH="0" baseline="0" dirty="0" smtClean="0">
                    <a:ln>
                      <a:noFill/>
                    </a:ln>
                    <a:solidFill>
                      <a:schemeClr val="tx1"/>
                    </a:solidFill>
                    <a:effectLst/>
                    <a:latin typeface="Arial" charset="0"/>
                    <a:cs typeface="Arial" charset="0"/>
                  </a:rPr>
                  <a:t>סיכום ביניים:</a:t>
                </a:r>
              </a:p>
              <a:p>
                <a:pPr marL="342900" marR="0" lvl="0" indent="-34290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kumimoji="0" lang="he-IL" altLang="en-US" sz="2000" b="0" i="0" u="sng" strike="noStrike" cap="none" normalizeH="0" baseline="0" dirty="0" smtClean="0">
                    <a:ln>
                      <a:noFill/>
                    </a:ln>
                    <a:solidFill>
                      <a:schemeClr val="tx1"/>
                    </a:solidFill>
                    <a:effectLst/>
                    <a:latin typeface="Arial" charset="0"/>
                    <a:cs typeface="Arial" charset="0"/>
                  </a:rPr>
                  <a:t>פֶּ‏‏רְמִיטִיבִיות </a:t>
                </a:r>
                <a:r>
                  <a:rPr kumimoji="0" lang="el-GR" altLang="en-US" sz="2000" b="0" i="0" u="sng" strike="noStrike" cap="none" normalizeH="0" baseline="0" dirty="0" smtClean="0">
                    <a:ln>
                      <a:noFill/>
                    </a:ln>
                    <a:solidFill>
                      <a:schemeClr val="tx1"/>
                    </a:solidFill>
                    <a:effectLst/>
                    <a:latin typeface="Arial" charset="0"/>
                    <a:cs typeface="Arial" charset="0"/>
                  </a:rPr>
                  <a:t>ε</a:t>
                </a:r>
                <a:r>
                  <a:rPr kumimoji="0" lang="he-IL" altLang="en-US" sz="2000" b="0" i="0" strike="noStrike" cap="none" normalizeH="0" baseline="0" dirty="0" smtClean="0">
                    <a:ln>
                      <a:noFill/>
                    </a:ln>
                    <a:solidFill>
                      <a:schemeClr val="tx1"/>
                    </a:solidFill>
                    <a:effectLst/>
                    <a:latin typeface="Arial" charset="0"/>
                    <a:cs typeface="Arial" charset="0"/>
                  </a:rPr>
                  <a:t>:  </a:t>
                </a:r>
                <a:r>
                  <a:rPr kumimoji="0" lang="he-IL" altLang="en-US" sz="2000" b="0" i="0" u="none" strike="noStrike" cap="none" normalizeH="0" baseline="0" dirty="0" smtClean="0">
                    <a:ln>
                      <a:noFill/>
                    </a:ln>
                    <a:solidFill>
                      <a:schemeClr val="tx1"/>
                    </a:solidFill>
                    <a:effectLst/>
                    <a:latin typeface="Arial" charset="0"/>
                    <a:cs typeface="Arial" charset="0"/>
                  </a:rPr>
                  <a:t>היחס</a:t>
                </a:r>
                <a:r>
                  <a:rPr kumimoji="0" lang="he-IL" altLang="en-US" sz="2000" b="0" i="0" u="none" strike="noStrike" cap="none" normalizeH="0" dirty="0" smtClean="0">
                    <a:ln>
                      <a:noFill/>
                    </a:ln>
                    <a:solidFill>
                      <a:schemeClr val="tx1"/>
                    </a:solidFill>
                    <a:effectLst/>
                    <a:latin typeface="Arial" charset="0"/>
                    <a:cs typeface="Arial" charset="0"/>
                  </a:rPr>
                  <a:t> </a:t>
                </a:r>
                <a:r>
                  <a:rPr kumimoji="0" lang="he-IL" altLang="en-US" sz="2000" b="0" i="0" u="none" strike="noStrike" cap="none" normalizeH="0" baseline="0" dirty="0" smtClean="0">
                    <a:ln>
                      <a:noFill/>
                    </a:ln>
                    <a:solidFill>
                      <a:schemeClr val="tx1"/>
                    </a:solidFill>
                    <a:effectLst/>
                    <a:latin typeface="Arial" charset="0"/>
                    <a:cs typeface="Arial" charset="0"/>
                  </a:rPr>
                  <a:t>בין המטען החשמלי נטו לשטף החשמלי הנוצר ממנו</a:t>
                </a:r>
              </a:p>
              <a:p>
                <a:pPr marL="342900" marR="0" lvl="0" indent="-34290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kumimoji="0" lang="he-IL" altLang="en-US" sz="2000" b="0" i="0" u="sng" strike="noStrike" cap="none" normalizeH="0" baseline="0" dirty="0" smtClean="0">
                    <a:ln>
                      <a:noFill/>
                    </a:ln>
                    <a:solidFill>
                      <a:schemeClr val="tx1"/>
                    </a:solidFill>
                    <a:effectLst/>
                    <a:latin typeface="Arial" charset="0"/>
                    <a:cs typeface="Arial" charset="0"/>
                  </a:rPr>
                  <a:t>מקדם דיאלקטרי יחסי</a:t>
                </a:r>
                <a:r>
                  <a:rPr lang="en-US" altLang="en-US" sz="2000" u="sng" dirty="0" smtClean="0">
                    <a:latin typeface="Arial" charset="0"/>
                    <a:cs typeface="Arial" charset="0"/>
                  </a:rPr>
                  <a:t>&gt;1</a:t>
                </a:r>
                <a:r>
                  <a:rPr kumimoji="0" lang="he-IL" altLang="en-US" sz="2000" b="0" i="0" u="sng" strike="noStrike" cap="none" normalizeH="0" baseline="0" dirty="0" smtClean="0">
                    <a:ln>
                      <a:noFill/>
                    </a:ln>
                    <a:solidFill>
                      <a:schemeClr val="tx1"/>
                    </a:solidFill>
                    <a:effectLst/>
                    <a:latin typeface="Arial" charset="0"/>
                    <a:cs typeface="Arial" charset="0"/>
                  </a:rPr>
                  <a:t> </a:t>
                </a:r>
                <a:r>
                  <a:rPr kumimoji="0" lang="en-US" altLang="en-US" sz="2000" b="0" i="0" u="sng" strike="noStrike" cap="none" normalizeH="0" baseline="0" dirty="0" err="1" smtClean="0">
                    <a:ln>
                      <a:noFill/>
                    </a:ln>
                    <a:solidFill>
                      <a:schemeClr val="tx1"/>
                    </a:solidFill>
                    <a:effectLst/>
                    <a:latin typeface="Arial" charset="0"/>
                    <a:cs typeface="Arial" charset="0"/>
                  </a:rPr>
                  <a:t>ε</a:t>
                </a:r>
                <a:r>
                  <a:rPr kumimoji="0" lang="en-US" altLang="en-US" sz="2000" b="0" i="0" u="sng" strike="noStrike" cap="none" normalizeH="0" baseline="-25000" dirty="0" err="1" smtClean="0">
                    <a:ln>
                      <a:noFill/>
                    </a:ln>
                    <a:solidFill>
                      <a:schemeClr val="tx1"/>
                    </a:solidFill>
                    <a:effectLst/>
                    <a:latin typeface="Arial" charset="0"/>
                    <a:cs typeface="Arial" charset="0"/>
                  </a:rPr>
                  <a:t>r</a:t>
                </a:r>
                <a:r>
                  <a:rPr kumimoji="0" lang="he-IL" altLang="en-US" sz="2000" b="0" i="0" u="sng" strike="noStrike" cap="none" normalizeH="0" baseline="0" dirty="0" smtClean="0">
                    <a:ln>
                      <a:noFill/>
                    </a:ln>
                    <a:solidFill>
                      <a:schemeClr val="tx1"/>
                    </a:solidFill>
                    <a:effectLst/>
                    <a:latin typeface="Arial" charset="0"/>
                    <a:cs typeface="Arial" charset="0"/>
                  </a:rPr>
                  <a:t>:</a:t>
                </a:r>
                <a:r>
                  <a:rPr kumimoji="0" lang="he-IL" altLang="en-US" sz="2000" b="0" i="0" u="none" strike="noStrike" cap="none" normalizeH="0" dirty="0" smtClean="0">
                    <a:ln>
                      <a:noFill/>
                    </a:ln>
                    <a:solidFill>
                      <a:schemeClr val="tx1"/>
                    </a:solidFill>
                    <a:effectLst/>
                    <a:latin typeface="Arial" charset="0"/>
                    <a:cs typeface="Arial" charset="0"/>
                  </a:rPr>
                  <a:t>  היחס בין פרמיטיביות של חומר לזאת של ריק (</a:t>
                </a:r>
                <a:r>
                  <a:rPr lang="he-IL" altLang="en-US" sz="2000" dirty="0" smtClean="0">
                    <a:latin typeface="Arial" charset="0"/>
                    <a:cs typeface="Arial" charset="0"/>
                  </a:rPr>
                  <a:t>ח.י.)</a:t>
                </a:r>
                <a:r>
                  <a:rPr kumimoji="0" lang="he-IL" altLang="en-US" sz="2000" b="0" i="0" u="none" strike="noStrike" cap="none" normalizeH="0" baseline="0" dirty="0" smtClean="0">
                    <a:ln>
                      <a:noFill/>
                    </a:ln>
                    <a:solidFill>
                      <a:schemeClr val="tx1"/>
                    </a:solidFill>
                    <a:effectLst/>
                    <a:latin typeface="Arial" charset="0"/>
                    <a:cs typeface="Arial" charset="0"/>
                  </a:rPr>
                  <a:t> </a:t>
                </a:r>
                <a:endParaRPr kumimoji="0" lang="en-US" altLang="en-US" sz="2000" b="0" i="0" u="none" strike="noStrike" cap="none" normalizeH="0" baseline="0" dirty="0" smtClean="0">
                  <a:ln>
                    <a:noFill/>
                  </a:ln>
                  <a:solidFill>
                    <a:schemeClr val="tx1"/>
                  </a:solidFill>
                  <a:effectLst/>
                  <a:latin typeface="Arial" charset="0"/>
                  <a:cs typeface="Arial" charset="0"/>
                </a:endParaRPr>
              </a:p>
              <a:p>
                <a:pPr marL="342900" marR="0" lvl="0" indent="-34290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lang="he-IL" altLang="en-US" sz="2000" u="sng" dirty="0" smtClean="0">
                    <a:latin typeface="Arial" charset="0"/>
                    <a:cs typeface="Arial" charset="0"/>
                  </a:rPr>
                  <a:t>הסוספטביליות החשמלית </a:t>
                </a:r>
                <a14:m>
                  <m:oMath xmlns:m="http://schemas.openxmlformats.org/officeDocument/2006/math">
                    <m:sSub>
                      <m:sSubPr>
                        <m:ctrlPr>
                          <a:rPr lang="he-IL" altLang="en-US" sz="2000" i="1" u="sng" smtClean="0">
                            <a:latin typeface="Cambria Math" panose="02040503050406030204" pitchFamily="18" charset="0"/>
                            <a:cs typeface="Arial" charset="0"/>
                          </a:rPr>
                        </m:ctrlPr>
                      </m:sSubPr>
                      <m:e>
                        <m:r>
                          <a:rPr lang="he-IL" altLang="en-US" sz="2000" b="0" i="1" u="sng" smtClean="0">
                            <a:latin typeface="Cambria Math"/>
                            <a:cs typeface="Arial" charset="0"/>
                          </a:rPr>
                          <m:t>:</m:t>
                        </m:r>
                        <m:r>
                          <a:rPr lang="he-IL" altLang="en-US" sz="2000" i="1" u="sng" smtClean="0">
                            <a:latin typeface="Cambria Math"/>
                            <a:ea typeface="Cambria Math"/>
                            <a:cs typeface="Arial" charset="0"/>
                          </a:rPr>
                          <m:t>𝜒</m:t>
                        </m:r>
                      </m:e>
                      <m:sub>
                        <m:r>
                          <a:rPr lang="en-US" altLang="en-US" sz="2000" b="0" i="1" u="sng" smtClean="0">
                            <a:latin typeface="Cambria Math"/>
                            <a:cs typeface="Arial" charset="0"/>
                          </a:rPr>
                          <m:t>𝑒</m:t>
                        </m:r>
                      </m:sub>
                    </m:sSub>
                  </m:oMath>
                </a14:m>
                <a:r>
                  <a:rPr lang="he-IL" altLang="en-US" sz="2000" dirty="0" smtClean="0">
                    <a:latin typeface="Arial" charset="0"/>
                    <a:cs typeface="Arial" charset="0"/>
                  </a:rPr>
                  <a:t> מציין הענות של תווך להתקטב חשמלית בנוכחות שדה</a:t>
                </a:r>
              </a:p>
              <a:p>
                <a:pPr marL="171450" marR="0" lvl="0" indent="-171450" algn="r" defTabSz="914400" rtl="1" eaLnBrk="1" fontAlgn="base" latinLnBrk="0" hangingPunct="1">
                  <a:lnSpc>
                    <a:spcPct val="150000"/>
                  </a:lnSpc>
                  <a:spcBef>
                    <a:spcPct val="0"/>
                  </a:spcBef>
                  <a:spcAft>
                    <a:spcPct val="0"/>
                  </a:spcAft>
                  <a:buClrTx/>
                  <a:buSzTx/>
                  <a:buFont typeface="Arial" panose="020B0604020202020204" pitchFamily="34" charset="0"/>
                  <a:buChar char="•"/>
                  <a:tabLst/>
                </a:pPr>
                <a:r>
                  <a:rPr kumimoji="0" lang="en-US" altLang="en-US" sz="400" b="0" i="0" u="none" strike="noStrike" cap="none" normalizeH="0" baseline="0" dirty="0" smtClean="0">
                    <a:ln>
                      <a:noFill/>
                    </a:ln>
                    <a:solidFill>
                      <a:schemeClr val="tx1"/>
                    </a:solidFill>
                    <a:effectLst/>
                    <a:latin typeface="Arial" charset="0"/>
                    <a:cs typeface="Arial" charset="0"/>
                  </a:rPr>
                  <a:t>.</a:t>
                </a:r>
                <a:endParaRPr kumimoji="0" lang="en-US" altLang="en-US" sz="1050" b="0" i="0" u="none" strike="noStrike" cap="none" normalizeH="0" baseline="0" dirty="0" smtClean="0">
                  <a:ln>
                    <a:noFill/>
                  </a:ln>
                  <a:solidFill>
                    <a:schemeClr val="tx1"/>
                  </a:solidFill>
                  <a:effectLst/>
                  <a:latin typeface="Arial" charset="0"/>
                  <a:cs typeface="Arial" charset="0"/>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136261" y="308816"/>
                <a:ext cx="8900150" cy="2031325"/>
              </a:xfrm>
              <a:prstGeom prst="rect">
                <a:avLst/>
              </a:prstGeom>
              <a:blipFill rotWithShape="1">
                <a:blip r:embed="rId3"/>
                <a:stretch>
                  <a:fillRect r="-7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TextBox 7"/>
          <p:cNvSpPr txBox="1"/>
          <p:nvPr/>
        </p:nvSpPr>
        <p:spPr>
          <a:xfrm>
            <a:off x="0" y="2507288"/>
            <a:ext cx="9143999" cy="461665"/>
          </a:xfrm>
          <a:prstGeom prst="rect">
            <a:avLst/>
          </a:prstGeom>
          <a:noFill/>
        </p:spPr>
        <p:txBody>
          <a:bodyPr wrap="square" rtlCol="0">
            <a:spAutoFit/>
          </a:bodyPr>
          <a:lstStyle/>
          <a:p>
            <a:pPr algn="ctr"/>
            <a:r>
              <a:rPr lang="he-IL" sz="2400" dirty="0" smtClean="0"/>
              <a:t>השדה השקול בחומר לעולם קטן מזה החיצוני המשרה אותו.</a:t>
            </a:r>
            <a:endParaRPr lang="en-US" sz="2400" dirty="0"/>
          </a:p>
        </p:txBody>
      </p:sp>
      <p:sp>
        <p:nvSpPr>
          <p:cNvPr id="5" name="TextBox 4"/>
          <p:cNvSpPr txBox="1"/>
          <p:nvPr/>
        </p:nvSpPr>
        <p:spPr>
          <a:xfrm>
            <a:off x="942759" y="3889856"/>
            <a:ext cx="7348199" cy="1200329"/>
          </a:xfrm>
          <a:prstGeom prst="rect">
            <a:avLst/>
          </a:prstGeom>
          <a:noFill/>
        </p:spPr>
        <p:txBody>
          <a:bodyPr wrap="square" rtlCol="0">
            <a:spAutoFit/>
          </a:bodyPr>
          <a:lstStyle/>
          <a:p>
            <a:pPr marL="342900" indent="-342900" algn="r" rtl="1">
              <a:buFont typeface="Arial" panose="020B0604020202020204" pitchFamily="34" charset="0"/>
              <a:buChar char="•"/>
            </a:pPr>
            <a:r>
              <a:rPr lang="he-IL" sz="2400" dirty="0" smtClean="0"/>
              <a:t>שיכוח שדה בקבל טעון</a:t>
            </a:r>
          </a:p>
          <a:p>
            <a:pPr marL="342900" indent="-342900" algn="r" rtl="1">
              <a:buFont typeface="Arial" panose="020B0604020202020204" pitchFamily="34" charset="0"/>
              <a:buChar char="•"/>
            </a:pPr>
            <a:r>
              <a:rPr lang="he-IL" sz="2400" dirty="0" smtClean="0"/>
              <a:t>שיכוח שדה של מטען נקודתי השרוי בדיאלקקטריקון</a:t>
            </a:r>
          </a:p>
          <a:p>
            <a:pPr marL="342900" indent="-342900" algn="r" rtl="1">
              <a:buFont typeface="Arial" panose="020B0604020202020204" pitchFamily="34" charset="0"/>
              <a:buChar char="•"/>
            </a:pPr>
            <a:r>
              <a:rPr lang="he-IL" sz="2400" dirty="0" smtClean="0"/>
              <a:t>ההשפעה עת המשוואות שלמדנו</a:t>
            </a:r>
            <a:endParaRPr lang="en-US" sz="2400" dirty="0"/>
          </a:p>
        </p:txBody>
      </p:sp>
    </p:spTree>
    <p:extLst>
      <p:ext uri="{BB962C8B-B14F-4D97-AF65-F5344CB8AC3E}">
        <p14:creationId xmlns:p14="http://schemas.microsoft.com/office/powerpoint/2010/main" val="34997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762000"/>
          </a:xfrm>
        </p:spPr>
        <p:txBody>
          <a:bodyPr/>
          <a:lstStyle/>
          <a:p>
            <a:pPr eaLnBrk="1" hangingPunct="1">
              <a:defRPr/>
            </a:pPr>
            <a:r>
              <a:rPr lang="he-IL" altLang="en-US" dirty="0" smtClean="0"/>
              <a:t>קיבול חשמלי (1)</a:t>
            </a:r>
            <a:endParaRPr lang="en-US" altLang="en-US" dirty="0" smtClean="0"/>
          </a:p>
        </p:txBody>
      </p:sp>
      <p:pic>
        <p:nvPicPr>
          <p:cNvPr id="54275" name="Picture 4" descr="191rb_of_energ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61722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5"/>
          <p:cNvSpPr>
            <a:spLocks noChangeArrowheads="1"/>
          </p:cNvSpPr>
          <p:nvPr/>
        </p:nvSpPr>
        <p:spPr bwMode="auto">
          <a:xfrm>
            <a:off x="0" y="852488"/>
            <a:ext cx="9144000" cy="5191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800" b="1"/>
              <a:t>קבל</a:t>
            </a:r>
            <a:r>
              <a:rPr lang="he-IL" altLang="en-US" sz="2800"/>
              <a:t> הינו רכיב חשמלי בעל יכולת לאגור מטען חשמלי.</a:t>
            </a:r>
          </a:p>
        </p:txBody>
      </p:sp>
      <p:sp>
        <p:nvSpPr>
          <p:cNvPr id="29731" name="Rectangle 35"/>
          <p:cNvSpPr>
            <a:spLocks noChangeArrowheads="1"/>
          </p:cNvSpPr>
          <p:nvPr/>
        </p:nvSpPr>
        <p:spPr bwMode="auto">
          <a:xfrm>
            <a:off x="0" y="1692275"/>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400"/>
              <a:t>קיבול של גוף מסוים מוגדר כיחס בין המטען האגור לבין הפרש הפוטנציאלים, על גבי הגוף. </a:t>
            </a:r>
            <a:endParaRPr lang="he-IL" altLang="en-US" sz="1100">
              <a:latin typeface="Arial" charset="0"/>
            </a:endParaRPr>
          </a:p>
        </p:txBody>
      </p:sp>
      <p:sp>
        <p:nvSpPr>
          <p:cNvPr id="29733" name="Rectangle 37"/>
          <p:cNvSpPr>
            <a:spLocks noChangeArrowheads="1"/>
          </p:cNvSpPr>
          <p:nvPr/>
        </p:nvSpPr>
        <p:spPr bwMode="auto">
          <a:xfrm>
            <a:off x="1143000" y="3854450"/>
            <a:ext cx="701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r" rtl="1" eaLnBrk="1" hangingPunct="1">
              <a:spcBef>
                <a:spcPct val="0"/>
              </a:spcBef>
              <a:buClrTx/>
              <a:buSzTx/>
              <a:buFontTx/>
              <a:buNone/>
            </a:pPr>
            <a:r>
              <a:rPr lang="he-IL" altLang="en-US" sz="1800" dirty="0"/>
              <a:t>הקיבול נמדד ביחידות של </a:t>
            </a:r>
            <a:r>
              <a:rPr lang="he-IL" altLang="en-US" sz="1800" dirty="0" smtClean="0"/>
              <a:t>פאראד </a:t>
            </a:r>
            <a:r>
              <a:rPr lang="en-US" altLang="en-US" sz="1800" dirty="0" smtClean="0"/>
              <a:t>F</a:t>
            </a:r>
            <a:r>
              <a:rPr lang="he-IL" altLang="en-US" sz="1800" dirty="0" smtClean="0"/>
              <a:t> לכבודו </a:t>
            </a:r>
            <a:r>
              <a:rPr lang="he-IL" altLang="en-US" sz="1800" dirty="0"/>
              <a:t>של המדען מייקל פאראדי. </a:t>
            </a:r>
          </a:p>
          <a:p>
            <a:pPr lvl="1" eaLnBrk="1" hangingPunct="1">
              <a:spcBef>
                <a:spcPct val="0"/>
              </a:spcBef>
              <a:buClrTx/>
              <a:buSzTx/>
              <a:buFontTx/>
              <a:buNone/>
            </a:pPr>
            <a:r>
              <a:rPr lang="he-IL" altLang="en-US" sz="1800" dirty="0"/>
              <a:t>                     </a:t>
            </a:r>
          </a:p>
        </p:txBody>
      </p:sp>
      <p:grpSp>
        <p:nvGrpSpPr>
          <p:cNvPr id="29740" name="Group 44"/>
          <p:cNvGrpSpPr>
            <a:grpSpLocks/>
          </p:cNvGrpSpPr>
          <p:nvPr/>
        </p:nvGrpSpPr>
        <p:grpSpPr bwMode="auto">
          <a:xfrm>
            <a:off x="1905000" y="2286000"/>
            <a:ext cx="5257800" cy="1219200"/>
            <a:chOff x="1200" y="1440"/>
            <a:chExt cx="3312" cy="768"/>
          </a:xfrm>
        </p:grpSpPr>
        <p:pic>
          <p:nvPicPr>
            <p:cNvPr id="54284" name="Picture 36" descr="\ C = \frac{q}{\Delta \Phi} = \frac{q}{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663"/>
              <a:ext cx="1440" cy="449"/>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85" name="Line 38"/>
            <p:cNvSpPr>
              <a:spLocks noChangeShapeType="1"/>
            </p:cNvSpPr>
            <p:nvPr/>
          </p:nvSpPr>
          <p:spPr bwMode="auto">
            <a:xfrm flipV="1">
              <a:off x="1632" y="1920"/>
              <a:ext cx="33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6" name="Line 39"/>
            <p:cNvSpPr>
              <a:spLocks noChangeShapeType="1"/>
            </p:cNvSpPr>
            <p:nvPr/>
          </p:nvSpPr>
          <p:spPr bwMode="auto">
            <a:xfrm flipH="1">
              <a:off x="3552" y="1536"/>
              <a:ext cx="48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7" name="Line 40"/>
            <p:cNvSpPr>
              <a:spLocks noChangeShapeType="1"/>
            </p:cNvSpPr>
            <p:nvPr/>
          </p:nvSpPr>
          <p:spPr bwMode="auto">
            <a:xfrm flipH="1" flipV="1">
              <a:off x="3648" y="2016"/>
              <a:ext cx="480"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8" name="Text Box 41"/>
            <p:cNvSpPr txBox="1">
              <a:spLocks noChangeArrowheads="1"/>
            </p:cNvSpPr>
            <p:nvPr/>
          </p:nvSpPr>
          <p:spPr bwMode="auto">
            <a:xfrm>
              <a:off x="1200" y="1968"/>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קיבול</a:t>
              </a:r>
              <a:endParaRPr lang="en-US" altLang="en-US" sz="1800"/>
            </a:p>
          </p:txBody>
        </p:sp>
        <p:sp>
          <p:nvSpPr>
            <p:cNvPr id="54289" name="Text Box 42"/>
            <p:cNvSpPr txBox="1">
              <a:spLocks noChangeArrowheads="1"/>
            </p:cNvSpPr>
            <p:nvPr/>
          </p:nvSpPr>
          <p:spPr bwMode="auto">
            <a:xfrm>
              <a:off x="4032" y="1440"/>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מטען</a:t>
              </a:r>
              <a:endParaRPr lang="en-US" altLang="en-US" sz="1800"/>
            </a:p>
          </p:txBody>
        </p:sp>
        <p:sp>
          <p:nvSpPr>
            <p:cNvPr id="54290" name="Text Box 43"/>
            <p:cNvSpPr txBox="1">
              <a:spLocks noChangeArrowheads="1"/>
            </p:cNvSpPr>
            <p:nvPr/>
          </p:nvSpPr>
          <p:spPr bwMode="auto">
            <a:xfrm>
              <a:off x="4080" y="1977"/>
              <a:ext cx="4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מתח</a:t>
              </a:r>
              <a:endParaRPr lang="en-US" altLang="en-US" sz="1800"/>
            </a:p>
          </p:txBody>
        </p:sp>
      </p:grpSp>
      <p:pic>
        <p:nvPicPr>
          <p:cNvPr id="29741" name="Picture 45" descr="פאראדי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267200"/>
            <a:ext cx="1938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2" name="Picture 46" descr="פארדי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3988" y="4343400"/>
            <a:ext cx="164941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3" name="AutoShape 47"/>
          <p:cNvSpPr>
            <a:spLocks noChangeArrowheads="1"/>
          </p:cNvSpPr>
          <p:nvPr/>
        </p:nvSpPr>
        <p:spPr bwMode="auto">
          <a:xfrm>
            <a:off x="2895600" y="4343400"/>
            <a:ext cx="3124200" cy="990600"/>
          </a:xfrm>
          <a:prstGeom prst="wedgeEllipseCallout">
            <a:avLst>
              <a:gd name="adj1" fmla="val -85264"/>
              <a:gd name="adj2" fmla="val 203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1800"/>
              <a:t>אבל, מה הקשר לדניאל פאראדי מ"אבודים"?</a:t>
            </a:r>
            <a:endParaRPr lang="en-US" altLang="en-US" sz="1800"/>
          </a:p>
        </p:txBody>
      </p:sp>
      <p:sp>
        <p:nvSpPr>
          <p:cNvPr id="29744" name="AutoShape 48"/>
          <p:cNvSpPr>
            <a:spLocks noChangeArrowheads="1"/>
          </p:cNvSpPr>
          <p:nvPr/>
        </p:nvSpPr>
        <p:spPr bwMode="auto">
          <a:xfrm>
            <a:off x="3048000" y="5562600"/>
            <a:ext cx="3124200" cy="990600"/>
          </a:xfrm>
          <a:prstGeom prst="wedgeEllipseCallout">
            <a:avLst>
              <a:gd name="adj1" fmla="val 83435"/>
              <a:gd name="adj2" fmla="val -10496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1800"/>
              <a:t>אתם עוד תבינו בהמשך...</a:t>
            </a:r>
            <a:endParaRPr lang="en-US" altLang="en-US" sz="1800"/>
          </a:p>
        </p:txBody>
      </p:sp>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14</a:t>
            </a:fld>
            <a:endParaRPr lang="en-US" altLang="en-US"/>
          </a:p>
        </p:txBody>
      </p:sp>
    </p:spTree>
    <p:extLst>
      <p:ext uri="{BB962C8B-B14F-4D97-AF65-F5344CB8AC3E}">
        <p14:creationId xmlns:p14="http://schemas.microsoft.com/office/powerpoint/2010/main" val="33397339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4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9743"/>
                                        </p:tgtEl>
                                        <p:attrNameLst>
                                          <p:attrName>style.visibility</p:attrName>
                                        </p:attrNameLst>
                                      </p:cBhvr>
                                      <p:to>
                                        <p:strVal val="visible"/>
                                      </p:to>
                                    </p:set>
                                    <p:animEffect transition="in" filter="diamond(in)">
                                      <p:cBhvr>
                                        <p:cTn id="19" dur="2000"/>
                                        <p:tgtEl>
                                          <p:spTgt spid="29743"/>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29742"/>
                                        </p:tgtEl>
                                        <p:attrNameLst>
                                          <p:attrName>style.visibility</p:attrName>
                                        </p:attrNameLst>
                                      </p:cBhvr>
                                      <p:to>
                                        <p:strVal val="visible"/>
                                      </p:to>
                                    </p:set>
                                    <p:animEffect transition="in" filter="checkerboard(across)">
                                      <p:cBhvr>
                                        <p:cTn id="23" dur="500"/>
                                        <p:tgtEl>
                                          <p:spTgt spid="29742"/>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9744"/>
                                        </p:tgtEl>
                                        <p:attrNameLst>
                                          <p:attrName>style.visibility</p:attrName>
                                        </p:attrNameLst>
                                      </p:cBhvr>
                                      <p:to>
                                        <p:strVal val="visible"/>
                                      </p:to>
                                    </p:set>
                                    <p:animEffect transition="in" filter="box(in)">
                                      <p:cBhvr>
                                        <p:cTn id="27" dur="500"/>
                                        <p:tgtEl>
                                          <p:spTgt spid="29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1" grpId="0"/>
      <p:bldP spid="29733" grpId="0"/>
      <p:bldP spid="29743" grpId="0" animBg="1"/>
      <p:bldP spid="297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sz="quarter"/>
          </p:nvPr>
        </p:nvSpPr>
        <p:spPr>
          <a:xfrm>
            <a:off x="457200" y="-381000"/>
            <a:ext cx="8229600" cy="1371600"/>
          </a:xfrm>
        </p:spPr>
        <p:txBody>
          <a:bodyPr/>
          <a:lstStyle/>
          <a:p>
            <a:pPr eaLnBrk="1" hangingPunct="1">
              <a:defRPr/>
            </a:pPr>
            <a:r>
              <a:rPr lang="he-IL" altLang="en-US" dirty="0" smtClean="0"/>
              <a:t>קיבול חשמלי (2)</a:t>
            </a:r>
            <a:endParaRPr lang="en-US" altLang="en-US" dirty="0" smtClean="0"/>
          </a:p>
        </p:txBody>
      </p:sp>
      <p:graphicFrame>
        <p:nvGraphicFramePr>
          <p:cNvPr id="30735" name="Object 15"/>
          <p:cNvGraphicFramePr>
            <a:graphicFrameLocks noGrp="1" noChangeAspect="1"/>
          </p:cNvGraphicFramePr>
          <p:nvPr>
            <p:ph sz="quarter" idx="1"/>
          </p:nvPr>
        </p:nvGraphicFramePr>
        <p:xfrm>
          <a:off x="6329363" y="3857625"/>
          <a:ext cx="1555750" cy="679450"/>
        </p:xfrm>
        <a:graphic>
          <a:graphicData uri="http://schemas.openxmlformats.org/presentationml/2006/ole">
            <mc:AlternateContent xmlns:mc="http://schemas.openxmlformats.org/markup-compatibility/2006">
              <mc:Choice xmlns:v="urn:schemas-microsoft-com:vml" Requires="v">
                <p:oleObj spid="_x0000_s72822" name="Equation" r:id="rId4" imgW="901309" imgH="393529" progId="Equation.3">
                  <p:embed/>
                </p:oleObj>
              </mc:Choice>
              <mc:Fallback>
                <p:oleObj name="Equation" r:id="rId4" imgW="90130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363" y="3857625"/>
                        <a:ext cx="1555750" cy="679450"/>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37" name="Object 17"/>
          <p:cNvGraphicFramePr>
            <a:graphicFrameLocks noGrp="1" noChangeAspect="1"/>
          </p:cNvGraphicFramePr>
          <p:nvPr>
            <p:ph sz="quarter" idx="2"/>
          </p:nvPr>
        </p:nvGraphicFramePr>
        <p:xfrm>
          <a:off x="4876800" y="4700588"/>
          <a:ext cx="1371600" cy="709612"/>
        </p:xfrm>
        <a:graphic>
          <a:graphicData uri="http://schemas.openxmlformats.org/presentationml/2006/ole">
            <mc:AlternateContent xmlns:mc="http://schemas.openxmlformats.org/markup-compatibility/2006">
              <mc:Choice xmlns:v="urn:schemas-microsoft-com:vml" Requires="v">
                <p:oleObj spid="_x0000_s72823" name="Equation" r:id="rId6" imgW="761669" imgH="393529" progId="Equation.3">
                  <p:embed/>
                </p:oleObj>
              </mc:Choice>
              <mc:Fallback>
                <p:oleObj name="Equation" r:id="rId6" imgW="761669"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700588"/>
                        <a:ext cx="1371600" cy="709612"/>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5301" name="Picture 4" descr="191rb_of_energy"/>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0" y="682701"/>
            <a:ext cx="914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marL="342900" indent="-342900" algn="r" rtl="1" eaLnBrk="1" hangingPunct="1">
              <a:spcBef>
                <a:spcPct val="0"/>
              </a:spcBef>
              <a:buClrTx/>
              <a:buSzTx/>
            </a:pPr>
            <a:r>
              <a:rPr lang="he-IL" altLang="en-US" sz="2000" dirty="0"/>
              <a:t>תיאורטית, כל זוג מוליכים (ואפילו מוליך יחיד) </a:t>
            </a:r>
            <a:r>
              <a:rPr lang="he-IL" altLang="en-US" sz="2000" dirty="0" smtClean="0"/>
              <a:t>מתפקד כקבל. הסוגים </a:t>
            </a:r>
            <a:r>
              <a:rPr lang="he-IL" altLang="en-US" sz="2000" dirty="0"/>
              <a:t>הנפוצים ביותר הם קבל לוחות וקבל קואקסיאלי. </a:t>
            </a:r>
          </a:p>
          <a:p>
            <a:pPr algn="r" rtl="1" eaLnBrk="1" hangingPunct="1">
              <a:spcBef>
                <a:spcPct val="0"/>
              </a:spcBef>
              <a:buClrTx/>
              <a:buSzTx/>
              <a:buFontTx/>
              <a:buNone/>
            </a:pPr>
            <a:endParaRPr lang="he-IL" altLang="en-US" sz="2000" dirty="0"/>
          </a:p>
          <a:p>
            <a:pPr marL="342900" indent="-342900" algn="r" rtl="1" eaLnBrk="1" hangingPunct="1">
              <a:spcBef>
                <a:spcPct val="0"/>
              </a:spcBef>
              <a:buClrTx/>
              <a:buSzTx/>
            </a:pPr>
            <a:r>
              <a:rPr lang="he-IL" altLang="en-US" sz="2000" dirty="0"/>
              <a:t>הקבל בנוי משני מוליכים (הקרויים "</a:t>
            </a:r>
            <a:r>
              <a:rPr lang="he-IL" altLang="en-US" sz="2000" b="1" dirty="0" smtClean="0"/>
              <a:t>הדקי/מישורי הקבל</a:t>
            </a:r>
            <a:r>
              <a:rPr lang="he-IL" altLang="en-US" sz="2000" dirty="0"/>
              <a:t>") </a:t>
            </a:r>
            <a:r>
              <a:rPr lang="he-IL" altLang="en-US" sz="2000" dirty="0" smtClean="0"/>
              <a:t>ובניהם ריק או חומר </a:t>
            </a:r>
            <a:r>
              <a:rPr lang="he-IL" altLang="en-US" sz="2000" dirty="0"/>
              <a:t>דיאלקטרי.</a:t>
            </a:r>
          </a:p>
          <a:p>
            <a:pPr algn="r" rtl="1" eaLnBrk="1" hangingPunct="1">
              <a:spcBef>
                <a:spcPct val="0"/>
              </a:spcBef>
              <a:buClrTx/>
              <a:buSzTx/>
              <a:buFontTx/>
              <a:buNone/>
            </a:pPr>
            <a:endParaRPr lang="he-IL" altLang="en-US" sz="2000" dirty="0"/>
          </a:p>
          <a:p>
            <a:pPr marL="342900" indent="-342900" algn="r" rtl="1" eaLnBrk="1" hangingPunct="1">
              <a:spcBef>
                <a:spcPct val="0"/>
              </a:spcBef>
              <a:buClrTx/>
              <a:buSzTx/>
            </a:pPr>
            <a:r>
              <a:rPr lang="he-IL" altLang="en-US" sz="2000" dirty="0"/>
              <a:t>כאשר הקבל "טעון", על שני </a:t>
            </a:r>
            <a:r>
              <a:rPr lang="he-IL" altLang="en-US" sz="2000" dirty="0" smtClean="0"/>
              <a:t>מישוריו מטען משטחי השווה </a:t>
            </a:r>
            <a:r>
              <a:rPr lang="he-IL" altLang="en-US" sz="2000" dirty="0"/>
              <a:t>בגודלו והפוך בסימנו, כך שבין ההדקים נוצר שדה חשמלי.</a:t>
            </a:r>
          </a:p>
        </p:txBody>
      </p:sp>
      <p:sp>
        <p:nvSpPr>
          <p:cNvPr id="30726" name="Rectangle 6"/>
          <p:cNvSpPr>
            <a:spLocks noChangeArrowheads="1"/>
          </p:cNvSpPr>
          <p:nvPr/>
        </p:nvSpPr>
        <p:spPr bwMode="auto">
          <a:xfrm>
            <a:off x="4038600" y="2667000"/>
            <a:ext cx="1179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he-IL" altLang="en-US" sz="1800">
                <a:hlinkClick r:id="rId9"/>
              </a:rPr>
              <a:t>קבל לוחות</a:t>
            </a:r>
            <a:r>
              <a:rPr lang="en-US" altLang="en-US" sz="1800"/>
              <a:t> </a:t>
            </a:r>
          </a:p>
        </p:txBody>
      </p:sp>
      <p:sp>
        <p:nvSpPr>
          <p:cNvPr id="30727" name="Text Box 7"/>
          <p:cNvSpPr txBox="1">
            <a:spLocks noChangeArrowheads="1"/>
          </p:cNvSpPr>
          <p:nvPr/>
        </p:nvSpPr>
        <p:spPr bwMode="auto">
          <a:xfrm>
            <a:off x="7010400" y="3429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סוגי קבלים – </a:t>
            </a:r>
            <a:endParaRPr lang="en-US" altLang="en-US" sz="1800"/>
          </a:p>
        </p:txBody>
      </p:sp>
      <p:sp>
        <p:nvSpPr>
          <p:cNvPr id="30729" name="Text Box 9"/>
          <p:cNvSpPr txBox="1">
            <a:spLocks noChangeArrowheads="1"/>
          </p:cNvSpPr>
          <p:nvPr/>
        </p:nvSpPr>
        <p:spPr bwMode="auto">
          <a:xfrm>
            <a:off x="7772400" y="4005263"/>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dirty="0"/>
              <a:t>כדורי : </a:t>
            </a:r>
            <a:endParaRPr lang="en-US" altLang="en-US" sz="1800" dirty="0"/>
          </a:p>
        </p:txBody>
      </p:sp>
      <p:sp>
        <p:nvSpPr>
          <p:cNvPr id="30730" name="Text Box 10"/>
          <p:cNvSpPr txBox="1">
            <a:spLocks noChangeArrowheads="1"/>
          </p:cNvSpPr>
          <p:nvPr/>
        </p:nvSpPr>
        <p:spPr bwMode="auto">
          <a:xfrm>
            <a:off x="6192838" y="4876801"/>
            <a:ext cx="1828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dirty="0"/>
              <a:t>לוחות : </a:t>
            </a:r>
            <a:endParaRPr lang="en-US" altLang="en-US" sz="1800" dirty="0"/>
          </a:p>
        </p:txBody>
      </p:sp>
      <p:sp>
        <p:nvSpPr>
          <p:cNvPr id="30731" name="Rectangle 11"/>
          <p:cNvSpPr>
            <a:spLocks noChangeArrowheads="1"/>
          </p:cNvSpPr>
          <p:nvPr/>
        </p:nvSpPr>
        <p:spPr bwMode="auto">
          <a:xfrm>
            <a:off x="7623175" y="6034088"/>
            <a:ext cx="1292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he-IL" altLang="en-US" sz="1800"/>
              <a:t>קואקסיאלי : </a:t>
            </a:r>
            <a:endParaRPr lang="en-US" altLang="en-US" sz="1800"/>
          </a:p>
        </p:txBody>
      </p:sp>
      <p:grpSp>
        <p:nvGrpSpPr>
          <p:cNvPr id="30747" name="Group 27"/>
          <p:cNvGrpSpPr>
            <a:grpSpLocks/>
          </p:cNvGrpSpPr>
          <p:nvPr/>
        </p:nvGrpSpPr>
        <p:grpSpPr bwMode="auto">
          <a:xfrm>
            <a:off x="2971800" y="3505200"/>
            <a:ext cx="1295400" cy="1219200"/>
            <a:chOff x="1296" y="2400"/>
            <a:chExt cx="816" cy="768"/>
          </a:xfrm>
        </p:grpSpPr>
        <p:sp>
          <p:nvSpPr>
            <p:cNvPr id="55330" name="Oval 24"/>
            <p:cNvSpPr>
              <a:spLocks noChangeArrowheads="1"/>
            </p:cNvSpPr>
            <p:nvPr/>
          </p:nvSpPr>
          <p:spPr bwMode="auto">
            <a:xfrm>
              <a:off x="1296" y="2400"/>
              <a:ext cx="816" cy="7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5331" name="Line 25"/>
            <p:cNvSpPr>
              <a:spLocks noChangeShapeType="1"/>
            </p:cNvSpPr>
            <p:nvPr/>
          </p:nvSpPr>
          <p:spPr bwMode="auto">
            <a:xfrm flipV="1">
              <a:off x="1728" y="2496"/>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Text Box 26"/>
            <p:cNvSpPr txBox="1">
              <a:spLocks noChangeArrowheads="1"/>
            </p:cNvSpPr>
            <p:nvPr/>
          </p:nvSpPr>
          <p:spPr bwMode="auto">
            <a:xfrm>
              <a:off x="1624" y="2456"/>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R</a:t>
              </a:r>
            </a:p>
          </p:txBody>
        </p:sp>
      </p:grpSp>
      <p:sp>
        <p:nvSpPr>
          <p:cNvPr id="30748" name="Line 28"/>
          <p:cNvSpPr>
            <a:spLocks noChangeShapeType="1"/>
          </p:cNvSpPr>
          <p:nvPr/>
        </p:nvSpPr>
        <p:spPr bwMode="auto">
          <a:xfrm flipH="1">
            <a:off x="4419600" y="4191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757" name="Group 37"/>
          <p:cNvGrpSpPr>
            <a:grpSpLocks/>
          </p:cNvGrpSpPr>
          <p:nvPr/>
        </p:nvGrpSpPr>
        <p:grpSpPr bwMode="auto">
          <a:xfrm>
            <a:off x="1219200" y="4648200"/>
            <a:ext cx="838200" cy="1295400"/>
            <a:chOff x="1248" y="3216"/>
            <a:chExt cx="528" cy="816"/>
          </a:xfrm>
        </p:grpSpPr>
        <p:sp>
          <p:nvSpPr>
            <p:cNvPr id="55324" name="Line 31"/>
            <p:cNvSpPr>
              <a:spLocks noChangeShapeType="1"/>
            </p:cNvSpPr>
            <p:nvPr/>
          </p:nvSpPr>
          <p:spPr bwMode="auto">
            <a:xfrm>
              <a:off x="1392" y="3216"/>
              <a:ext cx="0" cy="624"/>
            </a:xfrm>
            <a:prstGeom prst="lin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55325" name="Line 32"/>
            <p:cNvSpPr>
              <a:spLocks noChangeShapeType="1"/>
            </p:cNvSpPr>
            <p:nvPr/>
          </p:nvSpPr>
          <p:spPr bwMode="auto">
            <a:xfrm>
              <a:off x="1728" y="3216"/>
              <a:ext cx="0" cy="624"/>
            </a:xfrm>
            <a:prstGeom prst="line">
              <a:avLst/>
            </a:prstGeom>
            <a:noFill/>
            <a:ln w="9525">
              <a:solidFill>
                <a:schemeClr val="tx1"/>
              </a:solidFill>
              <a:round/>
              <a:headEnd/>
              <a:tailEnd/>
            </a:ln>
            <a:effectLst/>
            <a:scene3d>
              <a:camera prst="legacyObliqueTopLeft"/>
              <a:lightRig rig="legacyFlat3" dir="t"/>
            </a:scene3d>
            <a:sp3d extrusionH="430200" prstMaterial="legacyMatte">
              <a:bevelT w="13500" h="13500" prst="angle"/>
              <a:bevelB w="13500" h="13500" prst="angle"/>
              <a:extrusionClr>
                <a:schemeClr val="tx1"/>
              </a:extrusion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55326" name="Text Box 33"/>
            <p:cNvSpPr txBox="1">
              <a:spLocks noChangeArrowheads="1"/>
            </p:cNvSpPr>
            <p:nvPr/>
          </p:nvSpPr>
          <p:spPr bwMode="auto">
            <a:xfrm>
              <a:off x="1584" y="336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solidFill>
                    <a:srgbClr val="0000FF"/>
                  </a:solidFill>
                </a:rPr>
                <a:t>A</a:t>
              </a:r>
            </a:p>
          </p:txBody>
        </p:sp>
        <p:sp>
          <p:nvSpPr>
            <p:cNvPr id="55327" name="Text Box 34"/>
            <p:cNvSpPr txBox="1">
              <a:spLocks noChangeArrowheads="1"/>
            </p:cNvSpPr>
            <p:nvPr/>
          </p:nvSpPr>
          <p:spPr bwMode="auto">
            <a:xfrm>
              <a:off x="1248" y="3360"/>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solidFill>
                    <a:srgbClr val="0000FF"/>
                  </a:solidFill>
                </a:rPr>
                <a:t>A</a:t>
              </a:r>
            </a:p>
          </p:txBody>
        </p:sp>
        <p:sp>
          <p:nvSpPr>
            <p:cNvPr id="55328" name="Line 35"/>
            <p:cNvSpPr>
              <a:spLocks noChangeShapeType="1"/>
            </p:cNvSpPr>
            <p:nvPr/>
          </p:nvSpPr>
          <p:spPr bwMode="auto">
            <a:xfrm>
              <a:off x="1392" y="3792"/>
              <a:ext cx="2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Text Box 36"/>
            <p:cNvSpPr txBox="1">
              <a:spLocks noChangeArrowheads="1"/>
            </p:cNvSpPr>
            <p:nvPr/>
          </p:nvSpPr>
          <p:spPr bwMode="auto">
            <a:xfrm>
              <a:off x="1440" y="3801"/>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solidFill>
                    <a:srgbClr val="0000FF"/>
                  </a:solidFill>
                </a:rPr>
                <a:t>d</a:t>
              </a:r>
            </a:p>
          </p:txBody>
        </p:sp>
      </p:grpSp>
      <p:sp>
        <p:nvSpPr>
          <p:cNvPr id="30758" name="Line 38"/>
          <p:cNvSpPr>
            <a:spLocks noChangeShapeType="1"/>
          </p:cNvSpPr>
          <p:nvPr/>
        </p:nvSpPr>
        <p:spPr bwMode="auto">
          <a:xfrm flipH="1">
            <a:off x="2590800" y="50673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5312" name="Object 40"/>
          <p:cNvGraphicFramePr>
            <a:graphicFrameLocks noGrp="1" noChangeAspect="1"/>
          </p:cNvGraphicFramePr>
          <p:nvPr>
            <p:ph sz="quarter" idx="3"/>
          </p:nvPr>
        </p:nvGraphicFramePr>
        <p:xfrm>
          <a:off x="2565400" y="3740150"/>
          <a:ext cx="25400" cy="11113"/>
        </p:xfrm>
        <a:graphic>
          <a:graphicData uri="http://schemas.openxmlformats.org/presentationml/2006/ole">
            <mc:AlternateContent xmlns:mc="http://schemas.openxmlformats.org/markup-compatibility/2006">
              <mc:Choice xmlns:v="urn:schemas-microsoft-com:vml" Requires="v">
                <p:oleObj spid="_x0000_s72824" name="Equation" r:id="rId10" imgW="126835" imgH="139518" progId="Equation.3">
                  <p:embed/>
                </p:oleObj>
              </mc:Choice>
              <mc:Fallback>
                <p:oleObj name="Equation" r:id="rId10" imgW="126835" imgH="139518"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5400" y="3740150"/>
                        <a:ext cx="25400" cy="1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71" name="Group 51"/>
          <p:cNvGrpSpPr>
            <a:grpSpLocks/>
          </p:cNvGrpSpPr>
          <p:nvPr/>
        </p:nvGrpSpPr>
        <p:grpSpPr bwMode="auto">
          <a:xfrm>
            <a:off x="2362200" y="5419725"/>
            <a:ext cx="2286000" cy="1362075"/>
            <a:chOff x="1728" y="3396"/>
            <a:chExt cx="1440" cy="858"/>
          </a:xfrm>
        </p:grpSpPr>
        <p:sp>
          <p:nvSpPr>
            <p:cNvPr id="55316" name="AutoShape 43"/>
            <p:cNvSpPr>
              <a:spLocks noChangeArrowheads="1"/>
            </p:cNvSpPr>
            <p:nvPr/>
          </p:nvSpPr>
          <p:spPr bwMode="auto">
            <a:xfrm rot="-5400000">
              <a:off x="2160" y="3216"/>
              <a:ext cx="576" cy="1440"/>
            </a:xfrm>
            <a:prstGeom prst="can">
              <a:avLst>
                <a:gd name="adj" fmla="val 625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5317" name="AutoShape 44"/>
            <p:cNvSpPr>
              <a:spLocks noChangeArrowheads="1"/>
            </p:cNvSpPr>
            <p:nvPr/>
          </p:nvSpPr>
          <p:spPr bwMode="auto">
            <a:xfrm rot="-5400000">
              <a:off x="2269" y="3287"/>
              <a:ext cx="309" cy="1296"/>
            </a:xfrm>
            <a:prstGeom prst="can">
              <a:avLst>
                <a:gd name="adj" fmla="val 76447"/>
              </a:avLst>
            </a:prstGeom>
            <a:solidFill>
              <a:schemeClr val="accent1">
                <a:alpha val="25882"/>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en-US" sz="1800"/>
            </a:p>
          </p:txBody>
        </p:sp>
        <p:sp>
          <p:nvSpPr>
            <p:cNvPr id="55318" name="Line 45"/>
            <p:cNvSpPr>
              <a:spLocks noChangeShapeType="1"/>
            </p:cNvSpPr>
            <p:nvPr/>
          </p:nvSpPr>
          <p:spPr bwMode="auto">
            <a:xfrm flipV="1">
              <a:off x="1872" y="3792"/>
              <a:ext cx="4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9" name="Line 46"/>
            <p:cNvSpPr>
              <a:spLocks noChangeShapeType="1"/>
            </p:cNvSpPr>
            <p:nvPr/>
          </p:nvSpPr>
          <p:spPr bwMode="auto">
            <a:xfrm>
              <a:off x="1872" y="3936"/>
              <a:ext cx="9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0" name="Line 47"/>
            <p:cNvSpPr>
              <a:spLocks noChangeShapeType="1"/>
            </p:cNvSpPr>
            <p:nvPr/>
          </p:nvSpPr>
          <p:spPr bwMode="auto">
            <a:xfrm>
              <a:off x="1920" y="3600"/>
              <a:ext cx="1104"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1" name="Rectangle 48"/>
            <p:cNvSpPr>
              <a:spLocks noChangeArrowheads="1"/>
            </p:cNvSpPr>
            <p:nvPr/>
          </p:nvSpPr>
          <p:spPr bwMode="auto">
            <a:xfrm>
              <a:off x="2331" y="3396"/>
              <a:ext cx="1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rgbClr val="0000FF"/>
                  </a:solidFill>
                </a:rPr>
                <a:t>l</a:t>
              </a:r>
            </a:p>
          </p:txBody>
        </p:sp>
        <p:sp>
          <p:nvSpPr>
            <p:cNvPr id="55322" name="Rectangle 49"/>
            <p:cNvSpPr>
              <a:spLocks noChangeArrowheads="1"/>
            </p:cNvSpPr>
            <p:nvPr/>
          </p:nvSpPr>
          <p:spPr bwMode="auto">
            <a:xfrm>
              <a:off x="1737" y="373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rgbClr val="0000FF"/>
                  </a:solidFill>
                </a:rPr>
                <a:t>a</a:t>
              </a:r>
            </a:p>
          </p:txBody>
        </p:sp>
        <p:sp>
          <p:nvSpPr>
            <p:cNvPr id="55323" name="Rectangle 50"/>
            <p:cNvSpPr>
              <a:spLocks noChangeArrowheads="1"/>
            </p:cNvSpPr>
            <p:nvPr/>
          </p:nvSpPr>
          <p:spPr bwMode="auto">
            <a:xfrm>
              <a:off x="1772" y="40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r>
                <a:rPr lang="en-US" altLang="en-US" sz="1800">
                  <a:solidFill>
                    <a:srgbClr val="0000FF"/>
                  </a:solidFill>
                </a:rPr>
                <a:t>b</a:t>
              </a:r>
            </a:p>
          </p:txBody>
        </p:sp>
      </p:grpSp>
      <p:sp>
        <p:nvSpPr>
          <p:cNvPr id="30772" name="Line 52"/>
          <p:cNvSpPr>
            <a:spLocks noChangeShapeType="1"/>
          </p:cNvSpPr>
          <p:nvPr/>
        </p:nvSpPr>
        <p:spPr bwMode="auto">
          <a:xfrm flipH="1">
            <a:off x="4800600" y="6248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30775" name="Object 55"/>
          <p:cNvGraphicFramePr>
            <a:graphicFrameLocks noGrp="1" noChangeAspect="1"/>
          </p:cNvGraphicFramePr>
          <p:nvPr>
            <p:ph sz="quarter" idx="4"/>
          </p:nvPr>
        </p:nvGraphicFramePr>
        <p:xfrm>
          <a:off x="6477000" y="5746750"/>
          <a:ext cx="1182688" cy="1035050"/>
        </p:xfrm>
        <a:graphic>
          <a:graphicData uri="http://schemas.openxmlformats.org/presentationml/2006/ole">
            <mc:AlternateContent xmlns:mc="http://schemas.openxmlformats.org/markup-compatibility/2006">
              <mc:Choice xmlns:v="urn:schemas-microsoft-com:vml" Requires="v">
                <p:oleObj spid="_x0000_s72825" name="Equation" r:id="rId12" imgW="710891" imgH="622030" progId="Equation.3">
                  <p:embed/>
                </p:oleObj>
              </mc:Choice>
              <mc:Fallback>
                <p:oleObj name="Equation" r:id="rId12" imgW="710891" imgH="62203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5746750"/>
                        <a:ext cx="1182688" cy="1035050"/>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a:xfrm>
            <a:off x="8534400" y="6338456"/>
            <a:ext cx="609600" cy="476250"/>
          </a:xfrm>
        </p:spPr>
        <p:txBody>
          <a:bodyPr/>
          <a:lstStyle/>
          <a:p>
            <a:pPr>
              <a:defRPr/>
            </a:pPr>
            <a:fld id="{1AECC041-5138-4AE4-923A-306555996641}" type="slidenum">
              <a:rPr lang="he-IL" altLang="en-US" smtClean="0"/>
              <a:pPr>
                <a:defRPr/>
              </a:pPr>
              <a:t>15</a:t>
            </a:fld>
            <a:endParaRPr lang="en-US" altLang="en-US" dirty="0"/>
          </a:p>
        </p:txBody>
      </p:sp>
    </p:spTree>
    <p:extLst>
      <p:ext uri="{BB962C8B-B14F-4D97-AF65-F5344CB8AC3E}">
        <p14:creationId xmlns:p14="http://schemas.microsoft.com/office/powerpoint/2010/main" val="9364929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5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9" grpId="0"/>
      <p:bldP spid="30730" grpId="0"/>
      <p:bldP spid="30731" grpId="0"/>
      <p:bldP spid="30748" grpId="0" animBg="1"/>
      <p:bldP spid="30758" grpId="0" animBg="1"/>
      <p:bldP spid="307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438400" y="-121395"/>
            <a:ext cx="8229600" cy="762000"/>
          </a:xfrm>
        </p:spPr>
        <p:txBody>
          <a:bodyPr/>
          <a:lstStyle/>
          <a:p>
            <a:pPr eaLnBrk="1" hangingPunct="1">
              <a:defRPr/>
            </a:pPr>
            <a:r>
              <a:rPr lang="he-IL" altLang="en-US" dirty="0" smtClean="0"/>
              <a:t>דוגמאות לקבל חשמלי</a:t>
            </a:r>
            <a:endParaRPr lang="en-US" altLang="en-US" dirty="0" smtClean="0"/>
          </a:p>
        </p:txBody>
      </p:sp>
      <p:pic>
        <p:nvPicPr>
          <p:cNvPr id="56323" name="Picture 3" descr="191rb_of_energ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9" descr="קבל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28650"/>
            <a:ext cx="45878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10" descr="קבל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91000"/>
            <a:ext cx="3783013"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11" descr="קבל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04800"/>
            <a:ext cx="35544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16</a:t>
            </a:fld>
            <a:endParaRPr lang="en-US" altLang="en-US"/>
          </a:p>
        </p:txBody>
      </p:sp>
    </p:spTree>
    <p:extLst>
      <p:ext uri="{BB962C8B-B14F-4D97-AF65-F5344CB8AC3E}">
        <p14:creationId xmlns:p14="http://schemas.microsoft.com/office/powerpoint/2010/main" val="362638537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81000" y="-152400"/>
            <a:ext cx="8229600" cy="762000"/>
          </a:xfrm>
        </p:spPr>
        <p:txBody>
          <a:bodyPr/>
          <a:lstStyle/>
          <a:p>
            <a:pPr eaLnBrk="1" hangingPunct="1">
              <a:defRPr/>
            </a:pPr>
            <a:r>
              <a:rPr lang="he-IL" altLang="en-US" sz="3600" dirty="0" smtClean="0"/>
              <a:t>השפעת מקדם דיאלקטרי על הקיבול</a:t>
            </a:r>
            <a:endParaRPr lang="en-US" altLang="en-US" sz="3600" dirty="0" smtClean="0"/>
          </a:p>
        </p:txBody>
      </p:sp>
      <p:pic>
        <p:nvPicPr>
          <p:cNvPr id="58371" name="Picture 3" descr="191rb_of_energ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19800"/>
            <a:ext cx="6858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p:cNvSpPr>
            <a:spLocks noChangeArrowheads="1"/>
          </p:cNvSpPr>
          <p:nvPr/>
        </p:nvSpPr>
        <p:spPr bwMode="auto">
          <a:xfrm>
            <a:off x="0" y="40631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just" rtl="1" eaLnBrk="1" hangingPunct="1">
              <a:spcBef>
                <a:spcPct val="0"/>
              </a:spcBef>
              <a:buClrTx/>
              <a:buSzTx/>
              <a:buFontTx/>
              <a:buNone/>
            </a:pPr>
            <a:r>
              <a:rPr lang="he-IL" altLang="en-US" sz="2400" dirty="0"/>
              <a:t>הכנסת מטען חשמלי לחומר דיאלקטרי, </a:t>
            </a:r>
            <a:r>
              <a:rPr lang="he-IL" altLang="en-US" sz="2400" dirty="0" smtClean="0"/>
              <a:t>מקטינה את השדה השקול בתווך.  אנו אומרים כי המטען בתווך ממוסך.  התוצאה האחרת היא הגדלת הקיבול החשמלי בו מצוי המטען.  לכן בד"כ קבלים מכילים תווך דיאלקטרי.</a:t>
            </a:r>
            <a:endParaRPr lang="he-IL" altLang="en-US" sz="2400" dirty="0"/>
          </a:p>
        </p:txBody>
      </p:sp>
      <p:grpSp>
        <p:nvGrpSpPr>
          <p:cNvPr id="87219" name="Group 179"/>
          <p:cNvGrpSpPr>
            <a:grpSpLocks/>
          </p:cNvGrpSpPr>
          <p:nvPr/>
        </p:nvGrpSpPr>
        <p:grpSpPr bwMode="auto">
          <a:xfrm>
            <a:off x="1447800" y="1619250"/>
            <a:ext cx="2209800" cy="2481263"/>
            <a:chOff x="1008" y="1260"/>
            <a:chExt cx="1392" cy="1563"/>
          </a:xfrm>
        </p:grpSpPr>
        <p:grpSp>
          <p:nvGrpSpPr>
            <p:cNvPr id="58494" name="Group 177"/>
            <p:cNvGrpSpPr>
              <a:grpSpLocks/>
            </p:cNvGrpSpPr>
            <p:nvPr/>
          </p:nvGrpSpPr>
          <p:grpSpPr bwMode="auto">
            <a:xfrm>
              <a:off x="1008" y="1260"/>
              <a:ext cx="1392" cy="1332"/>
              <a:chOff x="3888" y="1404"/>
              <a:chExt cx="1392" cy="1332"/>
            </a:xfrm>
          </p:grpSpPr>
          <p:grpSp>
            <p:nvGrpSpPr>
              <p:cNvPr id="58496" name="Group 20"/>
              <p:cNvGrpSpPr>
                <a:grpSpLocks/>
              </p:cNvGrpSpPr>
              <p:nvPr/>
            </p:nvGrpSpPr>
            <p:grpSpPr bwMode="auto">
              <a:xfrm>
                <a:off x="4254" y="1410"/>
                <a:ext cx="324" cy="234"/>
                <a:chOff x="3918" y="1554"/>
                <a:chExt cx="324" cy="234"/>
              </a:xfrm>
            </p:grpSpPr>
            <p:sp>
              <p:nvSpPr>
                <p:cNvPr id="58573" name="Oval 17"/>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74" name="Text Box 18"/>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75" name="Text Box 19"/>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97" name="Group 21"/>
              <p:cNvGrpSpPr>
                <a:grpSpLocks/>
              </p:cNvGrpSpPr>
              <p:nvPr/>
            </p:nvGrpSpPr>
            <p:grpSpPr bwMode="auto">
              <a:xfrm rot="-3030329">
                <a:off x="4350" y="1734"/>
                <a:ext cx="324" cy="234"/>
                <a:chOff x="3918" y="1554"/>
                <a:chExt cx="324" cy="234"/>
              </a:xfrm>
            </p:grpSpPr>
            <p:sp>
              <p:nvSpPr>
                <p:cNvPr id="58570" name="Oval 2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71" name="Text Box 2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72" name="Text Box 2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98" name="Group 25"/>
              <p:cNvGrpSpPr>
                <a:grpSpLocks/>
              </p:cNvGrpSpPr>
              <p:nvPr/>
            </p:nvGrpSpPr>
            <p:grpSpPr bwMode="auto">
              <a:xfrm rot="958594">
                <a:off x="3987" y="1833"/>
                <a:ext cx="324" cy="234"/>
                <a:chOff x="3918" y="1554"/>
                <a:chExt cx="324" cy="234"/>
              </a:xfrm>
            </p:grpSpPr>
            <p:sp>
              <p:nvSpPr>
                <p:cNvPr id="58567" name="Oval 2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68" name="Text Box 2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9" name="Text Box 2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99" name="Group 29"/>
              <p:cNvGrpSpPr>
                <a:grpSpLocks/>
              </p:cNvGrpSpPr>
              <p:nvPr/>
            </p:nvGrpSpPr>
            <p:grpSpPr bwMode="auto">
              <a:xfrm rot="-4676712">
                <a:off x="3939" y="1449"/>
                <a:ext cx="324" cy="234"/>
                <a:chOff x="3918" y="1554"/>
                <a:chExt cx="324" cy="234"/>
              </a:xfrm>
            </p:grpSpPr>
            <p:sp>
              <p:nvSpPr>
                <p:cNvPr id="58564" name="Oval 3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65" name="Text Box 3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6" name="Text Box 3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0" name="Group 33"/>
              <p:cNvGrpSpPr>
                <a:grpSpLocks/>
              </p:cNvGrpSpPr>
              <p:nvPr/>
            </p:nvGrpSpPr>
            <p:grpSpPr bwMode="auto">
              <a:xfrm rot="-1488706">
                <a:off x="4128" y="1632"/>
                <a:ext cx="324" cy="234"/>
                <a:chOff x="3918" y="1554"/>
                <a:chExt cx="324" cy="234"/>
              </a:xfrm>
            </p:grpSpPr>
            <p:sp>
              <p:nvSpPr>
                <p:cNvPr id="58561" name="Oval 3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62" name="Text Box 3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3" name="Text Box 3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1" name="Group 37"/>
              <p:cNvGrpSpPr>
                <a:grpSpLocks/>
              </p:cNvGrpSpPr>
              <p:nvPr/>
            </p:nvGrpSpPr>
            <p:grpSpPr bwMode="auto">
              <a:xfrm>
                <a:off x="4905" y="1542"/>
                <a:ext cx="324" cy="234"/>
                <a:chOff x="3918" y="1554"/>
                <a:chExt cx="324" cy="234"/>
              </a:xfrm>
            </p:grpSpPr>
            <p:sp>
              <p:nvSpPr>
                <p:cNvPr id="58558" name="Oval 3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9" name="Text Box 3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60" name="Text Box 4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2" name="Group 41"/>
              <p:cNvGrpSpPr>
                <a:grpSpLocks/>
              </p:cNvGrpSpPr>
              <p:nvPr/>
            </p:nvGrpSpPr>
            <p:grpSpPr bwMode="auto">
              <a:xfrm rot="-3030329">
                <a:off x="5001" y="1818"/>
                <a:ext cx="324" cy="234"/>
                <a:chOff x="3918" y="1554"/>
                <a:chExt cx="324" cy="234"/>
              </a:xfrm>
            </p:grpSpPr>
            <p:sp>
              <p:nvSpPr>
                <p:cNvPr id="58555" name="Oval 4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6" name="Text Box 4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57" name="Text Box 4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3" name="Group 45"/>
              <p:cNvGrpSpPr>
                <a:grpSpLocks/>
              </p:cNvGrpSpPr>
              <p:nvPr/>
            </p:nvGrpSpPr>
            <p:grpSpPr bwMode="auto">
              <a:xfrm rot="958594">
                <a:off x="4638" y="1917"/>
                <a:ext cx="324" cy="234"/>
                <a:chOff x="3918" y="1554"/>
                <a:chExt cx="324" cy="234"/>
              </a:xfrm>
            </p:grpSpPr>
            <p:sp>
              <p:nvSpPr>
                <p:cNvPr id="58552" name="Oval 4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3" name="Text Box 4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54" name="Text Box 4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4" name="Group 49"/>
              <p:cNvGrpSpPr>
                <a:grpSpLocks/>
              </p:cNvGrpSpPr>
              <p:nvPr/>
            </p:nvGrpSpPr>
            <p:grpSpPr bwMode="auto">
              <a:xfrm rot="-4676712">
                <a:off x="4590" y="1581"/>
                <a:ext cx="324" cy="234"/>
                <a:chOff x="3918" y="1554"/>
                <a:chExt cx="324" cy="234"/>
              </a:xfrm>
            </p:grpSpPr>
            <p:sp>
              <p:nvSpPr>
                <p:cNvPr id="58549" name="Oval 5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50" name="Text Box 5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51" name="Text Box 5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5" name="Group 53"/>
              <p:cNvGrpSpPr>
                <a:grpSpLocks/>
              </p:cNvGrpSpPr>
              <p:nvPr/>
            </p:nvGrpSpPr>
            <p:grpSpPr bwMode="auto">
              <a:xfrm rot="-1488706">
                <a:off x="4779" y="1716"/>
                <a:ext cx="324" cy="234"/>
                <a:chOff x="3918" y="1554"/>
                <a:chExt cx="324" cy="234"/>
              </a:xfrm>
            </p:grpSpPr>
            <p:sp>
              <p:nvSpPr>
                <p:cNvPr id="58546" name="Oval 5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47" name="Text Box 5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48" name="Text Box 5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6" name="Group 57"/>
              <p:cNvGrpSpPr>
                <a:grpSpLocks/>
              </p:cNvGrpSpPr>
              <p:nvPr/>
            </p:nvGrpSpPr>
            <p:grpSpPr bwMode="auto">
              <a:xfrm>
                <a:off x="4158" y="2079"/>
                <a:ext cx="324" cy="404"/>
                <a:chOff x="3918" y="1554"/>
                <a:chExt cx="324" cy="404"/>
              </a:xfrm>
            </p:grpSpPr>
            <p:sp>
              <p:nvSpPr>
                <p:cNvPr id="58543" name="Oval 5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44" name="Text Box 5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45" name="Text Box 60"/>
                <p:cNvSpPr txBox="1">
                  <a:spLocks noChangeArrowheads="1"/>
                </p:cNvSpPr>
                <p:nvPr/>
              </p:nvSpPr>
              <p:spPr bwMode="auto">
                <a:xfrm>
                  <a:off x="3918" y="1554"/>
                  <a:ext cx="1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7" name="Group 61"/>
              <p:cNvGrpSpPr>
                <a:grpSpLocks/>
              </p:cNvGrpSpPr>
              <p:nvPr/>
            </p:nvGrpSpPr>
            <p:grpSpPr bwMode="auto">
              <a:xfrm rot="-3030329">
                <a:off x="4254" y="2355"/>
                <a:ext cx="324" cy="234"/>
                <a:chOff x="3918" y="1554"/>
                <a:chExt cx="324" cy="234"/>
              </a:xfrm>
            </p:grpSpPr>
            <p:sp>
              <p:nvSpPr>
                <p:cNvPr id="58540" name="Oval 6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41" name="Text Box 6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42" name="Text Box 6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8" name="Group 65"/>
              <p:cNvGrpSpPr>
                <a:grpSpLocks/>
              </p:cNvGrpSpPr>
              <p:nvPr/>
            </p:nvGrpSpPr>
            <p:grpSpPr bwMode="auto">
              <a:xfrm rot="958594">
                <a:off x="3891" y="2454"/>
                <a:ext cx="324" cy="234"/>
                <a:chOff x="3918" y="1554"/>
                <a:chExt cx="324" cy="234"/>
              </a:xfrm>
            </p:grpSpPr>
            <p:sp>
              <p:nvSpPr>
                <p:cNvPr id="58537" name="Oval 6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38" name="Text Box 6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9" name="Text Box 6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09" name="Group 69"/>
              <p:cNvGrpSpPr>
                <a:grpSpLocks/>
              </p:cNvGrpSpPr>
              <p:nvPr/>
            </p:nvGrpSpPr>
            <p:grpSpPr bwMode="auto">
              <a:xfrm rot="-4676712">
                <a:off x="3843" y="2118"/>
                <a:ext cx="324" cy="234"/>
                <a:chOff x="3918" y="1554"/>
                <a:chExt cx="324" cy="234"/>
              </a:xfrm>
            </p:grpSpPr>
            <p:sp>
              <p:nvSpPr>
                <p:cNvPr id="58534" name="Oval 7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35" name="Text Box 7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6" name="Text Box 7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0" name="Group 73"/>
              <p:cNvGrpSpPr>
                <a:grpSpLocks/>
              </p:cNvGrpSpPr>
              <p:nvPr/>
            </p:nvGrpSpPr>
            <p:grpSpPr bwMode="auto">
              <a:xfrm rot="-1488706">
                <a:off x="4032" y="2253"/>
                <a:ext cx="324" cy="234"/>
                <a:chOff x="3918" y="1554"/>
                <a:chExt cx="324" cy="234"/>
              </a:xfrm>
            </p:grpSpPr>
            <p:sp>
              <p:nvSpPr>
                <p:cNvPr id="58531" name="Oval 7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32" name="Text Box 7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3" name="Text Box 7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1" name="Group 77"/>
              <p:cNvGrpSpPr>
                <a:grpSpLocks/>
              </p:cNvGrpSpPr>
              <p:nvPr/>
            </p:nvGrpSpPr>
            <p:grpSpPr bwMode="auto">
              <a:xfrm>
                <a:off x="4809" y="2127"/>
                <a:ext cx="324" cy="234"/>
                <a:chOff x="3918" y="1554"/>
                <a:chExt cx="324" cy="234"/>
              </a:xfrm>
            </p:grpSpPr>
            <p:sp>
              <p:nvSpPr>
                <p:cNvPr id="58528" name="Oval 7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9" name="Text Box 7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30" name="Text Box 8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2" name="Group 81"/>
              <p:cNvGrpSpPr>
                <a:grpSpLocks/>
              </p:cNvGrpSpPr>
              <p:nvPr/>
            </p:nvGrpSpPr>
            <p:grpSpPr bwMode="auto">
              <a:xfrm rot="-3030329">
                <a:off x="4905" y="2403"/>
                <a:ext cx="324" cy="234"/>
                <a:chOff x="3918" y="1554"/>
                <a:chExt cx="324" cy="234"/>
              </a:xfrm>
            </p:grpSpPr>
            <p:sp>
              <p:nvSpPr>
                <p:cNvPr id="58525" name="Oval 8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6" name="Text Box 8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27" name="Text Box 8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3" name="Group 85"/>
              <p:cNvGrpSpPr>
                <a:grpSpLocks/>
              </p:cNvGrpSpPr>
              <p:nvPr/>
            </p:nvGrpSpPr>
            <p:grpSpPr bwMode="auto">
              <a:xfrm rot="958594">
                <a:off x="4542" y="2502"/>
                <a:ext cx="324" cy="234"/>
                <a:chOff x="3918" y="1554"/>
                <a:chExt cx="324" cy="234"/>
              </a:xfrm>
            </p:grpSpPr>
            <p:sp>
              <p:nvSpPr>
                <p:cNvPr id="58522" name="Oval 8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3" name="Text Box 8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24" name="Text Box 8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4" name="Group 89"/>
              <p:cNvGrpSpPr>
                <a:grpSpLocks/>
              </p:cNvGrpSpPr>
              <p:nvPr/>
            </p:nvGrpSpPr>
            <p:grpSpPr bwMode="auto">
              <a:xfrm rot="-4676712">
                <a:off x="4494" y="2166"/>
                <a:ext cx="324" cy="234"/>
                <a:chOff x="3918" y="1554"/>
                <a:chExt cx="324" cy="234"/>
              </a:xfrm>
            </p:grpSpPr>
            <p:sp>
              <p:nvSpPr>
                <p:cNvPr id="58519" name="Oval 9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20" name="Text Box 9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21" name="Text Box 9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515" name="Group 93"/>
              <p:cNvGrpSpPr>
                <a:grpSpLocks/>
              </p:cNvGrpSpPr>
              <p:nvPr/>
            </p:nvGrpSpPr>
            <p:grpSpPr bwMode="auto">
              <a:xfrm rot="-1488706">
                <a:off x="4683" y="2301"/>
                <a:ext cx="324" cy="234"/>
                <a:chOff x="3918" y="1554"/>
                <a:chExt cx="324" cy="234"/>
              </a:xfrm>
            </p:grpSpPr>
            <p:sp>
              <p:nvSpPr>
                <p:cNvPr id="58516" name="Oval 9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517" name="Text Box 9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518" name="Text Box 9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sp>
          <p:nvSpPr>
            <p:cNvPr id="58495" name="Text Box 178"/>
            <p:cNvSpPr txBox="1">
              <a:spLocks noChangeArrowheads="1"/>
            </p:cNvSpPr>
            <p:nvPr/>
          </p:nvSpPr>
          <p:spPr bwMode="auto">
            <a:xfrm>
              <a:off x="1104" y="2592"/>
              <a:ext cx="10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חומר דיאלקטרי</a:t>
              </a:r>
              <a:endParaRPr lang="en-US" altLang="en-US" sz="1800"/>
            </a:p>
          </p:txBody>
        </p:sp>
      </p:grpSp>
      <p:sp>
        <p:nvSpPr>
          <p:cNvPr id="87220" name="Line 180"/>
          <p:cNvSpPr>
            <a:spLocks noChangeShapeType="1"/>
          </p:cNvSpPr>
          <p:nvPr/>
        </p:nvSpPr>
        <p:spPr bwMode="auto">
          <a:xfrm>
            <a:off x="4038600" y="2805113"/>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7315" name="Group 275"/>
          <p:cNvGrpSpPr>
            <a:grpSpLocks/>
          </p:cNvGrpSpPr>
          <p:nvPr/>
        </p:nvGrpSpPr>
        <p:grpSpPr bwMode="auto">
          <a:xfrm>
            <a:off x="304800" y="2295525"/>
            <a:ext cx="533400" cy="723900"/>
            <a:chOff x="192" y="1695"/>
            <a:chExt cx="336" cy="456"/>
          </a:xfrm>
        </p:grpSpPr>
        <p:grpSp>
          <p:nvGrpSpPr>
            <p:cNvPr id="58488" name="Group 183"/>
            <p:cNvGrpSpPr>
              <a:grpSpLocks/>
            </p:cNvGrpSpPr>
            <p:nvPr/>
          </p:nvGrpSpPr>
          <p:grpSpPr bwMode="auto">
            <a:xfrm>
              <a:off x="192" y="1695"/>
              <a:ext cx="336" cy="456"/>
              <a:chOff x="192" y="1695"/>
              <a:chExt cx="336" cy="456"/>
            </a:xfrm>
          </p:grpSpPr>
          <p:sp>
            <p:nvSpPr>
              <p:cNvPr id="58491" name="Oval 7"/>
              <p:cNvSpPr>
                <a:spLocks noChangeArrowheads="1"/>
              </p:cNvSpPr>
              <p:nvPr/>
            </p:nvSpPr>
            <p:spPr bwMode="auto">
              <a:xfrm>
                <a:off x="297" y="172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92" name="Text Box 8"/>
              <p:cNvSpPr txBox="1">
                <a:spLocks noChangeArrowheads="1"/>
              </p:cNvSpPr>
              <p:nvPr/>
            </p:nvSpPr>
            <p:spPr bwMode="auto">
              <a:xfrm>
                <a:off x="276" y="169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sp>
            <p:nvSpPr>
              <p:cNvPr id="58493" name="Text Box 10"/>
              <p:cNvSpPr txBox="1">
                <a:spLocks noChangeArrowheads="1"/>
              </p:cNvSpPr>
              <p:nvPr/>
            </p:nvSpPr>
            <p:spPr bwMode="auto">
              <a:xfrm>
                <a:off x="192" y="1920"/>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ריק</a:t>
                </a:r>
                <a:endParaRPr lang="en-US" altLang="en-US" sz="1800"/>
              </a:p>
            </p:txBody>
          </p:sp>
        </p:grpSp>
        <p:sp>
          <p:nvSpPr>
            <p:cNvPr id="58489" name="Oval 185"/>
            <p:cNvSpPr>
              <a:spLocks noChangeArrowheads="1"/>
            </p:cNvSpPr>
            <p:nvPr/>
          </p:nvSpPr>
          <p:spPr bwMode="auto">
            <a:xfrm>
              <a:off x="297" y="172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90" name="Text Box 186"/>
            <p:cNvSpPr txBox="1">
              <a:spLocks noChangeArrowheads="1"/>
            </p:cNvSpPr>
            <p:nvPr/>
          </p:nvSpPr>
          <p:spPr bwMode="auto">
            <a:xfrm>
              <a:off x="276" y="169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grpSp>
      <p:grpSp>
        <p:nvGrpSpPr>
          <p:cNvPr id="87331" name="Group 291"/>
          <p:cNvGrpSpPr>
            <a:grpSpLocks/>
          </p:cNvGrpSpPr>
          <p:nvPr/>
        </p:nvGrpSpPr>
        <p:grpSpPr bwMode="auto">
          <a:xfrm>
            <a:off x="4953000" y="1738313"/>
            <a:ext cx="2209800" cy="2774950"/>
            <a:chOff x="3120" y="1344"/>
            <a:chExt cx="1392" cy="1748"/>
          </a:xfrm>
        </p:grpSpPr>
        <p:grpSp>
          <p:nvGrpSpPr>
            <p:cNvPr id="58404" name="Group 184"/>
            <p:cNvGrpSpPr>
              <a:grpSpLocks/>
            </p:cNvGrpSpPr>
            <p:nvPr/>
          </p:nvGrpSpPr>
          <p:grpSpPr bwMode="auto">
            <a:xfrm>
              <a:off x="3696" y="1920"/>
              <a:ext cx="192" cy="231"/>
              <a:chOff x="372" y="2745"/>
              <a:chExt cx="192" cy="231"/>
            </a:xfrm>
          </p:grpSpPr>
          <p:sp>
            <p:nvSpPr>
              <p:cNvPr id="58486" name="Oval 181"/>
              <p:cNvSpPr>
                <a:spLocks noChangeArrowheads="1"/>
              </p:cNvSpPr>
              <p:nvPr/>
            </p:nvSpPr>
            <p:spPr bwMode="auto">
              <a:xfrm>
                <a:off x="393" y="277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87" name="Text Box 182"/>
              <p:cNvSpPr txBox="1">
                <a:spLocks noChangeArrowheads="1"/>
              </p:cNvSpPr>
              <p:nvPr/>
            </p:nvSpPr>
            <p:spPr bwMode="auto">
              <a:xfrm>
                <a:off x="372" y="274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grpSp>
        <p:grpSp>
          <p:nvGrpSpPr>
            <p:cNvPr id="58405" name="Group 189"/>
            <p:cNvGrpSpPr>
              <a:grpSpLocks/>
            </p:cNvGrpSpPr>
            <p:nvPr/>
          </p:nvGrpSpPr>
          <p:grpSpPr bwMode="auto">
            <a:xfrm>
              <a:off x="3486" y="1350"/>
              <a:ext cx="324" cy="234"/>
              <a:chOff x="3918" y="1554"/>
              <a:chExt cx="324" cy="234"/>
            </a:xfrm>
          </p:grpSpPr>
          <p:sp>
            <p:nvSpPr>
              <p:cNvPr id="58483" name="Oval 19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84" name="Text Box 19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85" name="Text Box 19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6" name="Group 193"/>
            <p:cNvGrpSpPr>
              <a:grpSpLocks/>
            </p:cNvGrpSpPr>
            <p:nvPr/>
          </p:nvGrpSpPr>
          <p:grpSpPr bwMode="auto">
            <a:xfrm rot="-3030329">
              <a:off x="3609" y="1629"/>
              <a:ext cx="324" cy="234"/>
              <a:chOff x="3918" y="1554"/>
              <a:chExt cx="324" cy="234"/>
            </a:xfrm>
          </p:grpSpPr>
          <p:sp>
            <p:nvSpPr>
              <p:cNvPr id="58480" name="Oval 19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81" name="Text Box 19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82" name="Text Box 19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7" name="Group 197"/>
            <p:cNvGrpSpPr>
              <a:grpSpLocks/>
            </p:cNvGrpSpPr>
            <p:nvPr/>
          </p:nvGrpSpPr>
          <p:grpSpPr bwMode="auto">
            <a:xfrm rot="958594">
              <a:off x="3219" y="1773"/>
              <a:ext cx="324" cy="234"/>
              <a:chOff x="3918" y="1554"/>
              <a:chExt cx="324" cy="234"/>
            </a:xfrm>
          </p:grpSpPr>
          <p:sp>
            <p:nvSpPr>
              <p:cNvPr id="58477" name="Oval 19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78" name="Text Box 19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9" name="Text Box 20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8" name="Group 201"/>
            <p:cNvGrpSpPr>
              <a:grpSpLocks/>
            </p:cNvGrpSpPr>
            <p:nvPr/>
          </p:nvGrpSpPr>
          <p:grpSpPr bwMode="auto">
            <a:xfrm rot="-4676712">
              <a:off x="3171" y="1389"/>
              <a:ext cx="324" cy="234"/>
              <a:chOff x="3918" y="1554"/>
              <a:chExt cx="324" cy="234"/>
            </a:xfrm>
          </p:grpSpPr>
          <p:sp>
            <p:nvSpPr>
              <p:cNvPr id="58474" name="Oval 20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75" name="Text Box 20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6" name="Text Box 20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09" name="Group 205"/>
            <p:cNvGrpSpPr>
              <a:grpSpLocks/>
            </p:cNvGrpSpPr>
            <p:nvPr/>
          </p:nvGrpSpPr>
          <p:grpSpPr bwMode="auto">
            <a:xfrm rot="-1488706">
              <a:off x="3360" y="1572"/>
              <a:ext cx="324" cy="234"/>
              <a:chOff x="3918" y="1554"/>
              <a:chExt cx="324" cy="234"/>
            </a:xfrm>
          </p:grpSpPr>
          <p:sp>
            <p:nvSpPr>
              <p:cNvPr id="58471" name="Oval 20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72" name="Text Box 20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3" name="Text Box 20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0" name="Group 209"/>
            <p:cNvGrpSpPr>
              <a:grpSpLocks/>
            </p:cNvGrpSpPr>
            <p:nvPr/>
          </p:nvGrpSpPr>
          <p:grpSpPr bwMode="auto">
            <a:xfrm>
              <a:off x="4137" y="1482"/>
              <a:ext cx="324" cy="234"/>
              <a:chOff x="3918" y="1554"/>
              <a:chExt cx="324" cy="234"/>
            </a:xfrm>
          </p:grpSpPr>
          <p:sp>
            <p:nvSpPr>
              <p:cNvPr id="58468" name="Oval 21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9" name="Text Box 21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70" name="Text Box 21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1" name="Group 213"/>
            <p:cNvGrpSpPr>
              <a:grpSpLocks/>
            </p:cNvGrpSpPr>
            <p:nvPr/>
          </p:nvGrpSpPr>
          <p:grpSpPr bwMode="auto">
            <a:xfrm rot="-3030329">
              <a:off x="4233" y="1758"/>
              <a:ext cx="324" cy="234"/>
              <a:chOff x="3918" y="1554"/>
              <a:chExt cx="324" cy="234"/>
            </a:xfrm>
          </p:grpSpPr>
          <p:sp>
            <p:nvSpPr>
              <p:cNvPr id="58465" name="Oval 21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6" name="Text Box 21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67" name="Text Box 21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2" name="Group 217"/>
            <p:cNvGrpSpPr>
              <a:grpSpLocks/>
            </p:cNvGrpSpPr>
            <p:nvPr/>
          </p:nvGrpSpPr>
          <p:grpSpPr bwMode="auto">
            <a:xfrm rot="958594">
              <a:off x="3888" y="1872"/>
              <a:ext cx="324" cy="234"/>
              <a:chOff x="3918" y="1554"/>
              <a:chExt cx="324" cy="234"/>
            </a:xfrm>
          </p:grpSpPr>
          <p:sp>
            <p:nvSpPr>
              <p:cNvPr id="58462" name="Oval 21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3" name="Text Box 21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64" name="Text Box 22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3" name="Group 221"/>
            <p:cNvGrpSpPr>
              <a:grpSpLocks/>
            </p:cNvGrpSpPr>
            <p:nvPr/>
          </p:nvGrpSpPr>
          <p:grpSpPr bwMode="auto">
            <a:xfrm rot="-4676712">
              <a:off x="3822" y="1521"/>
              <a:ext cx="324" cy="234"/>
              <a:chOff x="3918" y="1554"/>
              <a:chExt cx="324" cy="234"/>
            </a:xfrm>
          </p:grpSpPr>
          <p:sp>
            <p:nvSpPr>
              <p:cNvPr id="58459" name="Oval 22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60" name="Text Box 22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61" name="Text Box 22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4" name="Group 225"/>
            <p:cNvGrpSpPr>
              <a:grpSpLocks/>
            </p:cNvGrpSpPr>
            <p:nvPr/>
          </p:nvGrpSpPr>
          <p:grpSpPr bwMode="auto">
            <a:xfrm rot="-1488706">
              <a:off x="4011" y="1656"/>
              <a:ext cx="324" cy="234"/>
              <a:chOff x="3918" y="1554"/>
              <a:chExt cx="324" cy="234"/>
            </a:xfrm>
          </p:grpSpPr>
          <p:sp>
            <p:nvSpPr>
              <p:cNvPr id="58456" name="Oval 22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57" name="Text Box 22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58" name="Text Box 22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5" name="Group 229"/>
            <p:cNvGrpSpPr>
              <a:grpSpLocks/>
            </p:cNvGrpSpPr>
            <p:nvPr/>
          </p:nvGrpSpPr>
          <p:grpSpPr bwMode="auto">
            <a:xfrm>
              <a:off x="3390" y="2019"/>
              <a:ext cx="324" cy="234"/>
              <a:chOff x="3918" y="1554"/>
              <a:chExt cx="324" cy="234"/>
            </a:xfrm>
          </p:grpSpPr>
          <p:sp>
            <p:nvSpPr>
              <p:cNvPr id="58453" name="Oval 23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54" name="Text Box 23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55" name="Text Box 23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6" name="Group 233"/>
            <p:cNvGrpSpPr>
              <a:grpSpLocks/>
            </p:cNvGrpSpPr>
            <p:nvPr/>
          </p:nvGrpSpPr>
          <p:grpSpPr bwMode="auto">
            <a:xfrm rot="-3030329">
              <a:off x="3486" y="2295"/>
              <a:ext cx="324" cy="234"/>
              <a:chOff x="3918" y="1554"/>
              <a:chExt cx="324" cy="234"/>
            </a:xfrm>
          </p:grpSpPr>
          <p:sp>
            <p:nvSpPr>
              <p:cNvPr id="58450" name="Oval 23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51" name="Text Box 23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52" name="Text Box 23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7" name="Group 237"/>
            <p:cNvGrpSpPr>
              <a:grpSpLocks/>
            </p:cNvGrpSpPr>
            <p:nvPr/>
          </p:nvGrpSpPr>
          <p:grpSpPr bwMode="auto">
            <a:xfrm rot="958594">
              <a:off x="3123" y="2394"/>
              <a:ext cx="324" cy="234"/>
              <a:chOff x="3918" y="1554"/>
              <a:chExt cx="324" cy="234"/>
            </a:xfrm>
          </p:grpSpPr>
          <p:sp>
            <p:nvSpPr>
              <p:cNvPr id="58447" name="Oval 23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48" name="Text Box 23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9" name="Text Box 24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8" name="Group 241"/>
            <p:cNvGrpSpPr>
              <a:grpSpLocks/>
            </p:cNvGrpSpPr>
            <p:nvPr/>
          </p:nvGrpSpPr>
          <p:grpSpPr bwMode="auto">
            <a:xfrm rot="-4676712">
              <a:off x="3075" y="2058"/>
              <a:ext cx="324" cy="234"/>
              <a:chOff x="3918" y="1554"/>
              <a:chExt cx="324" cy="234"/>
            </a:xfrm>
          </p:grpSpPr>
          <p:sp>
            <p:nvSpPr>
              <p:cNvPr id="58444" name="Oval 24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45" name="Text Box 24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6" name="Text Box 24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19" name="Group 245"/>
            <p:cNvGrpSpPr>
              <a:grpSpLocks/>
            </p:cNvGrpSpPr>
            <p:nvPr/>
          </p:nvGrpSpPr>
          <p:grpSpPr bwMode="auto">
            <a:xfrm rot="-1488706">
              <a:off x="3264" y="2193"/>
              <a:ext cx="324" cy="234"/>
              <a:chOff x="3918" y="1554"/>
              <a:chExt cx="324" cy="234"/>
            </a:xfrm>
          </p:grpSpPr>
          <p:sp>
            <p:nvSpPr>
              <p:cNvPr id="58441" name="Oval 24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42" name="Text Box 24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3" name="Text Box 24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0" name="Group 249"/>
            <p:cNvGrpSpPr>
              <a:grpSpLocks/>
            </p:cNvGrpSpPr>
            <p:nvPr/>
          </p:nvGrpSpPr>
          <p:grpSpPr bwMode="auto">
            <a:xfrm>
              <a:off x="4032" y="2064"/>
              <a:ext cx="324" cy="234"/>
              <a:chOff x="3918" y="1554"/>
              <a:chExt cx="324" cy="234"/>
            </a:xfrm>
          </p:grpSpPr>
          <p:sp>
            <p:nvSpPr>
              <p:cNvPr id="58438" name="Oval 250"/>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9" name="Text Box 251"/>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40" name="Text Box 252"/>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1" name="Group 253"/>
            <p:cNvGrpSpPr>
              <a:grpSpLocks/>
            </p:cNvGrpSpPr>
            <p:nvPr/>
          </p:nvGrpSpPr>
          <p:grpSpPr bwMode="auto">
            <a:xfrm rot="-3030329">
              <a:off x="4137" y="2343"/>
              <a:ext cx="324" cy="234"/>
              <a:chOff x="3918" y="1554"/>
              <a:chExt cx="324" cy="234"/>
            </a:xfrm>
          </p:grpSpPr>
          <p:sp>
            <p:nvSpPr>
              <p:cNvPr id="58435" name="Oval 254"/>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6" name="Text Box 255"/>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37" name="Text Box 256"/>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2" name="Group 257"/>
            <p:cNvGrpSpPr>
              <a:grpSpLocks/>
            </p:cNvGrpSpPr>
            <p:nvPr/>
          </p:nvGrpSpPr>
          <p:grpSpPr bwMode="auto">
            <a:xfrm rot="958594">
              <a:off x="3774" y="2442"/>
              <a:ext cx="324" cy="234"/>
              <a:chOff x="3918" y="1554"/>
              <a:chExt cx="324" cy="234"/>
            </a:xfrm>
          </p:grpSpPr>
          <p:sp>
            <p:nvSpPr>
              <p:cNvPr id="58432" name="Oval 258"/>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3" name="Text Box 259"/>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34" name="Text Box 260"/>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3" name="Group 261"/>
            <p:cNvGrpSpPr>
              <a:grpSpLocks/>
            </p:cNvGrpSpPr>
            <p:nvPr/>
          </p:nvGrpSpPr>
          <p:grpSpPr bwMode="auto">
            <a:xfrm rot="-4676712">
              <a:off x="3726" y="2106"/>
              <a:ext cx="324" cy="234"/>
              <a:chOff x="3918" y="1554"/>
              <a:chExt cx="324" cy="234"/>
            </a:xfrm>
          </p:grpSpPr>
          <p:sp>
            <p:nvSpPr>
              <p:cNvPr id="58429" name="Oval 262"/>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30" name="Text Box 263"/>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31" name="Text Box 264"/>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grpSp>
          <p:nvGrpSpPr>
            <p:cNvPr id="58424" name="Group 265"/>
            <p:cNvGrpSpPr>
              <a:grpSpLocks/>
            </p:cNvGrpSpPr>
            <p:nvPr/>
          </p:nvGrpSpPr>
          <p:grpSpPr bwMode="auto">
            <a:xfrm rot="-1488706">
              <a:off x="3915" y="2241"/>
              <a:ext cx="324" cy="234"/>
              <a:chOff x="3918" y="1554"/>
              <a:chExt cx="324" cy="234"/>
            </a:xfrm>
          </p:grpSpPr>
          <p:sp>
            <p:nvSpPr>
              <p:cNvPr id="58426" name="Oval 266"/>
              <p:cNvSpPr>
                <a:spLocks noChangeArrowheads="1"/>
              </p:cNvSpPr>
              <p:nvPr/>
            </p:nvSpPr>
            <p:spPr bwMode="auto">
              <a:xfrm>
                <a:off x="3936" y="1641"/>
                <a:ext cx="288" cy="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27" name="Text Box 267"/>
              <p:cNvSpPr txBox="1">
                <a:spLocks noChangeArrowheads="1"/>
              </p:cNvSpPr>
              <p:nvPr/>
            </p:nvSpPr>
            <p:spPr bwMode="auto">
              <a:xfrm>
                <a:off x="4050" y="1557"/>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sp>
            <p:nvSpPr>
              <p:cNvPr id="58428" name="Text Box 268"/>
              <p:cNvSpPr txBox="1">
                <a:spLocks noChangeArrowheads="1"/>
              </p:cNvSpPr>
              <p:nvPr/>
            </p:nvSpPr>
            <p:spPr bwMode="auto">
              <a:xfrm>
                <a:off x="3918" y="1554"/>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a:t>
                </a:r>
              </a:p>
            </p:txBody>
          </p:sp>
        </p:grpSp>
        <p:sp>
          <p:nvSpPr>
            <p:cNvPr id="58425" name="Text Box 269"/>
            <p:cNvSpPr txBox="1">
              <a:spLocks noChangeArrowheads="1"/>
            </p:cNvSpPr>
            <p:nvPr/>
          </p:nvSpPr>
          <p:spPr bwMode="auto">
            <a:xfrm>
              <a:off x="3168" y="2688"/>
              <a:ext cx="10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מטען בנוכחות חומר דיאלקטרי</a:t>
              </a:r>
              <a:endParaRPr lang="en-US" altLang="en-US" sz="1800"/>
            </a:p>
          </p:txBody>
        </p:sp>
      </p:grpSp>
      <p:sp>
        <p:nvSpPr>
          <p:cNvPr id="87310" name="Oval 270"/>
          <p:cNvSpPr>
            <a:spLocks noChangeArrowheads="1"/>
          </p:cNvSpPr>
          <p:nvPr/>
        </p:nvSpPr>
        <p:spPr bwMode="auto">
          <a:xfrm>
            <a:off x="5595938" y="2347913"/>
            <a:ext cx="838200" cy="838200"/>
          </a:xfrm>
          <a:prstGeom prst="ellipse">
            <a:avLst/>
          </a:prstGeom>
          <a:solidFill>
            <a:srgbClr val="FF0000">
              <a:alpha val="43921"/>
            </a:srgb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7311" name="Line 271"/>
          <p:cNvSpPr>
            <a:spLocks noChangeShapeType="1"/>
          </p:cNvSpPr>
          <p:nvPr/>
        </p:nvSpPr>
        <p:spPr bwMode="auto">
          <a:xfrm>
            <a:off x="6248400" y="2805113"/>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7316" name="Group 276"/>
          <p:cNvGrpSpPr>
            <a:grpSpLocks/>
          </p:cNvGrpSpPr>
          <p:nvPr/>
        </p:nvGrpSpPr>
        <p:grpSpPr bwMode="auto">
          <a:xfrm>
            <a:off x="8153400" y="2590800"/>
            <a:ext cx="457200" cy="366713"/>
            <a:chOff x="372" y="2985"/>
            <a:chExt cx="192" cy="231"/>
          </a:xfrm>
        </p:grpSpPr>
        <p:sp>
          <p:nvSpPr>
            <p:cNvPr id="58402" name="Oval 273"/>
            <p:cNvSpPr>
              <a:spLocks noChangeArrowheads="1"/>
            </p:cNvSpPr>
            <p:nvPr/>
          </p:nvSpPr>
          <p:spPr bwMode="auto">
            <a:xfrm>
              <a:off x="393" y="301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03" name="Text Box 274"/>
            <p:cNvSpPr txBox="1">
              <a:spLocks noChangeArrowheads="1"/>
            </p:cNvSpPr>
            <p:nvPr/>
          </p:nvSpPr>
          <p:spPr bwMode="auto">
            <a:xfrm>
              <a:off x="372" y="298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r>
                <a:rPr lang="en-US" altLang="en-US" sz="1800" baseline="30000"/>
                <a:t>*</a:t>
              </a:r>
              <a:endParaRPr lang="en-US" altLang="en-US" sz="1800"/>
            </a:p>
          </p:txBody>
        </p:sp>
      </p:grpSp>
      <p:sp>
        <p:nvSpPr>
          <p:cNvPr id="87330" name="Text Box 290"/>
          <p:cNvSpPr txBox="1">
            <a:spLocks noChangeArrowheads="1"/>
          </p:cNvSpPr>
          <p:nvPr/>
        </p:nvSpPr>
        <p:spPr bwMode="auto">
          <a:xfrm>
            <a:off x="7391400" y="3581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מטען ממוסך</a:t>
            </a:r>
            <a:endParaRPr lang="en-US" altLang="en-US" sz="1800"/>
          </a:p>
        </p:txBody>
      </p:sp>
      <p:grpSp>
        <p:nvGrpSpPr>
          <p:cNvPr id="87333" name="Group 293"/>
          <p:cNvGrpSpPr>
            <a:grpSpLocks/>
          </p:cNvGrpSpPr>
          <p:nvPr/>
        </p:nvGrpSpPr>
        <p:grpSpPr bwMode="auto">
          <a:xfrm>
            <a:off x="3733800" y="4252913"/>
            <a:ext cx="1176338" cy="1233487"/>
            <a:chOff x="2352" y="2928"/>
            <a:chExt cx="741" cy="777"/>
          </a:xfrm>
        </p:grpSpPr>
        <p:grpSp>
          <p:nvGrpSpPr>
            <p:cNvPr id="58393" name="Group 277"/>
            <p:cNvGrpSpPr>
              <a:grpSpLocks/>
            </p:cNvGrpSpPr>
            <p:nvPr/>
          </p:nvGrpSpPr>
          <p:grpSpPr bwMode="auto">
            <a:xfrm>
              <a:off x="2352" y="3465"/>
              <a:ext cx="288" cy="231"/>
              <a:chOff x="372" y="2985"/>
              <a:chExt cx="192" cy="231"/>
            </a:xfrm>
          </p:grpSpPr>
          <p:sp>
            <p:nvSpPr>
              <p:cNvPr id="58400" name="Oval 278"/>
              <p:cNvSpPr>
                <a:spLocks noChangeArrowheads="1"/>
              </p:cNvSpPr>
              <p:nvPr/>
            </p:nvSpPr>
            <p:spPr bwMode="auto">
              <a:xfrm>
                <a:off x="393" y="3018"/>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401" name="Text Box 279"/>
              <p:cNvSpPr txBox="1">
                <a:spLocks noChangeArrowheads="1"/>
              </p:cNvSpPr>
              <p:nvPr/>
            </p:nvSpPr>
            <p:spPr bwMode="auto">
              <a:xfrm>
                <a:off x="372" y="2985"/>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r>
                  <a:rPr lang="en-US" altLang="en-US" sz="1800" baseline="30000"/>
                  <a:t>*</a:t>
                </a:r>
                <a:endParaRPr lang="en-US" altLang="en-US" sz="1800"/>
              </a:p>
            </p:txBody>
          </p:sp>
        </p:grpSp>
        <p:sp>
          <p:nvSpPr>
            <p:cNvPr id="58394" name="Line 280"/>
            <p:cNvSpPr>
              <a:spLocks noChangeShapeType="1"/>
            </p:cNvSpPr>
            <p:nvPr/>
          </p:nvSpPr>
          <p:spPr bwMode="auto">
            <a:xfrm flipH="1">
              <a:off x="2688" y="355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Line 281"/>
            <p:cNvSpPr>
              <a:spLocks noChangeShapeType="1"/>
            </p:cNvSpPr>
            <p:nvPr/>
          </p:nvSpPr>
          <p:spPr bwMode="auto">
            <a:xfrm>
              <a:off x="2688" y="3600"/>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396" name="Group 289"/>
            <p:cNvGrpSpPr>
              <a:grpSpLocks/>
            </p:cNvGrpSpPr>
            <p:nvPr/>
          </p:nvGrpSpPr>
          <p:grpSpPr bwMode="auto">
            <a:xfrm>
              <a:off x="2901" y="3474"/>
              <a:ext cx="192" cy="231"/>
              <a:chOff x="372" y="2616"/>
              <a:chExt cx="192" cy="231"/>
            </a:xfrm>
          </p:grpSpPr>
          <p:sp>
            <p:nvSpPr>
              <p:cNvPr id="58398" name="Oval 287"/>
              <p:cNvSpPr>
                <a:spLocks noChangeArrowheads="1"/>
              </p:cNvSpPr>
              <p:nvPr/>
            </p:nvSpPr>
            <p:spPr bwMode="auto">
              <a:xfrm>
                <a:off x="393" y="2649"/>
                <a:ext cx="144"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58399" name="Text Box 288"/>
              <p:cNvSpPr txBox="1">
                <a:spLocks noChangeArrowheads="1"/>
              </p:cNvSpPr>
              <p:nvPr/>
            </p:nvSpPr>
            <p:spPr bwMode="auto">
              <a:xfrm>
                <a:off x="372" y="2616"/>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en-US" altLang="en-US" sz="1800"/>
                  <a:t>Q</a:t>
                </a:r>
              </a:p>
            </p:txBody>
          </p:sp>
        </p:grpSp>
        <p:sp>
          <p:nvSpPr>
            <p:cNvPr id="58397" name="AutoShape 292"/>
            <p:cNvSpPr>
              <a:spLocks noChangeArrowheads="1"/>
            </p:cNvSpPr>
            <p:nvPr/>
          </p:nvSpPr>
          <p:spPr bwMode="auto">
            <a:xfrm>
              <a:off x="2640" y="2928"/>
              <a:ext cx="288" cy="384"/>
            </a:xfrm>
            <a:prstGeom prst="down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grpSp>
      <p:sp>
        <p:nvSpPr>
          <p:cNvPr id="87334" name="Rectangle 294"/>
          <p:cNvSpPr>
            <a:spLocks noChangeArrowheads="1"/>
          </p:cNvSpPr>
          <p:nvPr/>
        </p:nvSpPr>
        <p:spPr bwMode="auto">
          <a:xfrm>
            <a:off x="0" y="5562600"/>
            <a:ext cx="9144000" cy="946150"/>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r>
              <a:rPr lang="he-IL" altLang="en-US" sz="2800"/>
              <a:t>כלל הגדלים שתלויים במטען קטנים בנוכחות חומר דיאלקטרי – כח, שדה, אנרגיה ופוטנציאל.</a:t>
            </a:r>
          </a:p>
        </p:txBody>
      </p:sp>
      <p:pic>
        <p:nvPicPr>
          <p:cNvPr id="87335" name="Picture 295" descr="קב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913" y="2901950"/>
            <a:ext cx="2554287"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336" name="Picture 296" descr="קבל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971800"/>
            <a:ext cx="24907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338" name="Line 298"/>
          <p:cNvSpPr>
            <a:spLocks noChangeShapeType="1"/>
          </p:cNvSpPr>
          <p:nvPr/>
        </p:nvSpPr>
        <p:spPr bwMode="auto">
          <a:xfrm>
            <a:off x="3429000" y="41910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39" name="Text Box 299"/>
          <p:cNvSpPr txBox="1">
            <a:spLocks noChangeArrowheads="1"/>
          </p:cNvSpPr>
          <p:nvPr/>
        </p:nvSpPr>
        <p:spPr bwMode="auto">
          <a:xfrm>
            <a:off x="3124200" y="3733800"/>
            <a:ext cx="236220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a:t>הכנסת חומר דיאלקטרי</a:t>
            </a:r>
            <a:endParaRPr lang="en-US" altLang="en-US" sz="1800"/>
          </a:p>
        </p:txBody>
      </p:sp>
      <p:sp>
        <p:nvSpPr>
          <p:cNvPr id="87340" name="Rectangle 300"/>
          <p:cNvSpPr>
            <a:spLocks noChangeArrowheads="1"/>
          </p:cNvSpPr>
          <p:nvPr/>
        </p:nvSpPr>
        <p:spPr bwMode="auto">
          <a:xfrm>
            <a:off x="6019800" y="2895600"/>
            <a:ext cx="609600" cy="2514600"/>
          </a:xfrm>
          <a:prstGeom prst="rect">
            <a:avLst/>
          </a:prstGeom>
          <a:solidFill>
            <a:srgbClr val="FF0000">
              <a:alpha val="20000"/>
            </a:srgbClr>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pPr>
            <a:endParaRPr lang="en-US" altLang="en-US" sz="1800"/>
          </a:p>
        </p:txBody>
      </p:sp>
      <p:sp>
        <p:nvSpPr>
          <p:cNvPr id="87341" name="Rectangle 301"/>
          <p:cNvSpPr>
            <a:spLocks noChangeArrowheads="1"/>
          </p:cNvSpPr>
          <p:nvPr/>
        </p:nvSpPr>
        <p:spPr bwMode="auto">
          <a:xfrm>
            <a:off x="6870700" y="2908300"/>
            <a:ext cx="749300" cy="2514600"/>
          </a:xfrm>
          <a:prstGeom prst="rect">
            <a:avLst/>
          </a:prstGeom>
          <a:solidFill>
            <a:srgbClr val="FF0000">
              <a:alpha val="20000"/>
            </a:srgbClr>
          </a:solidFill>
          <a:ln w="9525">
            <a:solidFill>
              <a:srgbClr val="FF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pPr>
            <a:endParaRPr lang="en-US" altLang="en-US" sz="1800"/>
          </a:p>
        </p:txBody>
      </p:sp>
      <p:sp>
        <p:nvSpPr>
          <p:cNvPr id="87343" name="Line 303"/>
          <p:cNvSpPr>
            <a:spLocks noChangeShapeType="1"/>
          </p:cNvSpPr>
          <p:nvPr/>
        </p:nvSpPr>
        <p:spPr bwMode="auto">
          <a:xfrm flipV="1">
            <a:off x="6096000" y="5334000"/>
            <a:ext cx="381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4" name="Line 304"/>
          <p:cNvSpPr>
            <a:spLocks noChangeShapeType="1"/>
          </p:cNvSpPr>
          <p:nvPr/>
        </p:nvSpPr>
        <p:spPr bwMode="auto">
          <a:xfrm flipH="1" flipV="1">
            <a:off x="7162800" y="54102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345" name="Text Box 305"/>
          <p:cNvSpPr txBox="1">
            <a:spLocks noChangeArrowheads="1"/>
          </p:cNvSpPr>
          <p:nvPr/>
        </p:nvSpPr>
        <p:spPr bwMode="auto">
          <a:xfrm>
            <a:off x="4724400" y="6064250"/>
            <a:ext cx="38862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charset="0"/>
              </a:defRPr>
            </a:lvl9pPr>
          </a:lstStyle>
          <a:p>
            <a:pPr eaLnBrk="1" hangingPunct="1">
              <a:spcBef>
                <a:spcPct val="50000"/>
              </a:spcBef>
              <a:buClrTx/>
              <a:buSzTx/>
              <a:buFontTx/>
              <a:buNone/>
            </a:pPr>
            <a:r>
              <a:rPr lang="he-IL" altLang="en-US" sz="1800" dirty="0"/>
              <a:t>עקב מיסוך המטען ע"י החומר הדיאלקטרי, ניתן להכניס עוד מטען – הקיבול גדל.</a:t>
            </a:r>
            <a:endParaRPr lang="en-US" altLang="en-US" sz="1800" dirty="0"/>
          </a:p>
        </p:txBody>
      </p:sp>
      <p:sp>
        <p:nvSpPr>
          <p:cNvPr id="2" name="Slide Number Placeholder 1"/>
          <p:cNvSpPr>
            <a:spLocks noGrp="1"/>
          </p:cNvSpPr>
          <p:nvPr>
            <p:ph type="sldNum" sz="quarter" idx="12"/>
          </p:nvPr>
        </p:nvSpPr>
        <p:spPr/>
        <p:txBody>
          <a:bodyPr/>
          <a:lstStyle/>
          <a:p>
            <a:pPr>
              <a:defRPr/>
            </a:pPr>
            <a:fld id="{0757B474-9030-4235-9B72-E8370045ECBA}" type="slidenum">
              <a:rPr lang="he-IL" altLang="en-US" smtClean="0"/>
              <a:pPr>
                <a:defRPr/>
              </a:pPr>
              <a:t>17</a:t>
            </a:fld>
            <a:endParaRPr lang="en-US" altLang="en-US"/>
          </a:p>
        </p:txBody>
      </p:sp>
    </p:spTree>
    <p:extLst>
      <p:ext uri="{BB962C8B-B14F-4D97-AF65-F5344CB8AC3E}">
        <p14:creationId xmlns:p14="http://schemas.microsoft.com/office/powerpoint/2010/main" val="27949371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2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33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87310"/>
                                        </p:tgtEl>
                                        <p:attrNameLst>
                                          <p:attrName>style.visibility</p:attrName>
                                        </p:attrNameLst>
                                      </p:cBhvr>
                                      <p:to>
                                        <p:strVal val="visible"/>
                                      </p:to>
                                    </p:set>
                                    <p:animEffect transition="in" filter="diamond(in)">
                                      <p:cBhvr>
                                        <p:cTn id="21" dur="2000"/>
                                        <p:tgtEl>
                                          <p:spTgt spid="873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731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731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733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87333"/>
                                        </p:tgtEl>
                                        <p:attrNameLst>
                                          <p:attrName>style.visibility</p:attrName>
                                        </p:attrNameLst>
                                      </p:cBhvr>
                                      <p:to>
                                        <p:strVal val="visible"/>
                                      </p:to>
                                    </p:set>
                                  </p:childTnLst>
                                </p:cTn>
                              </p:par>
                              <p:par>
                                <p:cTn id="34" presetID="1" presetClass="entr" presetSubtype="0" fill="hold" grpId="1" nodeType="withEffect">
                                  <p:stCondLst>
                                    <p:cond delay="0"/>
                                  </p:stCondLst>
                                  <p:childTnLst>
                                    <p:set>
                                      <p:cBhvr>
                                        <p:cTn id="35" dur="1" fill="hold">
                                          <p:stCondLst>
                                            <p:cond delay="0"/>
                                          </p:stCondLst>
                                        </p:cTn>
                                        <p:tgtEl>
                                          <p:spTgt spid="8733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87219"/>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8722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8731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733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87310"/>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8731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8731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8733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87333"/>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87334"/>
                                        </p:tgtEl>
                                        <p:attrNameLst>
                                          <p:attrName>style.visibility</p:attrName>
                                        </p:attrNameLst>
                                      </p:cBhvr>
                                      <p:to>
                                        <p:strVal val="hidden"/>
                                      </p:to>
                                    </p:set>
                                  </p:childTnLst>
                                </p:cTn>
                              </p:par>
                            </p:childTnLst>
                          </p:cTn>
                        </p:par>
                        <p:par>
                          <p:cTn id="58" fill="hold" nodeType="afterGroup">
                            <p:stCondLst>
                              <p:cond delay="0"/>
                            </p:stCondLst>
                            <p:childTnLst>
                              <p:par>
                                <p:cTn id="59" presetID="1" presetClass="entr" presetSubtype="0" fill="hold" nodeType="afterEffect">
                                  <p:stCondLst>
                                    <p:cond delay="0"/>
                                  </p:stCondLst>
                                  <p:childTnLst>
                                    <p:set>
                                      <p:cBhvr>
                                        <p:cTn id="60" dur="1" fill="hold">
                                          <p:stCondLst>
                                            <p:cond delay="0"/>
                                          </p:stCondLst>
                                        </p:cTn>
                                        <p:tgtEl>
                                          <p:spTgt spid="87336"/>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87338"/>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87339"/>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nodeType="afterEffect">
                                  <p:stCondLst>
                                    <p:cond delay="0"/>
                                  </p:stCondLst>
                                  <p:childTnLst>
                                    <p:set>
                                      <p:cBhvr>
                                        <p:cTn id="69" dur="1" fill="hold">
                                          <p:stCondLst>
                                            <p:cond delay="0"/>
                                          </p:stCondLst>
                                        </p:cTn>
                                        <p:tgtEl>
                                          <p:spTgt spid="87335"/>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734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8734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87343"/>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734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7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20" grpId="0" animBg="1"/>
      <p:bldP spid="87220" grpId="1" animBg="1"/>
      <p:bldP spid="87310" grpId="0" animBg="1"/>
      <p:bldP spid="87310" grpId="1" animBg="1"/>
      <p:bldP spid="87311" grpId="0" animBg="1"/>
      <p:bldP spid="87311" grpId="1" animBg="1"/>
      <p:bldP spid="87330" grpId="0"/>
      <p:bldP spid="87330" grpId="1"/>
      <p:bldP spid="87334" grpId="0" animBg="1"/>
      <p:bldP spid="87334" grpId="1" animBg="1"/>
      <p:bldP spid="87338" grpId="0" animBg="1"/>
      <p:bldP spid="87339" grpId="0" animBg="1"/>
      <p:bldP spid="87340" grpId="0" animBg="1"/>
      <p:bldP spid="87341" grpId="0" animBg="1"/>
      <p:bldP spid="87343" grpId="0" animBg="1"/>
      <p:bldP spid="87344" grpId="0" animBg="1"/>
      <p:bldP spid="873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sz="quarter"/>
          </p:nvPr>
        </p:nvSpPr>
        <p:spPr>
          <a:xfrm>
            <a:off x="457200" y="-457200"/>
            <a:ext cx="8229600" cy="1371600"/>
          </a:xfrm>
        </p:spPr>
        <p:txBody>
          <a:bodyPr/>
          <a:lstStyle/>
          <a:p>
            <a:r>
              <a:rPr lang="he-IL" altLang="en-US"/>
              <a:t>חיבור קבלים </a:t>
            </a:r>
            <a:endParaRPr lang="en-US" altLang="en-US"/>
          </a:p>
        </p:txBody>
      </p:sp>
      <p:grpSp>
        <p:nvGrpSpPr>
          <p:cNvPr id="62502" name="Group 38"/>
          <p:cNvGrpSpPr>
            <a:grpSpLocks/>
          </p:cNvGrpSpPr>
          <p:nvPr/>
        </p:nvGrpSpPr>
        <p:grpSpPr bwMode="auto">
          <a:xfrm>
            <a:off x="-990600" y="547688"/>
            <a:ext cx="9982200" cy="6081712"/>
            <a:chOff x="-624" y="345"/>
            <a:chExt cx="6288" cy="3831"/>
          </a:xfrm>
        </p:grpSpPr>
        <p:graphicFrame>
          <p:nvGraphicFramePr>
            <p:cNvPr id="62491" name="Object 27"/>
            <p:cNvGraphicFramePr>
              <a:graphicFrameLocks noChangeAspect="1"/>
            </p:cNvGraphicFramePr>
            <p:nvPr/>
          </p:nvGraphicFramePr>
          <p:xfrm>
            <a:off x="3600" y="1344"/>
            <a:ext cx="1317" cy="304"/>
          </p:xfrm>
          <a:graphic>
            <a:graphicData uri="http://schemas.openxmlformats.org/presentationml/2006/ole">
              <mc:AlternateContent xmlns:mc="http://schemas.openxmlformats.org/markup-compatibility/2006">
                <mc:Choice xmlns:v="urn:schemas-microsoft-com:vml" Requires="v">
                  <p:oleObj spid="_x0000_s73846" name="Equation" r:id="rId4" imgW="990360" imgH="228600" progId="Equation.3">
                    <p:embed/>
                  </p:oleObj>
                </mc:Choice>
                <mc:Fallback>
                  <p:oleObj name="Equation" r:id="rId4" imgW="9903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1344"/>
                          <a:ext cx="1317" cy="304"/>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95" name="Object 31"/>
            <p:cNvGraphicFramePr>
              <a:graphicFrameLocks noChangeAspect="1"/>
            </p:cNvGraphicFramePr>
            <p:nvPr/>
          </p:nvGraphicFramePr>
          <p:xfrm>
            <a:off x="3216" y="1853"/>
            <a:ext cx="2304" cy="1411"/>
          </p:xfrm>
          <a:graphic>
            <a:graphicData uri="http://schemas.openxmlformats.org/presentationml/2006/ole">
              <mc:AlternateContent xmlns:mc="http://schemas.openxmlformats.org/markup-compatibility/2006">
                <mc:Choice xmlns:v="urn:schemas-microsoft-com:vml" Requires="v">
                  <p:oleObj spid="_x0000_s73847" name="Equation" r:id="rId6" imgW="1904760" imgH="1168200" progId="Equation.3">
                    <p:embed/>
                  </p:oleObj>
                </mc:Choice>
                <mc:Fallback>
                  <p:oleObj name="Equation" r:id="rId6" imgW="1904760" imgH="1168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6" y="1853"/>
                          <a:ext cx="2304" cy="1411"/>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74" name="Line 10"/>
            <p:cNvSpPr>
              <a:spLocks noChangeShapeType="1"/>
            </p:cNvSpPr>
            <p:nvPr/>
          </p:nvSpPr>
          <p:spPr bwMode="auto">
            <a:xfrm>
              <a:off x="2736" y="576"/>
              <a:ext cx="0" cy="35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5" name="Rectangle 11"/>
            <p:cNvSpPr>
              <a:spLocks noChangeArrowheads="1"/>
            </p:cNvSpPr>
            <p:nvPr/>
          </p:nvSpPr>
          <p:spPr bwMode="auto">
            <a:xfrm>
              <a:off x="2928" y="393"/>
              <a:ext cx="2688"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בטור – מטען שווה (השראה)</a:t>
              </a:r>
              <a:endParaRPr lang="en-US" altLang="en-US" sz="2800" b="0">
                <a:solidFill>
                  <a:schemeClr val="tx2"/>
                </a:solidFill>
                <a:effectLst>
                  <a:outerShdw blurRad="38100" dist="38100" dir="2700000" algn="tl">
                    <a:srgbClr val="000000"/>
                  </a:outerShdw>
                </a:effectLst>
              </a:endParaRPr>
            </a:p>
          </p:txBody>
        </p:sp>
        <p:sp>
          <p:nvSpPr>
            <p:cNvPr id="62476" name="Rectangle 12"/>
            <p:cNvSpPr>
              <a:spLocks noChangeArrowheads="1"/>
            </p:cNvSpPr>
            <p:nvPr/>
          </p:nvSpPr>
          <p:spPr bwMode="auto">
            <a:xfrm>
              <a:off x="288" y="345"/>
              <a:ext cx="2016"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במקביל – מתח שווה</a:t>
              </a:r>
              <a:endParaRPr lang="en-US" altLang="en-US" sz="2800" b="0">
                <a:solidFill>
                  <a:schemeClr val="tx2"/>
                </a:solidFill>
                <a:effectLst>
                  <a:outerShdw blurRad="38100" dist="38100" dir="2700000" algn="tl">
                    <a:srgbClr val="000000"/>
                  </a:outerShdw>
                </a:effectLst>
              </a:endParaRPr>
            </a:p>
          </p:txBody>
        </p:sp>
        <p:sp>
          <p:nvSpPr>
            <p:cNvPr id="62477" name="Rectangle 13"/>
            <p:cNvSpPr>
              <a:spLocks noChangeArrowheads="1"/>
            </p:cNvSpPr>
            <p:nvPr/>
          </p:nvSpPr>
          <p:spPr bwMode="auto">
            <a:xfrm>
              <a:off x="2400" y="3360"/>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במעגל טורי מתקיים:                       </a:t>
              </a:r>
            </a:p>
          </p:txBody>
        </p:sp>
        <p:pic>
          <p:nvPicPr>
            <p:cNvPr id="62483" name="Picture 19" descr="חיבור קבלים בטור"/>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6" y="756"/>
              <a:ext cx="2340" cy="636"/>
            </a:xfrm>
            <a:prstGeom prst="rect">
              <a:avLst/>
            </a:prstGeom>
            <a:noFill/>
            <a:extLst>
              <a:ext uri="{909E8E84-426E-40DD-AFC4-6F175D3DCCD1}">
                <a14:hiddenFill xmlns:a14="http://schemas.microsoft.com/office/drawing/2010/main">
                  <a:solidFill>
                    <a:srgbClr val="FFFFFF"/>
                  </a:solidFill>
                </a14:hiddenFill>
              </a:ext>
            </a:extLst>
          </p:spPr>
        </p:pic>
        <p:pic>
          <p:nvPicPr>
            <p:cNvPr id="62484" name="Picture 20" descr="חיבור קבלים במקבי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 y="672"/>
              <a:ext cx="1806" cy="1062"/>
            </a:xfrm>
            <a:prstGeom prst="rect">
              <a:avLst/>
            </a:prstGeom>
            <a:noFill/>
            <a:extLst>
              <a:ext uri="{909E8E84-426E-40DD-AFC4-6F175D3DCCD1}">
                <a14:hiddenFill xmlns:a14="http://schemas.microsoft.com/office/drawing/2010/main">
                  <a:solidFill>
                    <a:srgbClr val="FFFFFF"/>
                  </a:solidFill>
                </a14:hiddenFill>
              </a:ext>
            </a:extLst>
          </p:spPr>
        </p:pic>
        <p:pic>
          <p:nvPicPr>
            <p:cNvPr id="62486" name="Picture 22" descr=" C_{eq} = C_1 + C_2 + \cdots + C_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 y="3840"/>
              <a:ext cx="2592" cy="240"/>
            </a:xfrm>
            <a:prstGeom prst="rect">
              <a:avLst/>
            </a:prstGeom>
            <a:noFill/>
            <a:extLst>
              <a:ext uri="{909E8E84-426E-40DD-AFC4-6F175D3DCCD1}">
                <a14:hiddenFill xmlns:a14="http://schemas.microsoft.com/office/drawing/2010/main">
                  <a:solidFill>
                    <a:srgbClr val="FFFFFF"/>
                  </a:solidFill>
                </a14:hiddenFill>
              </a:ext>
            </a:extLst>
          </p:spPr>
        </p:pic>
        <p:pic>
          <p:nvPicPr>
            <p:cNvPr id="62488" name="Picture 24" descr=" \frac{1}{C_{eq}} = \frac{1}{C_1} + \frac{1}{C_2} + \cdots + \frac{1}{C_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60" y="3751"/>
              <a:ext cx="2082" cy="425"/>
            </a:xfrm>
            <a:prstGeom prst="rect">
              <a:avLst/>
            </a:prstGeom>
            <a:noFill/>
            <a:extLst>
              <a:ext uri="{909E8E84-426E-40DD-AFC4-6F175D3DCCD1}">
                <a14:hiddenFill xmlns:a14="http://schemas.microsoft.com/office/drawing/2010/main">
                  <a:solidFill>
                    <a:srgbClr val="FFFFFF"/>
                  </a:solidFill>
                </a14:hiddenFill>
              </a:ext>
            </a:extLst>
          </p:spPr>
        </p:pic>
        <p:sp>
          <p:nvSpPr>
            <p:cNvPr id="62490" name="Rectangle 26"/>
            <p:cNvSpPr>
              <a:spLocks noChangeArrowheads="1"/>
            </p:cNvSpPr>
            <p:nvPr/>
          </p:nvSpPr>
          <p:spPr bwMode="auto">
            <a:xfrm>
              <a:off x="-624" y="3360"/>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במעגל מקבילי מתקיים:                       </a:t>
              </a:r>
            </a:p>
          </p:txBody>
        </p:sp>
        <p:graphicFrame>
          <p:nvGraphicFramePr>
            <p:cNvPr id="62497" name="Object 33"/>
            <p:cNvGraphicFramePr>
              <a:graphicFrameLocks noChangeAspect="1"/>
            </p:cNvGraphicFramePr>
            <p:nvPr/>
          </p:nvGraphicFramePr>
          <p:xfrm>
            <a:off x="48" y="2326"/>
            <a:ext cx="2649" cy="986"/>
          </p:xfrm>
          <a:graphic>
            <a:graphicData uri="http://schemas.openxmlformats.org/presentationml/2006/ole">
              <mc:AlternateContent xmlns:mc="http://schemas.openxmlformats.org/markup-compatibility/2006">
                <mc:Choice xmlns:v="urn:schemas-microsoft-com:vml" Requires="v">
                  <p:oleObj spid="_x0000_s73848" name="Equation" r:id="rId12" imgW="1841400" imgH="685800" progId="Equation.3">
                    <p:embed/>
                  </p:oleObj>
                </mc:Choice>
                <mc:Fallback>
                  <p:oleObj name="Equation" r:id="rId12" imgW="1841400" imgH="685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 y="2326"/>
                          <a:ext cx="2649" cy="986"/>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99" name="Object 35"/>
            <p:cNvGraphicFramePr>
              <a:graphicFrameLocks noChangeAspect="1"/>
            </p:cNvGraphicFramePr>
            <p:nvPr/>
          </p:nvGraphicFramePr>
          <p:xfrm>
            <a:off x="624" y="1680"/>
            <a:ext cx="1440" cy="332"/>
          </p:xfrm>
          <a:graphic>
            <a:graphicData uri="http://schemas.openxmlformats.org/presentationml/2006/ole">
              <mc:AlternateContent xmlns:mc="http://schemas.openxmlformats.org/markup-compatibility/2006">
                <mc:Choice xmlns:v="urn:schemas-microsoft-com:vml" Requires="v">
                  <p:oleObj spid="_x0000_s73849" name="Equation" r:id="rId14" imgW="990360" imgH="228600" progId="Equation.3">
                    <p:embed/>
                  </p:oleObj>
                </mc:Choice>
                <mc:Fallback>
                  <p:oleObj name="Equation" r:id="rId14" imgW="990360" imgH="228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4" y="1680"/>
                          <a:ext cx="1440" cy="332"/>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07781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he-IL" dirty="0" smtClean="0"/>
              <a:t>עד כאן</a:t>
            </a:r>
            <a:br>
              <a:rPr lang="he-IL" dirty="0" smtClean="0"/>
            </a:br>
            <a:r>
              <a:rPr lang="he-IL" dirty="0" smtClean="0"/>
              <a:t/>
            </a:r>
            <a:br>
              <a:rPr lang="he-IL" dirty="0" smtClean="0"/>
            </a:br>
            <a:endParaRPr lang="he-IL" dirty="0"/>
          </a:p>
        </p:txBody>
      </p:sp>
      <p:sp>
        <p:nvSpPr>
          <p:cNvPr id="3" name="Subtitle 2"/>
          <p:cNvSpPr>
            <a:spLocks noGrp="1"/>
          </p:cNvSpPr>
          <p:nvPr>
            <p:ph type="subTitle" sz="quarter" idx="1"/>
          </p:nvPr>
        </p:nvSpPr>
        <p:spPr/>
        <p:txBody>
          <a:bodyPr/>
          <a:lstStyle/>
          <a:p>
            <a:r>
              <a:rPr lang="he-IL" dirty="0"/>
              <a:t>אנרגיית הטעינה</a:t>
            </a:r>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19</a:t>
            </a:fld>
            <a:endParaRPr lang="en-US" altLang="en-US">
              <a:solidFill>
                <a:srgbClr val="FFFFFF"/>
              </a:solidFill>
            </a:endParaRPr>
          </a:p>
        </p:txBody>
      </p:sp>
    </p:spTree>
    <p:extLst>
      <p:ext uri="{BB962C8B-B14F-4D97-AF65-F5344CB8AC3E}">
        <p14:creationId xmlns:p14="http://schemas.microsoft.com/office/powerpoint/2010/main" val="89777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5" name="Object 44"/>
          <p:cNvGraphicFramePr>
            <a:graphicFrameLocks noChangeAspect="1"/>
          </p:cNvGraphicFramePr>
          <p:nvPr>
            <p:extLst>
              <p:ext uri="{D42A27DB-BD31-4B8C-83A1-F6EECF244321}">
                <p14:modId xmlns:p14="http://schemas.microsoft.com/office/powerpoint/2010/main" val="3444571082"/>
              </p:ext>
            </p:extLst>
          </p:nvPr>
        </p:nvGraphicFramePr>
        <p:xfrm>
          <a:off x="152400" y="1976993"/>
          <a:ext cx="2690813" cy="336550"/>
        </p:xfrm>
        <a:graphic>
          <a:graphicData uri="http://schemas.openxmlformats.org/presentationml/2006/ole">
            <mc:AlternateContent xmlns:mc="http://schemas.openxmlformats.org/markup-compatibility/2006">
              <mc:Choice xmlns:v="urn:schemas-microsoft-com:vml" Requires="v">
                <p:oleObj spid="_x0000_s52812" name="Equation" r:id="rId4" imgW="2031840" imgH="253800" progId="Equation.DSMT4">
                  <p:embed/>
                </p:oleObj>
              </mc:Choice>
              <mc:Fallback>
                <p:oleObj name="Equation" r:id="rId4" imgW="2031840" imgH="253800" progId="Equation.DSMT4">
                  <p:embed/>
                  <p:pic>
                    <p:nvPicPr>
                      <p:cNvPr id="0" name="Object 39"/>
                      <p:cNvPicPr>
                        <a:picLocks noChangeAspect="1" noChangeArrowheads="1"/>
                      </p:cNvPicPr>
                      <p:nvPr/>
                    </p:nvPicPr>
                    <p:blipFill>
                      <a:blip r:embed="rId5"/>
                      <a:srcRect/>
                      <a:stretch>
                        <a:fillRect/>
                      </a:stretch>
                    </p:blipFill>
                    <p:spPr bwMode="auto">
                      <a:xfrm>
                        <a:off x="152400" y="1976993"/>
                        <a:ext cx="2690813"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895303152"/>
              </p:ext>
            </p:extLst>
          </p:nvPr>
        </p:nvGraphicFramePr>
        <p:xfrm>
          <a:off x="2516188" y="583168"/>
          <a:ext cx="3025775" cy="336550"/>
        </p:xfrm>
        <a:graphic>
          <a:graphicData uri="http://schemas.openxmlformats.org/presentationml/2006/ole">
            <mc:AlternateContent xmlns:mc="http://schemas.openxmlformats.org/markup-compatibility/2006">
              <mc:Choice xmlns:v="urn:schemas-microsoft-com:vml" Requires="v">
                <p:oleObj spid="_x0000_s52813" name="Equation" r:id="rId6" imgW="2286000" imgH="253800" progId="Equation.DSMT4">
                  <p:embed/>
                </p:oleObj>
              </mc:Choice>
              <mc:Fallback>
                <p:oleObj name="Equation" r:id="rId6" imgW="2286000" imgH="253800" progId="Equation.DSMT4">
                  <p:embed/>
                  <p:pic>
                    <p:nvPicPr>
                      <p:cNvPr id="0" name="Object 39"/>
                      <p:cNvPicPr>
                        <a:picLocks noChangeAspect="1" noChangeArrowheads="1"/>
                      </p:cNvPicPr>
                      <p:nvPr/>
                    </p:nvPicPr>
                    <p:blipFill>
                      <a:blip r:embed="rId7"/>
                      <a:srcRect/>
                      <a:stretch>
                        <a:fillRect/>
                      </a:stretch>
                    </p:blipFill>
                    <p:spPr bwMode="auto">
                      <a:xfrm>
                        <a:off x="2516188" y="583168"/>
                        <a:ext cx="3025775"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a:xfrm>
            <a:off x="8699500" y="6248400"/>
            <a:ext cx="457200" cy="476250"/>
          </a:xfrm>
        </p:spPr>
        <p:txBody>
          <a:bodyPr/>
          <a:lstStyle/>
          <a:p>
            <a:pPr algn="ctr">
              <a:defRPr/>
            </a:pPr>
            <a:fld id="{DB313FC9-621A-4E74-B621-6E46F1091A4A}" type="slidenum">
              <a:rPr lang="he-IL" altLang="en-US" smtClean="0">
                <a:solidFill>
                  <a:srgbClr val="FFFFFF"/>
                </a:solidFill>
              </a:rPr>
              <a:pPr algn="ctr">
                <a:defRPr/>
              </a:pPr>
              <a:t>2</a:t>
            </a:fld>
            <a:endParaRPr lang="en-US" altLang="en-US" dirty="0">
              <a:solidFill>
                <a:srgbClr val="FFFFFF"/>
              </a:solidFill>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2455079363"/>
              </p:ext>
            </p:extLst>
          </p:nvPr>
        </p:nvGraphicFramePr>
        <p:xfrm>
          <a:off x="2776538" y="3313668"/>
          <a:ext cx="2419350" cy="336550"/>
        </p:xfrm>
        <a:graphic>
          <a:graphicData uri="http://schemas.openxmlformats.org/presentationml/2006/ole">
            <mc:AlternateContent xmlns:mc="http://schemas.openxmlformats.org/markup-compatibility/2006">
              <mc:Choice xmlns:v="urn:schemas-microsoft-com:vml" Requires="v">
                <p:oleObj spid="_x0000_s52814" name="Equation" r:id="rId8" imgW="1828800" imgH="253800" progId="Equation.DSMT4">
                  <p:embed/>
                </p:oleObj>
              </mc:Choice>
              <mc:Fallback>
                <p:oleObj name="Equation" r:id="rId8" imgW="1828800" imgH="253800" progId="Equation.DSMT4">
                  <p:embed/>
                  <p:pic>
                    <p:nvPicPr>
                      <p:cNvPr id="0" name=""/>
                      <p:cNvPicPr/>
                      <p:nvPr/>
                    </p:nvPicPr>
                    <p:blipFill>
                      <a:blip r:embed="rId9"/>
                      <a:stretch>
                        <a:fillRect/>
                      </a:stretch>
                    </p:blipFill>
                    <p:spPr>
                      <a:xfrm>
                        <a:off x="2776538" y="3313668"/>
                        <a:ext cx="2419350" cy="336550"/>
                      </a:xfrm>
                      <a:prstGeom prst="rect">
                        <a:avLst/>
                      </a:prstGeom>
                      <a:solidFill>
                        <a:schemeClr val="tx1"/>
                      </a:solidFill>
                    </p:spPr>
                  </p:pic>
                </p:oleObj>
              </mc:Fallback>
            </mc:AlternateContent>
          </a:graphicData>
        </a:graphic>
      </p:graphicFrame>
      <p:grpSp>
        <p:nvGrpSpPr>
          <p:cNvPr id="42" name="Group 41"/>
          <p:cNvGrpSpPr/>
          <p:nvPr/>
        </p:nvGrpSpPr>
        <p:grpSpPr>
          <a:xfrm>
            <a:off x="1047879" y="240268"/>
            <a:ext cx="5187821" cy="4331732"/>
            <a:chOff x="527179" y="76200"/>
            <a:chExt cx="5187821" cy="4331732"/>
          </a:xfrm>
        </p:grpSpPr>
        <p:grpSp>
          <p:nvGrpSpPr>
            <p:cNvPr id="27" name="Group 26"/>
            <p:cNvGrpSpPr/>
            <p:nvPr/>
          </p:nvGrpSpPr>
          <p:grpSpPr>
            <a:xfrm>
              <a:off x="527179" y="76200"/>
              <a:ext cx="5187821" cy="4331732"/>
              <a:chOff x="520958" y="76200"/>
              <a:chExt cx="5187821" cy="4331732"/>
            </a:xfrm>
          </p:grpSpPr>
          <p:grpSp>
            <p:nvGrpSpPr>
              <p:cNvPr id="10" name="Group 9"/>
              <p:cNvGrpSpPr/>
              <p:nvPr/>
            </p:nvGrpSpPr>
            <p:grpSpPr>
              <a:xfrm>
                <a:off x="793879" y="445532"/>
                <a:ext cx="4610100" cy="3707368"/>
                <a:chOff x="476379" y="-316468"/>
                <a:chExt cx="4610100" cy="3707368"/>
              </a:xfrm>
            </p:grpSpPr>
            <p:cxnSp>
              <p:nvCxnSpPr>
                <p:cNvPr id="5" name="Straight Arrow Connector 4"/>
                <p:cNvCxnSpPr/>
                <p:nvPr/>
              </p:nvCxnSpPr>
              <p:spPr bwMode="auto">
                <a:xfrm flipH="1">
                  <a:off x="476379" y="2743200"/>
                  <a:ext cx="666621" cy="6477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1143000" y="-316468"/>
                  <a:ext cx="0" cy="3071336"/>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1162566" y="2754868"/>
                  <a:ext cx="3923913" cy="0"/>
                </a:xfrm>
                <a:prstGeom prst="line">
                  <a:avLst/>
                </a:prstGeom>
                <a:solidFill>
                  <a:schemeClr val="accent1"/>
                </a:solidFill>
                <a:ln w="952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4" name="TextBox 23"/>
                  <p:cNvSpPr txBox="1"/>
                  <p:nvPr/>
                </p:nvSpPr>
                <p:spPr>
                  <a:xfrm>
                    <a:off x="5321558" y="3300968"/>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321558" y="3300968"/>
                    <a:ext cx="387221" cy="36933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20958" y="4038600"/>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20958" y="4038600"/>
                    <a:ext cx="387221" cy="369332"/>
                  </a:xfrm>
                  <a:prstGeom prst="rect">
                    <a:avLst/>
                  </a:prstGeom>
                  <a:blipFill rotWithShape="1">
                    <a:blip r:embed="rId16"/>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271292" y="76200"/>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271292" y="76200"/>
                    <a:ext cx="387221" cy="369332"/>
                  </a:xfrm>
                  <a:prstGeom prst="rect">
                    <a:avLst/>
                  </a:prstGeom>
                  <a:blipFill rotWithShape="1">
                    <a:blip r:embed="rId1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1" name="TextBox 40"/>
                <p:cNvSpPr txBox="1"/>
                <p:nvPr/>
              </p:nvSpPr>
              <p:spPr>
                <a:xfrm>
                  <a:off x="609600" y="3262868"/>
                  <a:ext cx="9221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0</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609600" y="3262868"/>
                  <a:ext cx="922176" cy="369332"/>
                </a:xfrm>
                <a:prstGeom prst="rect">
                  <a:avLst/>
                </a:prstGeom>
                <a:blipFill rotWithShape="1">
                  <a:blip r:embed="rId18"/>
                  <a:stretch>
                    <a:fillRect b="-10000"/>
                  </a:stretch>
                </a:blipFill>
              </p:spPr>
              <p:txBody>
                <a:bodyPr/>
                <a:lstStyle/>
                <a:p>
                  <a:r>
                    <a:rPr lang="en-US">
                      <a:noFill/>
                    </a:rPr>
                    <a:t> </a:t>
                  </a:r>
                </a:p>
              </p:txBody>
            </p:sp>
          </mc:Fallback>
        </mc:AlternateContent>
      </p:grpSp>
      <p:graphicFrame>
        <p:nvGraphicFramePr>
          <p:cNvPr id="43" name="Object 42"/>
          <p:cNvGraphicFramePr>
            <a:graphicFrameLocks noChangeAspect="1"/>
          </p:cNvGraphicFramePr>
          <p:nvPr>
            <p:extLst>
              <p:ext uri="{D42A27DB-BD31-4B8C-83A1-F6EECF244321}">
                <p14:modId xmlns:p14="http://schemas.microsoft.com/office/powerpoint/2010/main" val="2243917096"/>
              </p:ext>
            </p:extLst>
          </p:nvPr>
        </p:nvGraphicFramePr>
        <p:xfrm>
          <a:off x="5092700" y="1992868"/>
          <a:ext cx="2790825" cy="336550"/>
        </p:xfrm>
        <a:graphic>
          <a:graphicData uri="http://schemas.openxmlformats.org/presentationml/2006/ole">
            <mc:AlternateContent xmlns:mc="http://schemas.openxmlformats.org/markup-compatibility/2006">
              <mc:Choice xmlns:v="urn:schemas-microsoft-com:vml" Requires="v">
                <p:oleObj spid="_x0000_s52815" name="Equation" r:id="rId19" imgW="2108160" imgH="253800" progId="Equation.DSMT4">
                  <p:embed/>
                </p:oleObj>
              </mc:Choice>
              <mc:Fallback>
                <p:oleObj name="Equation" r:id="rId19" imgW="2108160" imgH="253800" progId="Equation.DSMT4">
                  <p:embed/>
                  <p:pic>
                    <p:nvPicPr>
                      <p:cNvPr id="0" name="Object 39"/>
                      <p:cNvPicPr>
                        <a:picLocks noChangeAspect="1" noChangeArrowheads="1"/>
                      </p:cNvPicPr>
                      <p:nvPr/>
                    </p:nvPicPr>
                    <p:blipFill>
                      <a:blip r:embed="rId20"/>
                      <a:srcRect/>
                      <a:stretch>
                        <a:fillRect/>
                      </a:stretch>
                    </p:blipFill>
                    <p:spPr bwMode="auto">
                      <a:xfrm>
                        <a:off x="5092700" y="1992868"/>
                        <a:ext cx="2790825" cy="336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Freeform 48"/>
          <p:cNvSpPr/>
          <p:nvPr/>
        </p:nvSpPr>
        <p:spPr bwMode="auto">
          <a:xfrm>
            <a:off x="3401752" y="1647546"/>
            <a:ext cx="1066103" cy="1173528"/>
          </a:xfrm>
          <a:custGeom>
            <a:avLst/>
            <a:gdLst>
              <a:gd name="connsiteX0" fmla="*/ 598748 w 1066103"/>
              <a:gd name="connsiteY0" fmla="*/ 1145422 h 1173528"/>
              <a:gd name="connsiteX1" fmla="*/ 967048 w 1066103"/>
              <a:gd name="connsiteY1" fmla="*/ 942222 h 1173528"/>
              <a:gd name="connsiteX2" fmla="*/ 1043248 w 1066103"/>
              <a:gd name="connsiteY2" fmla="*/ 370722 h 1173528"/>
              <a:gd name="connsiteX3" fmla="*/ 624148 w 1066103"/>
              <a:gd name="connsiteY3" fmla="*/ 2422 h 1173528"/>
              <a:gd name="connsiteX4" fmla="*/ 128848 w 1066103"/>
              <a:gd name="connsiteY4" fmla="*/ 243722 h 1173528"/>
              <a:gd name="connsiteX5" fmla="*/ 1848 w 1066103"/>
              <a:gd name="connsiteY5" fmla="*/ 853322 h 1173528"/>
              <a:gd name="connsiteX6" fmla="*/ 192348 w 1066103"/>
              <a:gd name="connsiteY6" fmla="*/ 1145422 h 1173528"/>
              <a:gd name="connsiteX7" fmla="*/ 217748 w 1066103"/>
              <a:gd name="connsiteY7" fmla="*/ 1145422 h 117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6103" h="1173528">
                <a:moveTo>
                  <a:pt x="598748" y="1145422"/>
                </a:moveTo>
                <a:cubicBezTo>
                  <a:pt x="745856" y="1108380"/>
                  <a:pt x="892965" y="1071339"/>
                  <a:pt x="967048" y="942222"/>
                </a:cubicBezTo>
                <a:cubicBezTo>
                  <a:pt x="1041131" y="813105"/>
                  <a:pt x="1100398" y="527355"/>
                  <a:pt x="1043248" y="370722"/>
                </a:cubicBezTo>
                <a:cubicBezTo>
                  <a:pt x="986098" y="214089"/>
                  <a:pt x="776548" y="23589"/>
                  <a:pt x="624148" y="2422"/>
                </a:cubicBezTo>
                <a:cubicBezTo>
                  <a:pt x="471748" y="-18745"/>
                  <a:pt x="232565" y="101905"/>
                  <a:pt x="128848" y="243722"/>
                </a:cubicBezTo>
                <a:cubicBezTo>
                  <a:pt x="25131" y="385539"/>
                  <a:pt x="-8735" y="703039"/>
                  <a:pt x="1848" y="853322"/>
                </a:cubicBezTo>
                <a:cubicBezTo>
                  <a:pt x="12431" y="1003605"/>
                  <a:pt x="156365" y="1096739"/>
                  <a:pt x="192348" y="1145422"/>
                </a:cubicBezTo>
                <a:cubicBezTo>
                  <a:pt x="228331" y="1194105"/>
                  <a:pt x="223039" y="1169763"/>
                  <a:pt x="217748" y="1145422"/>
                </a:cubicBezTo>
              </a:path>
            </a:pathLst>
          </a:custGeom>
          <a:no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3042004908"/>
              </p:ext>
            </p:extLst>
          </p:nvPr>
        </p:nvGraphicFramePr>
        <p:xfrm>
          <a:off x="41275" y="5000625"/>
          <a:ext cx="9026525" cy="665163"/>
        </p:xfrm>
        <a:graphic>
          <a:graphicData uri="http://schemas.openxmlformats.org/presentationml/2006/ole">
            <mc:AlternateContent xmlns:mc="http://schemas.openxmlformats.org/markup-compatibility/2006">
              <mc:Choice xmlns:v="urn:schemas-microsoft-com:vml" Requires="v">
                <p:oleObj spid="_x0000_s52816" name="Equation" r:id="rId21" imgW="5638680" imgH="406080" progId="Equation.DSMT4">
                  <p:embed/>
                </p:oleObj>
              </mc:Choice>
              <mc:Fallback>
                <p:oleObj name="Equation" r:id="rId21" imgW="5638680" imgH="406080" progId="Equation.DSMT4">
                  <p:embed/>
                  <p:pic>
                    <p:nvPicPr>
                      <p:cNvPr id="0" name=""/>
                      <p:cNvPicPr/>
                      <p:nvPr/>
                    </p:nvPicPr>
                    <p:blipFill>
                      <a:blip r:embed="rId22"/>
                      <a:stretch>
                        <a:fillRect/>
                      </a:stretch>
                    </p:blipFill>
                    <p:spPr>
                      <a:xfrm>
                        <a:off x="41275" y="5000625"/>
                        <a:ext cx="9026525" cy="665163"/>
                      </a:xfrm>
                      <a:prstGeom prst="rect">
                        <a:avLst/>
                      </a:prstGeom>
                      <a:solidFill>
                        <a:schemeClr val="tx1"/>
                      </a:solidFill>
                    </p:spPr>
                  </p:pic>
                </p:oleObj>
              </mc:Fallback>
            </mc:AlternateContent>
          </a:graphicData>
        </a:graphic>
      </p:graphicFrame>
      <p:grpSp>
        <p:nvGrpSpPr>
          <p:cNvPr id="60" name="Group 59"/>
          <p:cNvGrpSpPr/>
          <p:nvPr/>
        </p:nvGrpSpPr>
        <p:grpSpPr>
          <a:xfrm>
            <a:off x="5702300" y="5677824"/>
            <a:ext cx="3365500" cy="932526"/>
            <a:chOff x="5702300" y="5105401"/>
            <a:chExt cx="3365500" cy="932526"/>
          </a:xfrm>
        </p:grpSpPr>
        <p:sp>
          <p:nvSpPr>
            <p:cNvPr id="58" name="Left Brace 57"/>
            <p:cNvSpPr/>
            <p:nvPr/>
          </p:nvSpPr>
          <p:spPr bwMode="auto">
            <a:xfrm rot="16200000">
              <a:off x="7242637" y="3565064"/>
              <a:ext cx="284826" cy="3365500"/>
            </a:xfrm>
            <a:prstGeom prst="leftBrace">
              <a:avLst>
                <a:gd name="adj1" fmla="val 2632"/>
                <a:gd name="adj2" fmla="val 51136"/>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aphicFrame>
          <p:nvGraphicFramePr>
            <p:cNvPr id="59" name="Object 58"/>
            <p:cNvGraphicFramePr>
              <a:graphicFrameLocks noChangeAspect="1"/>
            </p:cNvGraphicFramePr>
            <p:nvPr>
              <p:extLst>
                <p:ext uri="{D42A27DB-BD31-4B8C-83A1-F6EECF244321}">
                  <p14:modId xmlns:p14="http://schemas.microsoft.com/office/powerpoint/2010/main" val="129902458"/>
                </p:ext>
              </p:extLst>
            </p:nvPr>
          </p:nvGraphicFramePr>
          <p:xfrm>
            <a:off x="6900862" y="5390227"/>
            <a:ext cx="1176338" cy="647700"/>
          </p:xfrm>
          <a:graphic>
            <a:graphicData uri="http://schemas.openxmlformats.org/presentationml/2006/ole">
              <mc:AlternateContent xmlns:mc="http://schemas.openxmlformats.org/markup-compatibility/2006">
                <mc:Choice xmlns:v="urn:schemas-microsoft-com:vml" Requires="v">
                  <p:oleObj spid="_x0000_s52817" name="Equation" r:id="rId23" imgW="787320" imgH="431640" progId="Equation.DSMT4">
                    <p:embed/>
                  </p:oleObj>
                </mc:Choice>
                <mc:Fallback>
                  <p:oleObj name="Equation" r:id="rId23" imgW="787320" imgH="431640" progId="Equation.DSMT4">
                    <p:embed/>
                    <p:pic>
                      <p:nvPicPr>
                        <p:cNvPr id="0" name=""/>
                        <p:cNvPicPr/>
                        <p:nvPr/>
                      </p:nvPicPr>
                      <p:blipFill>
                        <a:blip r:embed="rId24"/>
                        <a:stretch>
                          <a:fillRect/>
                        </a:stretch>
                      </p:blipFill>
                      <p:spPr>
                        <a:xfrm>
                          <a:off x="6900862" y="5390227"/>
                          <a:ext cx="1176338" cy="647700"/>
                        </a:xfrm>
                        <a:prstGeom prst="rect">
                          <a:avLst/>
                        </a:prstGeom>
                        <a:solidFill>
                          <a:schemeClr val="tx1"/>
                        </a:solidFill>
                      </p:spPr>
                    </p:pic>
                  </p:oleObj>
                </mc:Fallback>
              </mc:AlternateContent>
            </a:graphicData>
          </a:graphic>
        </p:graphicFrame>
      </p:grpSp>
      <p:grpSp>
        <p:nvGrpSpPr>
          <p:cNvPr id="11" name="Group 10"/>
          <p:cNvGrpSpPr/>
          <p:nvPr/>
        </p:nvGrpSpPr>
        <p:grpSpPr>
          <a:xfrm>
            <a:off x="152400" y="4583668"/>
            <a:ext cx="8991601" cy="369332"/>
            <a:chOff x="152400" y="4507468"/>
            <a:chExt cx="8991601" cy="369332"/>
          </a:xfrm>
        </p:grpSpPr>
        <p:sp>
          <p:nvSpPr>
            <p:cNvPr id="50" name="TextBox 49"/>
            <p:cNvSpPr txBox="1"/>
            <p:nvPr/>
          </p:nvSpPr>
          <p:spPr>
            <a:xfrm>
              <a:off x="152400" y="4507468"/>
              <a:ext cx="8991601" cy="369332"/>
            </a:xfrm>
            <a:prstGeom prst="rect">
              <a:avLst/>
            </a:prstGeom>
            <a:noFill/>
          </p:spPr>
          <p:txBody>
            <a:bodyPr wrap="square" rtlCol="0">
              <a:spAutoFit/>
            </a:bodyPr>
            <a:lstStyle/>
            <a:p>
              <a:pPr algn="r" rtl="1"/>
              <a:r>
                <a:rPr lang="he-IL" dirty="0" smtClean="0"/>
                <a:t>והעבודה הכוללת לאורך המסלול הסגור</a:t>
              </a:r>
              <a:r>
                <a:rPr lang="en-US" dirty="0" smtClean="0"/>
                <a:t> </a:t>
              </a:r>
              <a:r>
                <a:rPr lang="he-IL" dirty="0" smtClean="0"/>
                <a:t>  האינפיניטיסימאלי הכולא את שטח  האינפיניטסימאלי </a:t>
              </a:r>
              <a:r>
                <a:rPr lang="en-US" dirty="0" smtClean="0"/>
                <a:t>ds</a:t>
              </a:r>
              <a:r>
                <a:rPr lang="he-IL" dirty="0" smtClean="0"/>
                <a:t>:</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5334755" y="4507468"/>
                  <a:ext cx="3875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FF"/>
                            </a:solidFill>
                            <a:latin typeface="Cambria Math"/>
                          </a:rPr>
                          <m:t> </m:t>
                        </m:r>
                        <m:r>
                          <a:rPr lang="en-US" b="1" i="1" smtClean="0">
                            <a:solidFill>
                              <a:srgbClr val="FFFF00"/>
                            </a:solidFill>
                            <a:latin typeface="Cambria Math"/>
                          </a:rPr>
                          <m:t>𝒍</m:t>
                        </m:r>
                      </m:oMath>
                    </m:oMathPara>
                  </a14:m>
                  <a:endParaRPr lang="en-US" b="1" dirty="0">
                    <a:solidFill>
                      <a:srgbClr val="FFFF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334755" y="4507468"/>
                  <a:ext cx="387542" cy="369332"/>
                </a:xfrm>
                <a:prstGeom prst="rect">
                  <a:avLst/>
                </a:prstGeom>
                <a:blipFill rotWithShape="1">
                  <a:blip r:embed="rId2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p:cNvSpPr txBox="1"/>
              <p:nvPr/>
            </p:nvSpPr>
            <p:spPr>
              <a:xfrm>
                <a:off x="2893211" y="1029402"/>
                <a:ext cx="13313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FF00"/>
                          </a:solidFill>
                          <a:latin typeface="Cambria Math"/>
                        </a:rPr>
                        <m:t>𝒅𝒔</m:t>
                      </m:r>
                      <m:r>
                        <a:rPr lang="en-US" b="0" i="1" smtClean="0">
                          <a:latin typeface="Cambria Math"/>
                        </a:rPr>
                        <m:t>=</m:t>
                      </m:r>
                      <m:r>
                        <a:rPr lang="en-US" b="0" i="1" smtClean="0">
                          <a:latin typeface="Cambria Math"/>
                        </a:rPr>
                        <m:t>𝑑𝑧𝑑𝑥</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893211" y="1029402"/>
                <a:ext cx="1331390" cy="369332"/>
              </a:xfrm>
              <a:prstGeom prst="rect">
                <a:avLst/>
              </a:prstGeom>
              <a:blipFill rotWithShape="1">
                <a:blip r:embed="rId26"/>
                <a:stretch>
                  <a:fillRect/>
                </a:stretch>
              </a:blipFill>
            </p:spPr>
            <p:txBody>
              <a:bodyPr/>
              <a:lstStyle/>
              <a:p>
                <a:r>
                  <a:rPr lang="en-US">
                    <a:noFill/>
                  </a:rPr>
                  <a:t> </a:t>
                </a:r>
              </a:p>
            </p:txBody>
          </p:sp>
        </mc:Fallback>
      </mc:AlternateContent>
      <p:grpSp>
        <p:nvGrpSpPr>
          <p:cNvPr id="14" name="Group 13"/>
          <p:cNvGrpSpPr/>
          <p:nvPr/>
        </p:nvGrpSpPr>
        <p:grpSpPr>
          <a:xfrm>
            <a:off x="752029" y="735568"/>
            <a:ext cx="5143571" cy="3619500"/>
            <a:chOff x="752029" y="735568"/>
            <a:chExt cx="5143571" cy="3619500"/>
          </a:xfrm>
        </p:grpSpPr>
        <p:grpSp>
          <p:nvGrpSpPr>
            <p:cNvPr id="39" name="Group 38"/>
            <p:cNvGrpSpPr/>
            <p:nvPr/>
          </p:nvGrpSpPr>
          <p:grpSpPr>
            <a:xfrm>
              <a:off x="752029" y="735568"/>
              <a:ext cx="5143571" cy="3060361"/>
              <a:chOff x="231329" y="571500"/>
              <a:chExt cx="5143571" cy="3060361"/>
            </a:xfrm>
          </p:grpSpPr>
          <mc:AlternateContent xmlns:mc="http://schemas.openxmlformats.org/markup-compatibility/2006" xmlns:a14="http://schemas.microsoft.com/office/drawing/2010/main">
            <mc:Choice Requires="a14">
              <p:sp>
                <p:nvSpPr>
                  <p:cNvPr id="38" name="TextBox 37"/>
                  <p:cNvSpPr txBox="1"/>
                  <p:nvPr/>
                </p:nvSpPr>
                <p:spPr>
                  <a:xfrm>
                    <a:off x="4898488" y="571500"/>
                    <a:ext cx="476412" cy="506421"/>
                  </a:xfrm>
                  <a:prstGeom prst="rect">
                    <a:avLst/>
                  </a:prstGeom>
                  <a:noFill/>
                  <a:ln>
                    <a:noFill/>
                    <a:tailEnd w="lg" len="lg"/>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chemeClr val="tx1"/>
                                  </a:solidFill>
                                  <a:latin typeface="Cambria Math" panose="02040503050406030204" pitchFamily="18" charset="0"/>
                                </a:rPr>
                              </m:ctrlPr>
                            </m:accPr>
                            <m:e>
                              <m:r>
                                <a:rPr lang="en-US" sz="2400" b="1" i="1" smtClean="0">
                                  <a:solidFill>
                                    <a:schemeClr val="tx1"/>
                                  </a:solidFill>
                                  <a:latin typeface="Cambria Math"/>
                                </a:rPr>
                                <m:t>𝑬</m:t>
                              </m:r>
                            </m:e>
                          </m:acc>
                        </m:oMath>
                      </m:oMathPara>
                    </a14:m>
                    <a:endParaRPr lang="en-US" sz="2400" b="1" dirty="0">
                      <a:solidFill>
                        <a:srgbClr val="FFFF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898488" y="571500"/>
                    <a:ext cx="476412" cy="506421"/>
                  </a:xfrm>
                  <a:prstGeom prst="rect">
                    <a:avLst/>
                  </a:prstGeom>
                  <a:blipFill rotWithShape="1">
                    <a:blip r:embed="rId12"/>
                    <a:stretch>
                      <a:fillRect/>
                    </a:stretch>
                  </a:blipFill>
                  <a:ln>
                    <a:noFill/>
                    <a:tailEnd w="lg" len="lg"/>
                  </a:ln>
                </p:spPr>
                <p:txBody>
                  <a:bodyPr/>
                  <a:lstStyle/>
                  <a:p>
                    <a:r>
                      <a:rPr lang="en-US">
                        <a:noFill/>
                      </a:rPr>
                      <a:t> </a:t>
                    </a:r>
                  </a:p>
                </p:txBody>
              </p:sp>
            </mc:Fallback>
          </mc:AlternateContent>
          <p:sp>
            <p:nvSpPr>
              <p:cNvPr id="37" name="Freeform 36"/>
              <p:cNvSpPr/>
              <p:nvPr/>
            </p:nvSpPr>
            <p:spPr bwMode="auto">
              <a:xfrm>
                <a:off x="231329" y="831334"/>
                <a:ext cx="4874071" cy="2800527"/>
              </a:xfrm>
              <a:custGeom>
                <a:avLst/>
                <a:gdLst>
                  <a:gd name="connsiteX0" fmla="*/ 9971 w 4731518"/>
                  <a:gd name="connsiteY0" fmla="*/ 3085049 h 3135510"/>
                  <a:gd name="connsiteX1" fmla="*/ 73471 w 4731518"/>
                  <a:gd name="connsiteY1" fmla="*/ 3021549 h 3135510"/>
                  <a:gd name="connsiteX2" fmla="*/ 556071 w 4731518"/>
                  <a:gd name="connsiteY2" fmla="*/ 2081749 h 3135510"/>
                  <a:gd name="connsiteX3" fmla="*/ 1673671 w 4731518"/>
                  <a:gd name="connsiteY3" fmla="*/ 1383249 h 3135510"/>
                  <a:gd name="connsiteX4" fmla="*/ 2257871 w 4731518"/>
                  <a:gd name="connsiteY4" fmla="*/ 1040349 h 3135510"/>
                  <a:gd name="connsiteX5" fmla="*/ 3311971 w 4731518"/>
                  <a:gd name="connsiteY5" fmla="*/ 811749 h 3135510"/>
                  <a:gd name="connsiteX6" fmla="*/ 4251771 w 4731518"/>
                  <a:gd name="connsiteY6" fmla="*/ 202149 h 3135510"/>
                  <a:gd name="connsiteX7" fmla="*/ 4696271 w 4731518"/>
                  <a:gd name="connsiteY7" fmla="*/ 11649 h 3135510"/>
                  <a:gd name="connsiteX8" fmla="*/ 4670871 w 4731518"/>
                  <a:gd name="connsiteY8" fmla="*/ 37049 h 313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1518" h="3135510">
                    <a:moveTo>
                      <a:pt x="9971" y="3085049"/>
                    </a:moveTo>
                    <a:cubicBezTo>
                      <a:pt x="-3788" y="3136907"/>
                      <a:pt x="-17546" y="3188766"/>
                      <a:pt x="73471" y="3021549"/>
                    </a:cubicBezTo>
                    <a:cubicBezTo>
                      <a:pt x="164488" y="2854332"/>
                      <a:pt x="289371" y="2354799"/>
                      <a:pt x="556071" y="2081749"/>
                    </a:cubicBezTo>
                    <a:cubicBezTo>
                      <a:pt x="822771" y="1808699"/>
                      <a:pt x="1390038" y="1556816"/>
                      <a:pt x="1673671" y="1383249"/>
                    </a:cubicBezTo>
                    <a:cubicBezTo>
                      <a:pt x="1957304" y="1209682"/>
                      <a:pt x="1984821" y="1135599"/>
                      <a:pt x="2257871" y="1040349"/>
                    </a:cubicBezTo>
                    <a:cubicBezTo>
                      <a:pt x="2530921" y="945099"/>
                      <a:pt x="2979654" y="951449"/>
                      <a:pt x="3311971" y="811749"/>
                    </a:cubicBezTo>
                    <a:cubicBezTo>
                      <a:pt x="3644288" y="672049"/>
                      <a:pt x="4021054" y="335499"/>
                      <a:pt x="4251771" y="202149"/>
                    </a:cubicBezTo>
                    <a:cubicBezTo>
                      <a:pt x="4482488" y="68799"/>
                      <a:pt x="4626421" y="39166"/>
                      <a:pt x="4696271" y="11649"/>
                    </a:cubicBezTo>
                    <a:cubicBezTo>
                      <a:pt x="4766121" y="-15868"/>
                      <a:pt x="4718496" y="10590"/>
                      <a:pt x="4670871" y="37049"/>
                    </a:cubicBezTo>
                  </a:path>
                </a:pathLst>
              </a:custGeom>
              <a:noFill/>
              <a:ln w="2857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6" name="Group 5"/>
            <p:cNvGrpSpPr/>
            <p:nvPr/>
          </p:nvGrpSpPr>
          <p:grpSpPr>
            <a:xfrm>
              <a:off x="863600" y="792270"/>
              <a:ext cx="4762500" cy="3562798"/>
              <a:chOff x="863600" y="792270"/>
              <a:chExt cx="4762500" cy="3562798"/>
            </a:xfrm>
          </p:grpSpPr>
          <p:grpSp>
            <p:nvGrpSpPr>
              <p:cNvPr id="30" name="Group 29"/>
              <p:cNvGrpSpPr/>
              <p:nvPr/>
            </p:nvGrpSpPr>
            <p:grpSpPr>
              <a:xfrm>
                <a:off x="2654300" y="3212068"/>
                <a:ext cx="477823" cy="1066800"/>
                <a:chOff x="2133600" y="2286000"/>
                <a:chExt cx="477823" cy="1066800"/>
              </a:xfrm>
            </p:grpSpPr>
            <p:cxnSp>
              <p:nvCxnSpPr>
                <p:cNvPr id="18" name="Straight Connector 17"/>
                <p:cNvCxnSpPr/>
                <p:nvPr/>
              </p:nvCxnSpPr>
              <p:spPr bwMode="auto">
                <a:xfrm>
                  <a:off x="2349500" y="2286000"/>
                  <a:ext cx="0" cy="685800"/>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8" name="TextBox 27"/>
                    <p:cNvSpPr txBox="1"/>
                    <p:nvPr/>
                  </p:nvSpPr>
                  <p:spPr>
                    <a:xfrm>
                      <a:off x="2133600" y="2983468"/>
                      <a:ext cx="4778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a:rPr>
                                  <m:t>𝑥</m:t>
                                </m:r>
                              </m:e>
                              <m:sub>
                                <m:r>
                                  <a:rPr lang="en-US" b="0" i="1" smtClean="0">
                                    <a:latin typeface="Cambria Math"/>
                                  </a:rPr>
                                  <m:t>𝑐</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133600" y="2983468"/>
                      <a:ext cx="477823" cy="369332"/>
                    </a:xfrm>
                    <a:prstGeom prst="rect">
                      <a:avLst/>
                    </a:prstGeom>
                    <a:blipFill rotWithShape="1">
                      <a:blip r:embed="rId27"/>
                      <a:stretch>
                        <a:fillRect/>
                      </a:stretch>
                    </a:blipFill>
                  </p:spPr>
                  <p:txBody>
                    <a:bodyPr/>
                    <a:lstStyle/>
                    <a:p>
                      <a:r>
                        <a:rPr lang="en-US">
                          <a:noFill/>
                        </a:rPr>
                        <a:t> </a:t>
                      </a:r>
                    </a:p>
                  </p:txBody>
                </p:sp>
              </mc:Fallback>
            </mc:AlternateContent>
          </p:grpSp>
          <p:grpSp>
            <p:nvGrpSpPr>
              <p:cNvPr id="31" name="Group 30"/>
              <p:cNvGrpSpPr/>
              <p:nvPr/>
            </p:nvGrpSpPr>
            <p:grpSpPr>
              <a:xfrm>
                <a:off x="4609091" y="3198336"/>
                <a:ext cx="1017009" cy="1156732"/>
                <a:chOff x="3251200" y="2298700"/>
                <a:chExt cx="1017009" cy="1156732"/>
              </a:xfrm>
            </p:grpSpPr>
            <p:cxnSp>
              <p:nvCxnSpPr>
                <p:cNvPr id="21" name="Straight Connector 20"/>
                <p:cNvCxnSpPr/>
                <p:nvPr/>
              </p:nvCxnSpPr>
              <p:spPr bwMode="auto">
                <a:xfrm>
                  <a:off x="3733800" y="2298700"/>
                  <a:ext cx="0" cy="685800"/>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TextBox 28"/>
                    <p:cNvSpPr txBox="1"/>
                    <p:nvPr/>
                  </p:nvSpPr>
                  <p:spPr>
                    <a:xfrm>
                      <a:off x="3251200" y="3086100"/>
                      <a:ext cx="10170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a:rPr>
                                  <m:t>𝑥</m:t>
                                </m:r>
                              </m:e>
                              <m:sub>
                                <m:r>
                                  <a:rPr lang="en-US" b="0" i="1" smtClean="0">
                                    <a:latin typeface="Cambria Math"/>
                                  </a:rPr>
                                  <m:t>𝑐</m:t>
                                </m:r>
                              </m:sub>
                            </m:sSub>
                            <m:r>
                              <a:rPr lang="en-US" b="0" i="0" smtClean="0">
                                <a:latin typeface="Cambria Math"/>
                              </a:rPr>
                              <m:t>+</m:t>
                            </m:r>
                            <m:r>
                              <a:rPr lang="en-US" b="0" i="1" smtClean="0">
                                <a:latin typeface="Cambria Math"/>
                              </a:rPr>
                              <m:t>𝑑𝑥</m:t>
                            </m:r>
                          </m:oMath>
                        </m:oMathPara>
                      </a14:m>
                      <a:endParaRPr lang="en-US" i="1" dirty="0"/>
                    </a:p>
                  </p:txBody>
                </p:sp>
              </mc:Choice>
              <mc:Fallback xmlns="">
                <p:sp>
                  <p:nvSpPr>
                    <p:cNvPr id="29" name="TextBox 28"/>
                    <p:cNvSpPr txBox="1">
                      <a:spLocks noRot="1" noChangeAspect="1" noMove="1" noResize="1" noEditPoints="1" noAdjustHandles="1" noChangeArrowheads="1" noChangeShapeType="1" noTextEdit="1"/>
                    </p:cNvSpPr>
                    <p:nvPr/>
                  </p:nvSpPr>
                  <p:spPr>
                    <a:xfrm>
                      <a:off x="3251200" y="3086100"/>
                      <a:ext cx="1017009" cy="369332"/>
                    </a:xfrm>
                    <a:prstGeom prst="rect">
                      <a:avLst/>
                    </a:prstGeom>
                    <a:blipFill rotWithShape="1">
                      <a:blip r:embed="rId28"/>
                      <a:stretch>
                        <a:fillRect/>
                      </a:stretch>
                    </a:blipFill>
                  </p:spPr>
                  <p:txBody>
                    <a:bodyPr/>
                    <a:lstStyle/>
                    <a:p>
                      <a:r>
                        <a:rPr lang="en-US">
                          <a:noFill/>
                        </a:rPr>
                        <a:t> </a:t>
                      </a:r>
                    </a:p>
                  </p:txBody>
                </p:sp>
              </mc:Fallback>
            </mc:AlternateContent>
          </p:grpSp>
          <p:grpSp>
            <p:nvGrpSpPr>
              <p:cNvPr id="35" name="Group 34"/>
              <p:cNvGrpSpPr/>
              <p:nvPr/>
            </p:nvGrpSpPr>
            <p:grpSpPr>
              <a:xfrm>
                <a:off x="1360409" y="3045936"/>
                <a:ext cx="1522491" cy="369332"/>
                <a:chOff x="839709" y="2082800"/>
                <a:chExt cx="1522491" cy="369332"/>
              </a:xfrm>
            </p:grpSpPr>
            <p:cxnSp>
              <p:nvCxnSpPr>
                <p:cNvPr id="23" name="Straight Connector 22"/>
                <p:cNvCxnSpPr/>
                <p:nvPr/>
              </p:nvCxnSpPr>
              <p:spPr bwMode="auto">
                <a:xfrm flipH="1">
                  <a:off x="1219200" y="2285999"/>
                  <a:ext cx="1143000" cy="1"/>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2" name="TextBox 31"/>
                    <p:cNvSpPr txBox="1"/>
                    <p:nvPr/>
                  </p:nvSpPr>
                  <p:spPr>
                    <a:xfrm>
                      <a:off x="839709" y="2082800"/>
                      <a:ext cx="4632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𝑐</m:t>
                                </m:r>
                              </m:sub>
                            </m:sSub>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839709" y="2082800"/>
                      <a:ext cx="463204" cy="369332"/>
                    </a:xfrm>
                    <a:prstGeom prst="rect">
                      <a:avLst/>
                    </a:prstGeom>
                    <a:blipFill rotWithShape="1">
                      <a:blip r:embed="rId10"/>
                      <a:stretch>
                        <a:fillRect/>
                      </a:stretch>
                    </a:blipFill>
                  </p:spPr>
                  <p:txBody>
                    <a:bodyPr/>
                    <a:lstStyle/>
                    <a:p>
                      <a:r>
                        <a:rPr lang="en-US">
                          <a:noFill/>
                        </a:rPr>
                        <a:t> </a:t>
                      </a:r>
                    </a:p>
                  </p:txBody>
                </p:sp>
              </mc:Fallback>
            </mc:AlternateContent>
          </p:grpSp>
          <p:grpSp>
            <p:nvGrpSpPr>
              <p:cNvPr id="34" name="Group 33"/>
              <p:cNvGrpSpPr/>
              <p:nvPr/>
            </p:nvGrpSpPr>
            <p:grpSpPr>
              <a:xfrm>
                <a:off x="863600" y="792270"/>
                <a:ext cx="2019300" cy="406265"/>
                <a:chOff x="342900" y="628202"/>
                <a:chExt cx="2019300" cy="406265"/>
              </a:xfrm>
            </p:grpSpPr>
            <p:cxnSp>
              <p:nvCxnSpPr>
                <p:cNvPr id="19" name="Straight Connector 18"/>
                <p:cNvCxnSpPr/>
                <p:nvPr/>
              </p:nvCxnSpPr>
              <p:spPr bwMode="auto">
                <a:xfrm flipH="1">
                  <a:off x="1219200" y="838200"/>
                  <a:ext cx="1143000" cy="1"/>
                </a:xfrm>
                <a:prstGeom prst="line">
                  <a:avLst/>
                </a:prstGeom>
                <a:solidFill>
                  <a:schemeClr val="accent1"/>
                </a:solidFill>
                <a:ln w="31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3" name="TextBox 32"/>
                    <p:cNvSpPr txBox="1"/>
                    <p:nvPr/>
                  </p:nvSpPr>
                  <p:spPr>
                    <a:xfrm>
                      <a:off x="342900" y="628202"/>
                      <a:ext cx="993990" cy="4062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𝑧</m:t>
                                </m:r>
                              </m:e>
                              <m:sub>
                                <m:r>
                                  <a:rPr lang="en-US" b="0" i="1" smtClean="0">
                                    <a:latin typeface="Cambria Math"/>
                                  </a:rPr>
                                  <m:t>𝑐</m:t>
                                </m:r>
                              </m:sub>
                            </m:sSub>
                            <m:r>
                              <a:rPr lang="en-US" b="0" i="0" smtClean="0">
                                <a:latin typeface="Cambria Math"/>
                              </a:rPr>
                              <m:t>+</m:t>
                            </m:r>
                            <m:r>
                              <a:rPr lang="en-US" b="0" i="1" smtClean="0">
                                <a:latin typeface="Cambria Math"/>
                              </a:rPr>
                              <m:t>𝑑𝑧</m:t>
                            </m:r>
                          </m:oMath>
                        </m:oMathPara>
                      </a14:m>
                      <a:endParaRPr lang="en-US" i="1" dirty="0"/>
                    </a:p>
                  </p:txBody>
                </p:sp>
              </mc:Choice>
              <mc:Fallback xmlns="">
                <p:sp>
                  <p:nvSpPr>
                    <p:cNvPr id="33" name="TextBox 32"/>
                    <p:cNvSpPr txBox="1">
                      <a:spLocks noRot="1" noChangeAspect="1" noMove="1" noResize="1" noEditPoints="1" noAdjustHandles="1" noChangeArrowheads="1" noChangeShapeType="1" noTextEdit="1"/>
                    </p:cNvSpPr>
                    <p:nvPr/>
                  </p:nvSpPr>
                  <p:spPr>
                    <a:xfrm>
                      <a:off x="342900" y="628202"/>
                      <a:ext cx="993990" cy="406265"/>
                    </a:xfrm>
                    <a:prstGeom prst="rect">
                      <a:avLst/>
                    </a:prstGeom>
                    <a:blipFill rotWithShape="1">
                      <a:blip r:embed="rId11"/>
                      <a:stretch>
                        <a:fillRect/>
                      </a:stretch>
                    </a:blipFill>
                  </p:spPr>
                  <p:txBody>
                    <a:bodyPr/>
                    <a:lstStyle/>
                    <a:p>
                      <a:r>
                        <a:rPr lang="en-US">
                          <a:noFill/>
                        </a:rPr>
                        <a:t> </a:t>
                      </a:r>
                    </a:p>
                  </p:txBody>
                </p:sp>
              </mc:Fallback>
            </mc:AlternateContent>
          </p:grpSp>
          <p:grpSp>
            <p:nvGrpSpPr>
              <p:cNvPr id="12" name="Group 11"/>
              <p:cNvGrpSpPr/>
              <p:nvPr/>
            </p:nvGrpSpPr>
            <p:grpSpPr>
              <a:xfrm>
                <a:off x="2882900" y="1002268"/>
                <a:ext cx="2457642" cy="2247900"/>
                <a:chOff x="2959100" y="838200"/>
                <a:chExt cx="2457642" cy="2247900"/>
              </a:xfrm>
            </p:grpSpPr>
            <p:sp>
              <p:nvSpPr>
                <p:cNvPr id="13" name="Rectangle 12"/>
                <p:cNvSpPr/>
                <p:nvPr/>
              </p:nvSpPr>
              <p:spPr bwMode="auto">
                <a:xfrm>
                  <a:off x="2959100" y="838200"/>
                  <a:ext cx="2209800" cy="22479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48" name="Rectangle 47"/>
                    <p:cNvSpPr/>
                    <p:nvPr/>
                  </p:nvSpPr>
                  <p:spPr>
                    <a:xfrm>
                      <a:off x="5029200" y="1295400"/>
                      <a:ext cx="38754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FF"/>
                                </a:solidFill>
                                <a:latin typeface="Cambria Math"/>
                              </a:rPr>
                              <m:t> </m:t>
                            </m:r>
                            <m:r>
                              <a:rPr lang="en-US" b="1" i="1" smtClean="0">
                                <a:solidFill>
                                  <a:srgbClr val="FFFF00"/>
                                </a:solidFill>
                                <a:latin typeface="Cambria Math"/>
                              </a:rPr>
                              <m:t>𝒍</m:t>
                            </m:r>
                          </m:oMath>
                        </m:oMathPara>
                      </a14:m>
                      <a:endParaRPr lang="en-US" b="1" dirty="0">
                        <a:solidFill>
                          <a:srgbClr val="FFFF00"/>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5029200" y="1295400"/>
                      <a:ext cx="387542" cy="369332"/>
                    </a:xfrm>
                    <a:prstGeom prst="rect">
                      <a:avLst/>
                    </a:prstGeom>
                    <a:blipFill rotWithShape="1">
                      <a:blip r:embed="rId29"/>
                      <a:stretch>
                        <a:fillRect/>
                      </a:stretch>
                    </a:blipFill>
                  </p:spPr>
                  <p:txBody>
                    <a:bodyPr/>
                    <a:lstStyle/>
                    <a:p>
                      <a:r>
                        <a:rPr lang="en-US">
                          <a:noFill/>
                        </a:rPr>
                        <a:t> </a:t>
                      </a:r>
                    </a:p>
                  </p:txBody>
                </p:sp>
              </mc:Fallback>
            </mc:AlternateContent>
          </p:grpSp>
        </p:grpSp>
      </p:grpSp>
      <p:grpSp>
        <p:nvGrpSpPr>
          <p:cNvPr id="16" name="Group 15"/>
          <p:cNvGrpSpPr/>
          <p:nvPr/>
        </p:nvGrpSpPr>
        <p:grpSpPr>
          <a:xfrm>
            <a:off x="2057400" y="5631415"/>
            <a:ext cx="3441700" cy="978935"/>
            <a:chOff x="2057400" y="5345665"/>
            <a:chExt cx="3441700" cy="978935"/>
          </a:xfrm>
        </p:grpSpPr>
        <p:sp>
          <p:nvSpPr>
            <p:cNvPr id="52" name="Left Brace 51"/>
            <p:cNvSpPr/>
            <p:nvPr/>
          </p:nvSpPr>
          <p:spPr bwMode="auto">
            <a:xfrm rot="16200000">
              <a:off x="3618983" y="3784082"/>
              <a:ext cx="318534" cy="3441700"/>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aphicFrame>
          <p:nvGraphicFramePr>
            <p:cNvPr id="55" name="Object 54"/>
            <p:cNvGraphicFramePr>
              <a:graphicFrameLocks noChangeAspect="1"/>
            </p:cNvGraphicFramePr>
            <p:nvPr>
              <p:extLst>
                <p:ext uri="{D42A27DB-BD31-4B8C-83A1-F6EECF244321}">
                  <p14:modId xmlns:p14="http://schemas.microsoft.com/office/powerpoint/2010/main" val="2689746059"/>
                </p:ext>
              </p:extLst>
            </p:nvPr>
          </p:nvGraphicFramePr>
          <p:xfrm>
            <a:off x="3263900" y="5676900"/>
            <a:ext cx="1155700" cy="647700"/>
          </p:xfrm>
          <a:graphic>
            <a:graphicData uri="http://schemas.openxmlformats.org/presentationml/2006/ole">
              <mc:AlternateContent xmlns:mc="http://schemas.openxmlformats.org/markup-compatibility/2006">
                <mc:Choice xmlns:v="urn:schemas-microsoft-com:vml" Requires="v">
                  <p:oleObj spid="_x0000_s52818" name="Equation" r:id="rId30" imgW="774360" imgH="431640" progId="Equation.DSMT4">
                    <p:embed/>
                  </p:oleObj>
                </mc:Choice>
                <mc:Fallback>
                  <p:oleObj name="Equation" r:id="rId30" imgW="774360" imgH="431640" progId="Equation.DSMT4">
                    <p:embed/>
                    <p:pic>
                      <p:nvPicPr>
                        <p:cNvPr id="0" name=""/>
                        <p:cNvPicPr/>
                        <p:nvPr/>
                      </p:nvPicPr>
                      <p:blipFill>
                        <a:blip r:embed="rId31"/>
                        <a:stretch>
                          <a:fillRect/>
                        </a:stretch>
                      </p:blipFill>
                      <p:spPr>
                        <a:xfrm>
                          <a:off x="3263900" y="5676900"/>
                          <a:ext cx="1155700" cy="647700"/>
                        </a:xfrm>
                        <a:prstGeom prst="rect">
                          <a:avLst/>
                        </a:prstGeom>
                        <a:solidFill>
                          <a:schemeClr val="tx1"/>
                        </a:solidFill>
                      </p:spPr>
                    </p:pic>
                  </p:oleObj>
                </mc:Fallback>
              </mc:AlternateContent>
            </a:graphicData>
          </a:graphic>
        </p:graphicFrame>
      </p:grpSp>
      <p:grpSp>
        <p:nvGrpSpPr>
          <p:cNvPr id="36" name="Group 35"/>
          <p:cNvGrpSpPr/>
          <p:nvPr/>
        </p:nvGrpSpPr>
        <p:grpSpPr>
          <a:xfrm>
            <a:off x="2006987" y="-1032"/>
            <a:ext cx="7137013" cy="382032"/>
            <a:chOff x="2006987" y="-1032"/>
            <a:chExt cx="7137013" cy="382032"/>
          </a:xfrm>
        </p:grpSpPr>
        <p:sp>
          <p:nvSpPr>
            <p:cNvPr id="3" name="TextBox 2"/>
            <p:cNvSpPr txBox="1"/>
            <p:nvPr/>
          </p:nvSpPr>
          <p:spPr>
            <a:xfrm>
              <a:off x="2006987" y="11668"/>
              <a:ext cx="7137013" cy="369332"/>
            </a:xfrm>
            <a:prstGeom prst="rect">
              <a:avLst/>
            </a:prstGeom>
            <a:noFill/>
          </p:spPr>
          <p:txBody>
            <a:bodyPr wrap="square" rtlCol="0">
              <a:spAutoFit/>
            </a:bodyPr>
            <a:lstStyle/>
            <a:p>
              <a:pPr algn="r" rtl="1"/>
              <a:r>
                <a:rPr lang="he-IL" dirty="0" smtClean="0"/>
                <a:t>(2) אינטגל הצירקו</a:t>
              </a:r>
              <a:r>
                <a:rPr lang="he-IL" dirty="0"/>
                <a:t>ל</a:t>
              </a:r>
              <a:r>
                <a:rPr lang="he-IL" dirty="0" smtClean="0"/>
                <a:t>ציה עלהמסלול האינפיניטסימאלי   הכולא את השטח   </a:t>
              </a:r>
              <a:endParaRPr lang="en-US" dirty="0"/>
            </a:p>
          </p:txBody>
        </p:sp>
        <mc:AlternateContent xmlns:mc="http://schemas.openxmlformats.org/markup-compatibility/2006" xmlns:a14="http://schemas.microsoft.com/office/drawing/2010/main">
          <mc:Choice Requires="a14">
            <p:sp>
              <p:nvSpPr>
                <p:cNvPr id="47" name="TextBox 46"/>
                <p:cNvSpPr txBox="1"/>
                <p:nvPr/>
              </p:nvSpPr>
              <p:spPr>
                <a:xfrm>
                  <a:off x="2374057" y="-1032"/>
                  <a:ext cx="55329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r>
                          <a:rPr lang="he-IL" b="0" i="1" smtClean="0">
                            <a:latin typeface="Cambria Math"/>
                          </a:rPr>
                          <m:t> </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2374057" y="-1032"/>
                  <a:ext cx="553293" cy="369332"/>
                </a:xfrm>
                <a:prstGeom prst="rect">
                  <a:avLst/>
                </a:prstGeom>
                <a:blipFill rotWithShape="1">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4184157" y="3770"/>
                  <a:ext cx="311643" cy="369332"/>
                </a:xfrm>
                <a:prstGeom prst="rect">
                  <a:avLst/>
                </a:prstGeom>
              </p:spPr>
              <p:txBody>
                <a:bodyPr wrap="square">
                  <a:spAutoFit/>
                </a:bodyPr>
                <a:lstStyle/>
                <a:p>
                  <a:pPr/>
                  <a14:m>
                    <m:oMathPara xmlns:m="http://schemas.openxmlformats.org/officeDocument/2006/math">
                      <m:oMathParaPr>
                        <m:jc m:val="right"/>
                      </m:oMathParaPr>
                      <m:oMath xmlns:m="http://schemas.openxmlformats.org/officeDocument/2006/math">
                        <m:r>
                          <a:rPr lang="en-US" b="1" i="1" smtClean="0">
                            <a:solidFill>
                              <a:srgbClr val="FFFF00"/>
                            </a:solidFill>
                            <a:latin typeface="Cambria Math"/>
                          </a:rPr>
                          <m:t>𝒍</m:t>
                        </m:r>
                      </m:oMath>
                    </m:oMathPara>
                  </a14:m>
                  <a:endParaRPr lang="en-US" b="1" dirty="0">
                    <a:solidFill>
                      <a:srgbClr val="FFFF0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4184157" y="3770"/>
                  <a:ext cx="311643" cy="369332"/>
                </a:xfrm>
                <a:prstGeom prst="rect">
                  <a:avLst/>
                </a:prstGeom>
                <a:blipFill rotWithShape="1">
                  <a:blip r:embed="rId3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059677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ppt_x"/>
                                          </p:val>
                                        </p:tav>
                                        <p:tav tm="100000">
                                          <p:val>
                                            <p:strVal val="#ppt_x"/>
                                          </p:val>
                                        </p:tav>
                                      </p:tavLst>
                                    </p:anim>
                                    <p:anim calcmode="lin" valueType="num">
                                      <p:cBhvr additive="base">
                                        <p:cTn id="6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4400" y="6260068"/>
            <a:ext cx="457200" cy="476250"/>
          </a:xfrm>
        </p:spPr>
        <p:txBody>
          <a:bodyPr/>
          <a:lstStyle/>
          <a:p>
            <a:pPr algn="r" rtl="1">
              <a:defRPr/>
            </a:pPr>
            <a:fld id="{0757B474-9030-4235-9B72-E8370045ECBA}" type="slidenum">
              <a:rPr lang="he-IL" altLang="en-US" smtClean="0">
                <a:solidFill>
                  <a:srgbClr val="FFFFFF"/>
                </a:solidFill>
              </a:rPr>
              <a:pPr algn="r" rtl="1">
                <a:defRPr/>
              </a:pPr>
              <a:t>20</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6" name="TextBox 5"/>
              <p:cNvSpPr txBox="1"/>
              <p:nvPr/>
            </p:nvSpPr>
            <p:spPr>
              <a:xfrm>
                <a:off x="304800" y="457200"/>
                <a:ext cx="8534400" cy="5082353"/>
              </a:xfrm>
              <a:prstGeom prst="rect">
                <a:avLst/>
              </a:prstGeom>
              <a:noFill/>
            </p:spPr>
            <p:txBody>
              <a:bodyPr wrap="square" rtlCol="0">
                <a:spAutoFit/>
              </a:bodyPr>
              <a:lstStyle/>
              <a:p>
                <a:pPr marL="342900" indent="-342900" algn="r" rtl="1">
                  <a:buFont typeface="+mj-lt"/>
                  <a:buAutoNum type="arabicPeriod"/>
                </a:pPr>
                <a:r>
                  <a:rPr lang="he-IL" sz="1400" dirty="0" smtClean="0">
                    <a:effectLst/>
                  </a:rPr>
                  <a:t>מוליך מורכב מיונים חיוביים נייחים (אטומים חסרים) ומאלקטרונים חופשיים הנעים ביניהם כמולקולות גאז</a:t>
                </a:r>
              </a:p>
              <a:p>
                <a:pPr marL="342900" indent="-342900" algn="r" rtl="1">
                  <a:buFont typeface="+mj-lt"/>
                  <a:buAutoNum type="arabicPeriod"/>
                </a:pPr>
                <a:r>
                  <a:rPr lang="he-IL" sz="1400" dirty="0" smtClean="0"/>
                  <a:t>החום הוא </a:t>
                </a:r>
                <a:r>
                  <a:rPr lang="he-IL" sz="1400" dirty="0"/>
                  <a:t>מקור</a:t>
                </a:r>
                <a:r>
                  <a:rPr lang="he-IL" sz="1400" dirty="0" smtClean="0"/>
                  <a:t> האנרגיה לתנועתם האקראית של האלקטרונים ולפיכך מהירותם הממוצעת (</a:t>
                </a:r>
                <a14:m>
                  <m:oMath xmlns:m="http://schemas.openxmlformats.org/officeDocument/2006/math">
                    <m:sSub>
                      <m:sSubPr>
                        <m:ctrlPr>
                          <a:rPr lang="en-US" sz="1400" b="0" i="1" smtClean="0">
                            <a:latin typeface="Cambria Math" panose="02040503050406030204" pitchFamily="18" charset="0"/>
                          </a:rPr>
                        </m:ctrlPr>
                      </m:sSubPr>
                      <m:e>
                        <m:r>
                          <a:rPr lang="en-US" sz="1400" i="1">
                            <a:latin typeface="Cambria Math"/>
                          </a:rPr>
                          <m:t>𝑉</m:t>
                        </m:r>
                      </m:e>
                      <m:sub>
                        <m:r>
                          <a:rPr lang="en-US" sz="1400" b="0" i="1" smtClean="0">
                            <a:latin typeface="Cambria Math"/>
                          </a:rPr>
                          <m:t>𝑡h</m:t>
                        </m:r>
                      </m:sub>
                    </m:sSub>
                  </m:oMath>
                </a14:m>
                <a:r>
                  <a:rPr lang="he-IL" sz="1400" dirty="0" smtClean="0"/>
                  <a:t>- ע"פ חוק החלוקה השווה) הוא: </a:t>
                </a:r>
                <a:endParaRPr lang="en-US" sz="1400" dirty="0" smtClean="0"/>
              </a:p>
              <a:p>
                <a:pPr marL="342900" indent="-342900" algn="r" rtl="1">
                  <a:buFont typeface="+mj-lt"/>
                  <a:buAutoNum type="arabicPeriod"/>
                </a:pPr>
                <a:endParaRPr lang="en-US" sz="1400" dirty="0"/>
              </a:p>
              <a:p>
                <a:pPr marL="342900" indent="-342900" algn="r" rtl="1">
                  <a:buFont typeface="+mj-lt"/>
                  <a:buAutoNum type="arabicPeriod"/>
                </a:pPr>
                <a:endParaRPr lang="en-US" sz="1400" dirty="0" smtClean="0"/>
              </a:p>
              <a:p>
                <a:pPr marL="342900" indent="-342900" algn="r" rtl="1">
                  <a:buFont typeface="+mj-lt"/>
                  <a:buAutoNum type="arabicPeriod"/>
                </a:pPr>
                <a:endParaRPr lang="en-US" sz="1400" dirty="0"/>
              </a:p>
              <a:p>
                <a:pPr marL="342900" indent="-342900" algn="r" rtl="1">
                  <a:buFont typeface="+mj-lt"/>
                  <a:buAutoNum type="arabicPeriod"/>
                </a:pPr>
                <a:endParaRPr lang="en-US" sz="1400" dirty="0" smtClean="0"/>
              </a:p>
              <a:p>
                <a:pPr marL="342900" indent="-342900" algn="r" rtl="1">
                  <a:buFont typeface="+mj-lt"/>
                  <a:buAutoNum type="arabicPeriod"/>
                </a:pPr>
                <a:endParaRPr lang="en-US" sz="1400" dirty="0"/>
              </a:p>
              <a:p>
                <a:pPr marL="342900" indent="-342900" algn="r" rtl="1">
                  <a:buFont typeface="+mj-lt"/>
                  <a:buAutoNum type="arabicPeriod"/>
                </a:pPr>
                <a:endParaRPr lang="en-US" sz="1400" dirty="0" smtClean="0"/>
              </a:p>
              <a:p>
                <a:pPr marL="342900" indent="-342900" algn="r" rtl="1">
                  <a:buFont typeface="+mj-lt"/>
                  <a:buAutoNum type="arabicPeriod"/>
                </a:pPr>
                <a:endParaRPr lang="he-IL" sz="1400" dirty="0" smtClean="0"/>
              </a:p>
              <a:p>
                <a:pPr marL="342900" indent="-342900" algn="r" rtl="1">
                  <a:buFont typeface="+mj-lt"/>
                  <a:buAutoNum type="arabicPeriod"/>
                </a:pPr>
                <a:endParaRPr lang="he-IL" sz="1400" dirty="0" smtClean="0"/>
              </a:p>
              <a:p>
                <a:pPr marL="342900" indent="-342900" algn="r" rtl="1">
                  <a:buFont typeface="+mj-lt"/>
                  <a:buAutoNum type="arabicPeriod"/>
                </a:pPr>
                <a:endParaRPr lang="he-IL" sz="1400" dirty="0" smtClean="0"/>
              </a:p>
              <a:p>
                <a:pPr marL="342900" indent="-342900" algn="r" rtl="1">
                  <a:buFont typeface="+mj-lt"/>
                  <a:buAutoNum type="arabicPeriod"/>
                </a:pPr>
                <a:endParaRPr lang="he-IL" sz="1400" dirty="0"/>
              </a:p>
              <a:p>
                <a:pPr marL="342900" indent="-342900" algn="r" rtl="1">
                  <a:buFont typeface="+mj-lt"/>
                  <a:buAutoNum type="arabicPeriod"/>
                </a:pPr>
                <a:r>
                  <a:rPr lang="he-IL" sz="1400" dirty="0" smtClean="0"/>
                  <a:t>אין אינטראקציה בין האלקטרונים אך הם מתנגשים באופן אקראי ביונים</a:t>
                </a:r>
              </a:p>
              <a:p>
                <a:pPr marL="342900" indent="-342900" algn="r" rtl="1">
                  <a:buFont typeface="+mj-lt"/>
                  <a:buAutoNum type="arabicPeriod"/>
                </a:pPr>
                <a:r>
                  <a:rPr lang="he-IL" sz="1400" dirty="0" smtClean="0"/>
                  <a:t>הזמן הממוצע  </a:t>
                </a:r>
                <a14:m>
                  <m:oMath xmlns:m="http://schemas.openxmlformats.org/officeDocument/2006/math">
                    <m:sSub>
                      <m:sSubPr>
                        <m:ctrlPr>
                          <a:rPr lang="he-IL" sz="1400" i="1" smtClean="0">
                            <a:latin typeface="Cambria Math" panose="02040503050406030204" pitchFamily="18" charset="0"/>
                          </a:rPr>
                        </m:ctrlPr>
                      </m:sSubPr>
                      <m:e>
                        <m:r>
                          <a:rPr lang="he-IL" sz="1400" i="1" smtClean="0">
                            <a:latin typeface="Cambria Math"/>
                            <a:ea typeface="Cambria Math"/>
                          </a:rPr>
                          <m:t>𝜏</m:t>
                        </m:r>
                      </m:e>
                      <m:sub>
                        <m:r>
                          <a:rPr lang="en-US" sz="1400" b="0" i="1" smtClean="0">
                            <a:latin typeface="Cambria Math"/>
                          </a:rPr>
                          <m:t>𝑐</m:t>
                        </m:r>
                      </m:sub>
                    </m:sSub>
                  </m:oMath>
                </a14:m>
                <a:r>
                  <a:rPr lang="he-IL" sz="1400" dirty="0" smtClean="0"/>
                  <a:t> בין התנגשויות (אלקטרון  ביון) הוא קבוע (תהליך פואסוני) ולכן</a:t>
                </a:r>
              </a:p>
              <a:p>
                <a:pPr marL="342900" indent="-342900" algn="r" rtl="1">
                  <a:buFont typeface="+mj-lt"/>
                  <a:buAutoNum type="arabicPeriod"/>
                </a:pPr>
                <a:r>
                  <a:rPr lang="he-IL" sz="1400" dirty="0" smtClean="0">
                    <a:effectLst/>
                  </a:rPr>
                  <a:t>המהלך החופשי הממוצע (בין התנגשויות) </a:t>
                </a:r>
                <a:r>
                  <a:rPr lang="en-US" sz="1400" dirty="0" smtClean="0">
                    <a:effectLst/>
                  </a:rPr>
                  <a:t>  </a:t>
                </a:r>
                <a14:m>
                  <m:oMath xmlns:m="http://schemas.openxmlformats.org/officeDocument/2006/math">
                    <m:sSub>
                      <m:sSubPr>
                        <m:ctrlPr>
                          <a:rPr lang="en-US" sz="1400" i="1" smtClean="0">
                            <a:effectLst/>
                            <a:latin typeface="Cambria Math" panose="02040503050406030204" pitchFamily="18" charset="0"/>
                          </a:rPr>
                        </m:ctrlPr>
                      </m:sSubPr>
                      <m:e>
                        <m:acc>
                          <m:accPr>
                            <m:chr m:val="̃"/>
                            <m:ctrlPr>
                              <a:rPr lang="en-US" sz="1400" i="1" smtClean="0">
                                <a:effectLst/>
                                <a:latin typeface="Cambria Math" panose="02040503050406030204" pitchFamily="18" charset="0"/>
                              </a:rPr>
                            </m:ctrlPr>
                          </m:accPr>
                          <m:e>
                            <m:r>
                              <a:rPr lang="en-US" sz="1400" i="1">
                                <a:latin typeface="Cambria Math"/>
                              </a:rPr>
                              <m:t>𝑙</m:t>
                            </m:r>
                          </m:e>
                        </m:acc>
                      </m:e>
                      <m:sub>
                        <m:r>
                          <a:rPr lang="en-US" sz="1400" b="0" i="1" smtClean="0">
                            <a:effectLst/>
                            <a:latin typeface="Cambria Math"/>
                          </a:rPr>
                          <m:t>𝑓</m:t>
                        </m:r>
                      </m:sub>
                    </m:sSub>
                  </m:oMath>
                </a14:m>
                <a:r>
                  <a:rPr lang="en-US" sz="1400" dirty="0" smtClean="0">
                    <a:effectLst/>
                  </a:rPr>
                  <a:t>=</a:t>
                </a:r>
                <a14:m>
                  <m:oMath xmlns:m="http://schemas.openxmlformats.org/officeDocument/2006/math">
                    <m:sSub>
                      <m:sSubPr>
                        <m:ctrlPr>
                          <a:rPr lang="en-US" sz="1400" i="1" dirty="0" smtClean="0">
                            <a:effectLst/>
                            <a:latin typeface="Cambria Math" panose="02040503050406030204" pitchFamily="18" charset="0"/>
                          </a:rPr>
                        </m:ctrlPr>
                      </m:sSubPr>
                      <m:e>
                        <m:r>
                          <a:rPr lang="en-US" sz="1400" i="1" dirty="0">
                            <a:latin typeface="Cambria Math"/>
                            <a:ea typeface="Cambria Math"/>
                          </a:rPr>
                          <m:t>𝜏</m:t>
                        </m:r>
                      </m:e>
                      <m:sub>
                        <m:r>
                          <a:rPr lang="en-US" sz="1400" b="0" i="1" dirty="0" smtClean="0">
                            <a:effectLst/>
                            <a:latin typeface="Cambria Math"/>
                          </a:rPr>
                          <m:t>𝑐</m:t>
                        </m:r>
                      </m:sub>
                    </m:sSub>
                    <m:r>
                      <a:rPr lang="en-US" sz="1400" i="1" dirty="0" smtClean="0">
                        <a:effectLst/>
                        <a:latin typeface="Cambria Math"/>
                        <a:ea typeface="Cambria Math"/>
                      </a:rPr>
                      <m:t>∙</m:t>
                    </m:r>
                    <m:sSub>
                      <m:sSubPr>
                        <m:ctrlPr>
                          <a:rPr lang="en-US" sz="1400" i="1" dirty="0" smtClean="0">
                            <a:effectLst/>
                            <a:latin typeface="Cambria Math" panose="02040503050406030204" pitchFamily="18" charset="0"/>
                            <a:ea typeface="Cambria Math"/>
                          </a:rPr>
                        </m:ctrlPr>
                      </m:sSubPr>
                      <m:e>
                        <m:acc>
                          <m:accPr>
                            <m:chr m:val="̃"/>
                            <m:ctrlPr>
                              <a:rPr lang="en-US" sz="1400" i="1" dirty="0" smtClean="0">
                                <a:effectLst/>
                                <a:latin typeface="Cambria Math" panose="02040503050406030204" pitchFamily="18" charset="0"/>
                                <a:ea typeface="Cambria Math"/>
                              </a:rPr>
                            </m:ctrlPr>
                          </m:accPr>
                          <m:e>
                            <m:r>
                              <a:rPr lang="en-US" sz="1400" i="1" dirty="0">
                                <a:latin typeface="Cambria Math"/>
                                <a:ea typeface="Cambria Math"/>
                              </a:rPr>
                              <m:t>𝑉</m:t>
                            </m:r>
                          </m:e>
                        </m:acc>
                      </m:e>
                      <m:sub>
                        <m:r>
                          <a:rPr lang="en-US" sz="1400" b="0" i="1" dirty="0" smtClean="0">
                            <a:effectLst/>
                            <a:latin typeface="Cambria Math"/>
                            <a:ea typeface="Cambria Math"/>
                          </a:rPr>
                          <m:t>𝑡h</m:t>
                        </m:r>
                      </m:sub>
                    </m:sSub>
                  </m:oMath>
                </a14:m>
                <a:r>
                  <a:rPr lang="en-US" sz="1400" dirty="0" smtClean="0">
                    <a:effectLst/>
                  </a:rPr>
                  <a:t> </a:t>
                </a:r>
                <a:r>
                  <a:rPr lang="he-IL" sz="1400" dirty="0" smtClean="0">
                    <a:effectLst/>
                  </a:rPr>
                  <a:t>ומאחר והוא מסדר הגודל של המרחק הבין אטומי (</a:t>
                </a:r>
                <a14:m>
                  <m:oMath xmlns:m="http://schemas.openxmlformats.org/officeDocument/2006/math">
                    <m:r>
                      <a:rPr lang="he-IL" sz="1400" b="0" i="1" smtClean="0">
                        <a:effectLst/>
                        <a:latin typeface="Cambria Math"/>
                      </a:rPr>
                      <m:t>1</m:t>
                    </m:r>
                    <m:r>
                      <a:rPr lang="he-IL" sz="1400" b="0" i="1" smtClean="0">
                        <a:effectLst/>
                        <a:latin typeface="Cambria Math"/>
                      </a:rPr>
                      <m:t>−</m:t>
                    </m:r>
                    <m:r>
                      <a:rPr lang="en-US" sz="1400" b="0" i="1" smtClean="0">
                        <a:effectLst/>
                        <a:latin typeface="Cambria Math"/>
                      </a:rPr>
                      <m:t>10</m:t>
                    </m:r>
                    <m:acc>
                      <m:accPr>
                        <m:chr m:val="̇"/>
                        <m:ctrlPr>
                          <a:rPr lang="en-US" sz="1400" b="0" i="1" smtClean="0">
                            <a:effectLst/>
                            <a:latin typeface="Cambria Math" panose="02040503050406030204" pitchFamily="18" charset="0"/>
                          </a:rPr>
                        </m:ctrlPr>
                      </m:accPr>
                      <m:e>
                        <m:r>
                          <a:rPr lang="en-US" sz="1400" i="1">
                            <a:latin typeface="Cambria Math"/>
                          </a:rPr>
                          <m:t>𝐴</m:t>
                        </m:r>
                      </m:e>
                    </m:acc>
                  </m:oMath>
                </a14:m>
                <a:r>
                  <a:rPr lang="he-IL" sz="1400" dirty="0" smtClean="0">
                    <a:effectLst/>
                  </a:rPr>
                  <a:t>)</a:t>
                </a:r>
              </a:p>
              <a:p>
                <a:pPr marL="342900" indent="-342900" algn="r" rtl="1">
                  <a:buFont typeface="+mj-lt"/>
                  <a:buAutoNum type="arabicPeriod"/>
                </a:pPr>
                <a:r>
                  <a:rPr lang="he-IL" sz="1400" dirty="0" smtClean="0"/>
                  <a:t>יוצא כי </a:t>
                </a:r>
              </a:p>
              <a:p>
                <a:pPr marL="342900" indent="-342900" algn="r" rtl="1">
                  <a:buFont typeface="+mj-lt"/>
                  <a:buAutoNum type="arabicPeriod"/>
                </a:pPr>
                <a:r>
                  <a:rPr lang="he-IL" sz="1400" dirty="0" smtClean="0"/>
                  <a:t>ולאחריו רוכש האלקטרון מהירות חדשה שאיננה תלויה בקודמתה</a:t>
                </a:r>
                <a:r>
                  <a:rPr lang="en-US" sz="1400" dirty="0" smtClean="0"/>
                  <a:t>.</a:t>
                </a:r>
                <a:endParaRPr lang="he-IL" sz="1400" dirty="0" smtClean="0"/>
              </a:p>
              <a:p>
                <a:pPr marL="342900" indent="-342900" algn="r" rtl="1">
                  <a:buFont typeface="+mj-lt"/>
                  <a:buAutoNum type="arabicPeriod"/>
                </a:pPr>
                <a:r>
                  <a:rPr lang="he-IL" sz="1400" dirty="0" smtClean="0">
                    <a:effectLst/>
                  </a:rPr>
                  <a:t>לכן הצפיפות הממוצעת של המטען נטו על פני כמה נקודות שריג (יונים) בזמנים ארוכים מ - </a:t>
                </a:r>
                <a14:m>
                  <m:oMath xmlns:m="http://schemas.openxmlformats.org/officeDocument/2006/math">
                    <m:sSub>
                      <m:sSubPr>
                        <m:ctrlPr>
                          <a:rPr lang="en-US" sz="1400" i="1" dirty="0">
                            <a:solidFill>
                              <a:srgbClr val="FFFFFF"/>
                            </a:solidFill>
                            <a:latin typeface="Cambria Math" panose="02040503050406030204" pitchFamily="18" charset="0"/>
                          </a:rPr>
                        </m:ctrlPr>
                      </m:sSubPr>
                      <m:e>
                        <m:r>
                          <a:rPr lang="en-US" sz="1400" i="1" dirty="0">
                            <a:solidFill>
                              <a:srgbClr val="FFFFFF"/>
                            </a:solidFill>
                            <a:latin typeface="Cambria Math"/>
                            <a:ea typeface="Cambria Math"/>
                          </a:rPr>
                          <m:t>𝜏</m:t>
                        </m:r>
                      </m:e>
                      <m:sub>
                        <m:r>
                          <a:rPr lang="en-US" sz="1400" i="1" dirty="0">
                            <a:solidFill>
                              <a:srgbClr val="FFFFFF"/>
                            </a:solidFill>
                            <a:latin typeface="Cambria Math"/>
                          </a:rPr>
                          <m:t>𝑐</m:t>
                        </m:r>
                      </m:sub>
                    </m:sSub>
                  </m:oMath>
                </a14:m>
                <a:r>
                  <a:rPr lang="he-IL" sz="1400" dirty="0" smtClean="0">
                    <a:effectLst/>
                  </a:rPr>
                  <a:t> הינה אפס.</a:t>
                </a:r>
              </a:p>
              <a:p>
                <a:pPr marL="342900" indent="-342900" algn="r" rtl="1">
                  <a:buFont typeface="+mj-lt"/>
                  <a:buAutoNum type="arabicPeriod"/>
                </a:pPr>
                <a:r>
                  <a:rPr lang="he-IL" sz="1400" dirty="0" smtClean="0"/>
                  <a:t>בנוכחות שדה חשמלי </a:t>
                </a:r>
                <a:r>
                  <a:rPr lang="he-IL" sz="1400" dirty="0"/>
                  <a:t>רוכשים המטענים </a:t>
                </a:r>
                <a:r>
                  <a:rPr lang="he-IL" sz="1400" dirty="0" smtClean="0"/>
                  <a:t>(תוך </a:t>
                </a:r>
                <a:r>
                  <a:rPr lang="he-IL" sz="1400" dirty="0"/>
                  <a:t>כדי 'תנועתם החומנית</a:t>
                </a:r>
                <a:r>
                  <a:rPr lang="he-IL" sz="1400" dirty="0" smtClean="0"/>
                  <a:t>') מהירות </a:t>
                </a:r>
                <a:r>
                  <a:rPr lang="he-IL" sz="1400" u="sng" dirty="0" smtClean="0"/>
                  <a:t>אך היא קבועה</a:t>
                </a:r>
                <a:r>
                  <a:rPr lang="he-IL" sz="1400" dirty="0" smtClean="0"/>
                  <a:t> שכינוייה "מהירות </a:t>
                </a:r>
                <a:r>
                  <a:rPr lang="he-IL" sz="1400" dirty="0"/>
                  <a:t>סחיפה" </a:t>
                </a:r>
                <a:r>
                  <a:rPr lang="en-US" sz="1400" dirty="0"/>
                  <a:t>(drift velocity</a:t>
                </a:r>
                <a14:m>
                  <m:oMath xmlns:m="http://schemas.openxmlformats.org/officeDocument/2006/math">
                    <m:sSub>
                      <m:sSubPr>
                        <m:ctrlPr>
                          <a:rPr lang="he-IL" sz="1400" i="1">
                            <a:latin typeface="Cambria Math" panose="02040503050406030204" pitchFamily="18" charset="0"/>
                          </a:rPr>
                        </m:ctrlPr>
                      </m:sSubPr>
                      <m:e>
                        <m:r>
                          <a:rPr lang="en-US" sz="1400" b="0" i="1" smtClean="0">
                            <a:latin typeface="Cambria Math"/>
                          </a:rPr>
                          <m:t> </m:t>
                        </m:r>
                        <m:r>
                          <a:rPr lang="en-US" sz="1400" i="1">
                            <a:latin typeface="Cambria Math"/>
                          </a:rPr>
                          <m:t>−</m:t>
                        </m:r>
                        <m:r>
                          <a:rPr lang="en-US" sz="1400" i="1">
                            <a:latin typeface="Cambria Math"/>
                          </a:rPr>
                          <m:t>𝑉</m:t>
                        </m:r>
                      </m:e>
                      <m:sub>
                        <m:r>
                          <a:rPr lang="en-US" sz="1400" i="1">
                            <a:latin typeface="Cambria Math"/>
                          </a:rPr>
                          <m:t>𝑑</m:t>
                        </m:r>
                      </m:sub>
                    </m:sSub>
                  </m:oMath>
                </a14:m>
                <a:r>
                  <a:rPr lang="en-US" sz="1400" dirty="0"/>
                  <a:t>)</a:t>
                </a:r>
                <a:r>
                  <a:rPr lang="he-IL" sz="1400" dirty="0"/>
                  <a:t> </a:t>
                </a:r>
                <a:r>
                  <a:rPr lang="he-IL" sz="1400" dirty="0" smtClean="0"/>
                  <a:t>המניבה זרם קבוע (בר-מדידה) --- למרות שפועל כוח (מאיץ) על מטענים.  </a:t>
                </a:r>
                <a:endParaRPr lang="en-US" sz="1400" dirty="0" smtClean="0"/>
              </a:p>
              <a:p>
                <a:pPr marL="342900" indent="-342900" algn="r" rtl="1">
                  <a:buFont typeface="+mj-lt"/>
                  <a:buAutoNum type="arabicPeriod"/>
                </a:pPr>
                <a:r>
                  <a:rPr lang="he-IL" sz="1400" dirty="0" smtClean="0"/>
                  <a:t>לכן התוספת למהירות </a:t>
                </a:r>
                <a14:m>
                  <m:oMath xmlns:m="http://schemas.openxmlformats.org/officeDocument/2006/math">
                    <m:sSub>
                      <m:sSubPr>
                        <m:ctrlPr>
                          <a:rPr lang="en-US" sz="1400" i="1" dirty="0">
                            <a:latin typeface="Cambria Math" panose="02040503050406030204" pitchFamily="18" charset="0"/>
                            <a:ea typeface="Cambria Math"/>
                          </a:rPr>
                        </m:ctrlPr>
                      </m:sSubPr>
                      <m:e>
                        <m:acc>
                          <m:accPr>
                            <m:chr m:val="̃"/>
                            <m:ctrlPr>
                              <a:rPr lang="en-US" sz="1400" i="1" dirty="0" smtClean="0">
                                <a:latin typeface="Cambria Math" panose="02040503050406030204" pitchFamily="18" charset="0"/>
                                <a:ea typeface="Cambria Math"/>
                              </a:rPr>
                            </m:ctrlPr>
                          </m:accPr>
                          <m:e>
                            <m:r>
                              <a:rPr lang="en-US" sz="1400" i="1" dirty="0">
                                <a:latin typeface="Cambria Math"/>
                                <a:ea typeface="Cambria Math"/>
                              </a:rPr>
                              <m:t>𝑉</m:t>
                            </m:r>
                          </m:e>
                        </m:acc>
                      </m:e>
                      <m:sub>
                        <m:r>
                          <a:rPr lang="en-US" sz="1400" i="1" dirty="0">
                            <a:latin typeface="Cambria Math"/>
                            <a:ea typeface="Cambria Math"/>
                          </a:rPr>
                          <m:t>𝑡h</m:t>
                        </m:r>
                      </m:sub>
                    </m:sSub>
                  </m:oMath>
                </a14:m>
                <a:r>
                  <a:rPr lang="he-IL" sz="1400" dirty="0" smtClean="0"/>
                  <a:t> בנוכחות השדה הינה:</a:t>
                </a:r>
                <a:r>
                  <a:rPr lang="en-US" sz="1400" dirty="0" smtClean="0"/>
                  <a:t> </a:t>
                </a:r>
                <a:r>
                  <a:rPr lang="he-IL" sz="1400" dirty="0" smtClean="0"/>
                  <a:t>  </a:t>
                </a:r>
                <a:endParaRPr lang="en-US" sz="1400" dirty="0" smtClean="0"/>
              </a:p>
              <a:p>
                <a:pPr algn="l" rtl="1"/>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457200"/>
                <a:ext cx="8534400" cy="5082353"/>
              </a:xfrm>
              <a:prstGeom prst="rect">
                <a:avLst/>
              </a:prstGeom>
              <a:blipFill rotWithShape="1">
                <a:blip r:embed="rId4"/>
                <a:stretch>
                  <a:fillRect l="-429" t="-240" r="-286"/>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184988747"/>
              </p:ext>
            </p:extLst>
          </p:nvPr>
        </p:nvGraphicFramePr>
        <p:xfrm>
          <a:off x="1143000" y="1230312"/>
          <a:ext cx="6283325" cy="1893888"/>
        </p:xfrm>
        <a:graphic>
          <a:graphicData uri="http://schemas.openxmlformats.org/presentationml/2006/ole">
            <mc:AlternateContent xmlns:mc="http://schemas.openxmlformats.org/markup-compatibility/2006">
              <mc:Choice xmlns:v="urn:schemas-microsoft-com:vml" Requires="v">
                <p:oleObj spid="_x0000_s50432" name="Equation" r:id="rId5" imgW="4889160" imgH="1473120" progId="Equation.DSMT4">
                  <p:embed/>
                </p:oleObj>
              </mc:Choice>
              <mc:Fallback>
                <p:oleObj name="Equation" r:id="rId5" imgW="4889160" imgH="1473120" progId="Equation.DSMT4">
                  <p:embed/>
                  <p:pic>
                    <p:nvPicPr>
                      <p:cNvPr id="0" name=""/>
                      <p:cNvPicPr/>
                      <p:nvPr/>
                    </p:nvPicPr>
                    <p:blipFill>
                      <a:blip r:embed="rId6"/>
                      <a:stretch>
                        <a:fillRect/>
                      </a:stretch>
                    </p:blipFill>
                    <p:spPr>
                      <a:xfrm>
                        <a:off x="1143000" y="1230312"/>
                        <a:ext cx="6283325" cy="1893888"/>
                      </a:xfrm>
                      <a:prstGeom prst="rect">
                        <a:avLst/>
                      </a:prstGeom>
                      <a:solidFill>
                        <a:schemeClr val="tx1"/>
                      </a:solidFill>
                    </p:spPr>
                  </p:pic>
                </p:oleObj>
              </mc:Fallback>
            </mc:AlternateContent>
          </a:graphicData>
        </a:graphic>
      </p:graphicFrame>
      <p:sp>
        <p:nvSpPr>
          <p:cNvPr id="3" name="TextBox 2"/>
          <p:cNvSpPr txBox="1"/>
          <p:nvPr/>
        </p:nvSpPr>
        <p:spPr>
          <a:xfrm>
            <a:off x="6400800" y="0"/>
            <a:ext cx="2286000" cy="369332"/>
          </a:xfrm>
          <a:prstGeom prst="rect">
            <a:avLst/>
          </a:prstGeom>
          <a:noFill/>
        </p:spPr>
        <p:txBody>
          <a:bodyPr wrap="square" rtlCol="0">
            <a:spAutoFit/>
          </a:bodyPr>
          <a:lstStyle/>
          <a:p>
            <a:pPr algn="r" rtl="1"/>
            <a:r>
              <a:rPr lang="he-IL" dirty="0" smtClean="0"/>
              <a:t>הנחות מודל דרודה:</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0889260"/>
              </p:ext>
            </p:extLst>
          </p:nvPr>
        </p:nvGraphicFramePr>
        <p:xfrm>
          <a:off x="6400800" y="3916804"/>
          <a:ext cx="1333500" cy="266700"/>
        </p:xfrm>
        <a:graphic>
          <a:graphicData uri="http://schemas.openxmlformats.org/presentationml/2006/ole">
            <mc:AlternateContent xmlns:mc="http://schemas.openxmlformats.org/markup-compatibility/2006">
              <mc:Choice xmlns:v="urn:schemas-microsoft-com:vml" Requires="v">
                <p:oleObj spid="_x0000_s50433" name="Equation" r:id="rId7" imgW="1333440" imgH="266400" progId="Equation.DSMT4">
                  <p:embed/>
                </p:oleObj>
              </mc:Choice>
              <mc:Fallback>
                <p:oleObj name="Equation" r:id="rId7" imgW="1333440" imgH="266400" progId="Equation.DSMT4">
                  <p:embed/>
                  <p:pic>
                    <p:nvPicPr>
                      <p:cNvPr id="0" name=""/>
                      <p:cNvPicPr/>
                      <p:nvPr/>
                    </p:nvPicPr>
                    <p:blipFill>
                      <a:blip r:embed="rId8"/>
                      <a:stretch>
                        <a:fillRect/>
                      </a:stretch>
                    </p:blipFill>
                    <p:spPr>
                      <a:xfrm>
                        <a:off x="6400800" y="3916804"/>
                        <a:ext cx="1333500" cy="266700"/>
                      </a:xfrm>
                      <a:prstGeom prst="rect">
                        <a:avLst/>
                      </a:prstGeom>
                      <a:solidFill>
                        <a:schemeClr val="tx1"/>
                      </a:solidFill>
                    </p:spPr>
                  </p:pic>
                </p:oleObj>
              </mc:Fallback>
            </mc:AlternateContent>
          </a:graphicData>
        </a:graphic>
      </p:graphicFrame>
      <p:sp>
        <p:nvSpPr>
          <p:cNvPr id="8" name="Smiley Face 7">
            <a:hlinkClick r:id="rId9"/>
          </p:cNvPr>
          <p:cNvSpPr/>
          <p:nvPr/>
        </p:nvSpPr>
        <p:spPr bwMode="auto">
          <a:xfrm>
            <a:off x="1346200" y="4183504"/>
            <a:ext cx="228600" cy="190500"/>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839650371"/>
              </p:ext>
            </p:extLst>
          </p:nvPr>
        </p:nvGraphicFramePr>
        <p:xfrm>
          <a:off x="2286000" y="5410200"/>
          <a:ext cx="4514850" cy="685800"/>
        </p:xfrm>
        <a:graphic>
          <a:graphicData uri="http://schemas.openxmlformats.org/presentationml/2006/ole">
            <mc:AlternateContent xmlns:mc="http://schemas.openxmlformats.org/markup-compatibility/2006">
              <mc:Choice xmlns:v="urn:schemas-microsoft-com:vml" Requires="v">
                <p:oleObj spid="_x0000_s50434" name="Equation" r:id="rId10" imgW="3009600" imgH="457200" progId="Equation.DSMT4">
                  <p:embed/>
                </p:oleObj>
              </mc:Choice>
              <mc:Fallback>
                <p:oleObj name="Equation" r:id="rId10" imgW="3009600" imgH="457200" progId="Equation.DSMT4">
                  <p:embed/>
                  <p:pic>
                    <p:nvPicPr>
                      <p:cNvPr id="0" name=""/>
                      <p:cNvPicPr/>
                      <p:nvPr/>
                    </p:nvPicPr>
                    <p:blipFill>
                      <a:blip r:embed="rId11"/>
                      <a:stretch>
                        <a:fillRect/>
                      </a:stretch>
                    </p:blipFill>
                    <p:spPr>
                      <a:xfrm>
                        <a:off x="2286000" y="5410200"/>
                        <a:ext cx="4514850" cy="685800"/>
                      </a:xfrm>
                      <a:prstGeom prst="rect">
                        <a:avLst/>
                      </a:prstGeom>
                      <a:solidFill>
                        <a:schemeClr val="tx1"/>
                      </a:solidFill>
                    </p:spPr>
                  </p:pic>
                </p:oleObj>
              </mc:Fallback>
            </mc:AlternateContent>
          </a:graphicData>
        </a:graphic>
      </p:graphicFrame>
      <p:sp>
        <p:nvSpPr>
          <p:cNvPr id="10" name="TextBox 9"/>
          <p:cNvSpPr txBox="1"/>
          <p:nvPr/>
        </p:nvSpPr>
        <p:spPr>
          <a:xfrm>
            <a:off x="4114800" y="6260068"/>
            <a:ext cx="2057400" cy="369332"/>
          </a:xfrm>
          <a:prstGeom prst="rect">
            <a:avLst/>
          </a:prstGeom>
          <a:noFill/>
        </p:spPr>
        <p:txBody>
          <a:bodyPr wrap="square" rtlCol="0">
            <a:spAutoFit/>
          </a:bodyPr>
          <a:lstStyle/>
          <a:p>
            <a:r>
              <a:rPr lang="he-IL" dirty="0" smtClean="0"/>
              <a:t>עבור לשקופית הבאה</a:t>
            </a:r>
            <a:endParaRPr lang="en-US" dirty="0"/>
          </a:p>
        </p:txBody>
      </p:sp>
      <p:grpSp>
        <p:nvGrpSpPr>
          <p:cNvPr id="12" name="Group 11"/>
          <p:cNvGrpSpPr/>
          <p:nvPr/>
        </p:nvGrpSpPr>
        <p:grpSpPr>
          <a:xfrm>
            <a:off x="5308600" y="2209800"/>
            <a:ext cx="2146300" cy="3886200"/>
            <a:chOff x="5308600" y="2209800"/>
            <a:chExt cx="2146300" cy="3886200"/>
          </a:xfrm>
        </p:grpSpPr>
        <p:sp>
          <p:nvSpPr>
            <p:cNvPr id="7" name="Oval 6"/>
            <p:cNvSpPr/>
            <p:nvPr/>
          </p:nvSpPr>
          <p:spPr bwMode="auto">
            <a:xfrm>
              <a:off x="6464300" y="2209800"/>
              <a:ext cx="990600" cy="788576"/>
            </a:xfrm>
            <a:prstGeom prst="ellipse">
              <a:avLst/>
            </a:prstGeom>
            <a:solidFill>
              <a:srgbClr val="00B0F0">
                <a:alpha val="12941"/>
              </a:srgbClr>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1" name="Oval 10"/>
            <p:cNvSpPr/>
            <p:nvPr/>
          </p:nvSpPr>
          <p:spPr bwMode="auto">
            <a:xfrm>
              <a:off x="5308600" y="5307424"/>
              <a:ext cx="1155700" cy="788576"/>
            </a:xfrm>
            <a:prstGeom prst="ellipse">
              <a:avLst/>
            </a:prstGeom>
            <a:solidFill>
              <a:srgbClr val="00B0F0">
                <a:alpha val="12941"/>
              </a:srgbClr>
            </a:solidFill>
            <a:ln w="190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spTree>
    <p:extLst>
      <p:ext uri="{BB962C8B-B14F-4D97-AF65-F5344CB8AC3E}">
        <p14:creationId xmlns:p14="http://schemas.microsoft.com/office/powerpoint/2010/main" val="141109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2" end="12"/>
                                            </p:txEl>
                                          </p:spTgt>
                                        </p:tgtEl>
                                        <p:attrNameLst>
                                          <p:attrName>style.visibility</p:attrName>
                                        </p:attrNameLst>
                                      </p:cBhvr>
                                      <p:to>
                                        <p:strVal val="visible"/>
                                      </p:to>
                                    </p:set>
                                    <p:animEffect transition="in" filter="fade">
                                      <p:cBhvr>
                                        <p:cTn id="22" dur="500"/>
                                        <p:tgtEl>
                                          <p:spTgt spid="6">
                                            <p:txEl>
                                              <p:pRg st="12" end="1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animEffect transition="in" filter="fade">
                                      <p:cBhvr>
                                        <p:cTn id="27" dur="500"/>
                                        <p:tgtEl>
                                          <p:spTgt spid="6">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4" end="14"/>
                                            </p:txEl>
                                          </p:spTgt>
                                        </p:tgtEl>
                                        <p:attrNameLst>
                                          <p:attrName>style.visibility</p:attrName>
                                        </p:attrNameLst>
                                      </p:cBhvr>
                                      <p:to>
                                        <p:strVal val="visible"/>
                                      </p:to>
                                    </p:set>
                                    <p:animEffect transition="in" filter="fade">
                                      <p:cBhvr>
                                        <p:cTn id="32" dur="500"/>
                                        <p:tgtEl>
                                          <p:spTgt spid="6">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5" end="15"/>
                                            </p:txEl>
                                          </p:spTgt>
                                        </p:tgtEl>
                                        <p:attrNameLst>
                                          <p:attrName>style.visibility</p:attrName>
                                        </p:attrNameLst>
                                      </p:cBhvr>
                                      <p:to>
                                        <p:strVal val="visible"/>
                                      </p:to>
                                    </p:set>
                                    <p:animEffect transition="in" filter="fade">
                                      <p:cBhvr>
                                        <p:cTn id="37" dur="500"/>
                                        <p:tgtEl>
                                          <p:spTgt spid="6">
                                            <p:txEl>
                                              <p:pRg st="15" end="1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6" end="16"/>
                                            </p:txEl>
                                          </p:spTgt>
                                        </p:tgtEl>
                                        <p:attrNameLst>
                                          <p:attrName>style.visibility</p:attrName>
                                        </p:attrNameLst>
                                      </p:cBhvr>
                                      <p:to>
                                        <p:strVal val="visible"/>
                                      </p:to>
                                    </p:set>
                                    <p:animEffect transition="in" filter="fade">
                                      <p:cBhvr>
                                        <p:cTn id="47" dur="500"/>
                                        <p:tgtEl>
                                          <p:spTgt spid="6">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7" end="17"/>
                                            </p:txEl>
                                          </p:spTgt>
                                        </p:tgtEl>
                                        <p:attrNameLst>
                                          <p:attrName>style.visibility</p:attrName>
                                        </p:attrNameLst>
                                      </p:cBhvr>
                                      <p:to>
                                        <p:strVal val="visible"/>
                                      </p:to>
                                    </p:set>
                                    <p:animEffect transition="in" filter="fade">
                                      <p:cBhvr>
                                        <p:cTn id="52" dur="500"/>
                                        <p:tgtEl>
                                          <p:spTgt spid="6">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8" end="18"/>
                                            </p:txEl>
                                          </p:spTgt>
                                        </p:tgtEl>
                                        <p:attrNameLst>
                                          <p:attrName>style.visibility</p:attrName>
                                        </p:attrNameLst>
                                      </p:cBhvr>
                                      <p:to>
                                        <p:strVal val="visible"/>
                                      </p:to>
                                    </p:set>
                                    <p:animEffect transition="in" filter="fade">
                                      <p:cBhvr>
                                        <p:cTn id="57" dur="500"/>
                                        <p:tgtEl>
                                          <p:spTgt spid="6">
                                            <p:txEl>
                                              <p:pRg st="18" end="1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9" end="19"/>
                                            </p:txEl>
                                          </p:spTgt>
                                        </p:tgtEl>
                                        <p:attrNameLst>
                                          <p:attrName>style.visibility</p:attrName>
                                        </p:attrNameLst>
                                      </p:cBhvr>
                                      <p:to>
                                        <p:strVal val="visible"/>
                                      </p:to>
                                    </p:set>
                                    <p:animEffect transition="in" filter="fade">
                                      <p:cBhvr>
                                        <p:cTn id="62" dur="500"/>
                                        <p:tgtEl>
                                          <p:spTgt spid="6">
                                            <p:txEl>
                                              <p:pRg st="19" end="19"/>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circle(in)">
                                      <p:cBhvr>
                                        <p:cTn id="75" dur="20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05000" y="301625"/>
            <a:ext cx="574111" cy="1298575"/>
            <a:chOff x="1905000" y="304799"/>
            <a:chExt cx="574111" cy="1298575"/>
          </a:xfrm>
        </p:grpSpPr>
        <p:sp>
          <p:nvSpPr>
            <p:cNvPr id="11" name="Cube 10"/>
            <p:cNvSpPr/>
            <p:nvPr/>
          </p:nvSpPr>
          <p:spPr bwMode="auto">
            <a:xfrm>
              <a:off x="1905000" y="304799"/>
              <a:ext cx="495300" cy="1298575"/>
            </a:xfrm>
            <a:prstGeom prst="cube">
              <a:avLst>
                <a:gd name="adj" fmla="val 84874"/>
              </a:avLst>
            </a:prstGeom>
            <a:solidFill>
              <a:srgbClr val="FFC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8" name="Rectangle 17"/>
                <p:cNvSpPr/>
                <p:nvPr/>
              </p:nvSpPr>
              <p:spPr>
                <a:xfrm>
                  <a:off x="1927037" y="769420"/>
                  <a:ext cx="5520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𝑑𝑄</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1927037" y="769420"/>
                  <a:ext cx="552074" cy="369332"/>
                </a:xfrm>
                <a:prstGeom prst="rect">
                  <a:avLst/>
                </a:prstGeom>
                <a:blipFill rotWithShape="1">
                  <a:blip r:embed="rId4"/>
                  <a:stretch>
                    <a:fillRect b="-15000"/>
                  </a:stretch>
                </a:blipFill>
              </p:spPr>
              <p:txBody>
                <a:bodyPr/>
                <a:lstStyle/>
                <a:p>
                  <a:r>
                    <a:rPr lang="en-US">
                      <a:noFill/>
                    </a:rPr>
                    <a:t> </a:t>
                  </a:r>
                </a:p>
              </p:txBody>
            </p:sp>
          </mc:Fallback>
        </mc:AlternateContent>
      </p:grpSp>
      <p:sp>
        <p:nvSpPr>
          <p:cNvPr id="3" name="Cube 2"/>
          <p:cNvSpPr/>
          <p:nvPr/>
        </p:nvSpPr>
        <p:spPr bwMode="auto">
          <a:xfrm>
            <a:off x="152400" y="304800"/>
            <a:ext cx="3429000" cy="1295400"/>
          </a:xfrm>
          <a:prstGeom prst="cube">
            <a:avLst>
              <a:gd name="adj" fmla="val 32309"/>
            </a:avLst>
          </a:prstGeom>
          <a:solidFill>
            <a:srgbClr val="FFC000">
              <a:alpha val="41961"/>
            </a:srgbClr>
          </a:solidFill>
          <a:ln w="31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2" name="Slide Number Placeholder 1"/>
          <p:cNvSpPr>
            <a:spLocks noGrp="1"/>
          </p:cNvSpPr>
          <p:nvPr>
            <p:ph type="sldNum" sz="quarter" idx="12"/>
          </p:nvPr>
        </p:nvSpPr>
        <p:spPr>
          <a:xfrm>
            <a:off x="8534400" y="6245225"/>
            <a:ext cx="533400" cy="476250"/>
          </a:xfrm>
        </p:spPr>
        <p:txBody>
          <a:bodyPr/>
          <a:lstStyle/>
          <a:p>
            <a:pPr algn="ctr" rtl="1">
              <a:defRPr/>
            </a:pPr>
            <a:fld id="{DB313FC9-621A-4E74-B621-6E46F1091A4A}" type="slidenum">
              <a:rPr lang="he-IL" altLang="en-US" smtClean="0">
                <a:solidFill>
                  <a:srgbClr val="FFFFFF"/>
                </a:solidFill>
              </a:rPr>
              <a:pPr algn="ctr" rtl="1">
                <a:defRPr/>
              </a:pPr>
              <a:t>21</a:t>
            </a:fld>
            <a:endParaRPr lang="en-US" altLang="en-US" dirty="0">
              <a:solidFill>
                <a:srgbClr val="FFFFFF"/>
              </a:solidFill>
            </a:endParaRPr>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ourier New" pitchFamily="49" charset="0"/>
                <a:cs typeface="Courier New" pitchFamily="49" charset="0"/>
              </a:rPr>
              <a:t>.  </a:t>
            </a:r>
            <a:endParaRPr kumimoji="0" lang="en-US" altLang="en-US" sz="3000" b="0" i="0" u="none" strike="noStrike" cap="none" normalizeH="0" baseline="0" smtClean="0">
              <a:ln>
                <a:noFill/>
              </a:ln>
              <a:solidFill>
                <a:schemeClr val="tx1"/>
              </a:solidFill>
              <a:effectLst/>
              <a:latin typeface="Courier New" pitchFamily="49" charset="0"/>
              <a:cs typeface="Courier New" pitchFamily="49" charset="0"/>
            </a:endParaRPr>
          </a:p>
        </p:txBody>
      </p:sp>
      <p:grpSp>
        <p:nvGrpSpPr>
          <p:cNvPr id="21" name="Group 20"/>
          <p:cNvGrpSpPr/>
          <p:nvPr/>
        </p:nvGrpSpPr>
        <p:grpSpPr>
          <a:xfrm>
            <a:off x="3204173" y="536170"/>
            <a:ext cx="1237169" cy="1090462"/>
            <a:chOff x="3204173" y="536170"/>
            <a:chExt cx="1237169" cy="1090462"/>
          </a:xfrm>
        </p:grpSpPr>
        <mc:AlternateContent xmlns:mc="http://schemas.openxmlformats.org/markup-compatibility/2006" xmlns:a14="http://schemas.microsoft.com/office/drawing/2010/main">
          <mc:Choice Requires="a14">
            <p:sp>
              <p:nvSpPr>
                <p:cNvPr id="5" name="TextBox 4"/>
                <p:cNvSpPr txBox="1"/>
                <p:nvPr/>
              </p:nvSpPr>
              <p:spPr>
                <a:xfrm rot="18944786">
                  <a:off x="3204173" y="1257300"/>
                  <a:ext cx="523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𝑑𝑦</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rot="18944786">
                  <a:off x="3204173" y="1257300"/>
                  <a:ext cx="523670" cy="369332"/>
                </a:xfrm>
                <a:prstGeom prst="rect">
                  <a:avLst/>
                </a:prstGeom>
                <a:blipFill rotWithShape="1">
                  <a:blip r:embed="rId5"/>
                  <a:stretch>
                    <a:fillRect r="-2857"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44786">
                  <a:off x="3519694" y="536170"/>
                  <a:ext cx="427618" cy="369332"/>
                </a:xfrm>
                <a:prstGeom prst="rect">
                  <a:avLst/>
                </a:prstGeom>
                <a:noFill/>
              </p:spPr>
              <p:txBody>
                <a:bodyPr wrap="none" rtlCol="0">
                  <a:spAutoFit/>
                </a:bodyPr>
                <a:lstStyle/>
                <a:p>
                  <a14:m>
                    <m:oMath xmlns:m="http://schemas.openxmlformats.org/officeDocument/2006/math">
                      <m:r>
                        <a:rPr lang="en-US" b="0" i="1" smtClean="0">
                          <a:latin typeface="Cambria Math"/>
                        </a:rPr>
                        <m:t>𝑑</m:t>
                      </m:r>
                    </m:oMath>
                  </a14:m>
                  <a:r>
                    <a:rPr lang="en-US" dirty="0" smtClean="0"/>
                    <a:t>z</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rot="44786">
                  <a:off x="3519694" y="536170"/>
                  <a:ext cx="427618" cy="369332"/>
                </a:xfrm>
                <a:prstGeom prst="rect">
                  <a:avLst/>
                </a:prstGeom>
                <a:blipFill rotWithShape="1">
                  <a:blip r:embed="rId6"/>
                  <a:stretch>
                    <a:fillRect t="-6452" r="-11111"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12737" y="753985"/>
                  <a:ext cx="52860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12737" y="753985"/>
                  <a:ext cx="528605" cy="369332"/>
                </a:xfrm>
                <a:prstGeom prst="rect">
                  <a:avLst/>
                </a:prstGeom>
                <a:blipFill rotWithShape="0">
                  <a:blip r:embed="rId7"/>
                  <a:stretch>
                    <a:fillRect/>
                  </a:stretch>
                </a:blipFill>
              </p:spPr>
              <p:txBody>
                <a:bodyPr/>
                <a:lstStyle/>
                <a:p>
                  <a:r>
                    <a:rPr lang="he-IL">
                      <a:noFill/>
                    </a:rPr>
                    <a:t> </a:t>
                  </a:r>
                </a:p>
              </p:txBody>
            </p:sp>
          </mc:Fallback>
        </mc:AlternateContent>
        <p:cxnSp>
          <p:nvCxnSpPr>
            <p:cNvPr id="15" name="Straight Arrow Connector 14"/>
            <p:cNvCxnSpPr/>
            <p:nvPr/>
          </p:nvCxnSpPr>
          <p:spPr bwMode="auto">
            <a:xfrm>
              <a:off x="3352800" y="952500"/>
              <a:ext cx="685800" cy="158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 name="TextBox 15"/>
          <p:cNvSpPr txBox="1"/>
          <p:nvPr/>
        </p:nvSpPr>
        <p:spPr>
          <a:xfrm>
            <a:off x="7924800" y="152400"/>
            <a:ext cx="1066800" cy="369332"/>
          </a:xfrm>
          <a:prstGeom prst="rect">
            <a:avLst/>
          </a:prstGeom>
          <a:noFill/>
        </p:spPr>
        <p:txBody>
          <a:bodyPr wrap="square" rtlCol="0">
            <a:spAutoFit/>
          </a:bodyPr>
          <a:lstStyle/>
          <a:p>
            <a:pPr algn="r" rtl="1"/>
            <a:r>
              <a:rPr lang="he-IL" dirty="0" smtClean="0"/>
              <a:t>חוק אוהם</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365559" y="2438400"/>
                <a:ext cx="7447360" cy="624273"/>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𝐼</m:t>
                    </m:r>
                    <m:r>
                      <a:rPr lang="he-IL" sz="2400" b="0" i="1" smtClean="0">
                        <a:latin typeface="Cambria Math"/>
                      </a:rPr>
                      <m:t>=</m:t>
                    </m:r>
                    <m:f>
                      <m:fPr>
                        <m:ctrlPr>
                          <a:rPr lang="he-IL" sz="2400" b="0" i="1" smtClean="0">
                            <a:latin typeface="Cambria Math" panose="02040503050406030204" pitchFamily="18" charset="0"/>
                          </a:rPr>
                        </m:ctrlPr>
                      </m:fPr>
                      <m:num>
                        <m:r>
                          <a:rPr lang="en-US" sz="2400" b="0" i="1" smtClean="0">
                            <a:latin typeface="Cambria Math"/>
                          </a:rPr>
                          <m:t>𝑑𝑄</m:t>
                        </m:r>
                      </m:num>
                      <m:den>
                        <m:r>
                          <a:rPr lang="en-US" sz="2400" b="0" i="1" smtClean="0">
                            <a:latin typeface="Cambria Math"/>
                          </a:rPr>
                          <m:t>𝑑𝑡</m:t>
                        </m:r>
                      </m:den>
                    </m:f>
                    <m:r>
                      <a:rPr lang="en-US" sz="2400" b="0" i="0" smtClean="0">
                        <a:latin typeface="Cambria Math"/>
                      </a:rPr>
                      <m:t>=</m:t>
                    </m:r>
                    <m:f>
                      <m:fPr>
                        <m:ctrlPr>
                          <a:rPr lang="en-US" sz="2400" i="1" dirty="0" smtClean="0">
                            <a:latin typeface="Cambria Math" panose="02040503050406030204" pitchFamily="18" charset="0"/>
                          </a:rPr>
                        </m:ctrlPr>
                      </m:fPr>
                      <m:num>
                        <m:r>
                          <a:rPr lang="en-US" sz="2400" b="0" i="1" dirty="0" smtClean="0">
                            <a:latin typeface="Cambria Math"/>
                          </a:rPr>
                          <m:t>𝑑</m:t>
                        </m:r>
                      </m:num>
                      <m:den>
                        <m:r>
                          <a:rPr lang="en-US" sz="2400" b="0" i="1" dirty="0" smtClean="0">
                            <a:latin typeface="Cambria Math"/>
                          </a:rPr>
                          <m:t>𝑑𝑡</m:t>
                        </m:r>
                      </m:den>
                    </m:f>
                  </m:oMath>
                </a14:m>
                <a:r>
                  <a:rPr lang="en-US" sz="2400" dirty="0" smtClean="0"/>
                  <a:t>(</a:t>
                </a:r>
                <a14:m>
                  <m:oMath xmlns:m="http://schemas.openxmlformats.org/officeDocument/2006/math">
                    <m:r>
                      <a:rPr lang="en-US" sz="2400" i="1" dirty="0" smtClean="0">
                        <a:latin typeface="Cambria Math"/>
                        <a:ea typeface="Cambria Math"/>
                      </a:rPr>
                      <m:t>𝜌</m:t>
                    </m:r>
                    <m:r>
                      <a:rPr lang="en-US" sz="2400" b="0" i="1" dirty="0" smtClean="0">
                        <a:latin typeface="Cambria Math"/>
                        <a:ea typeface="Cambria Math"/>
                      </a:rPr>
                      <m:t>𝑑𝑉</m:t>
                    </m:r>
                    <m:r>
                      <a:rPr lang="en-US" sz="2400" b="0" i="1" dirty="0" smtClean="0">
                        <a:latin typeface="Cambria Math"/>
                        <a:ea typeface="Cambria Math"/>
                      </a:rPr>
                      <m:t>)=</m:t>
                    </m:r>
                    <m:f>
                      <m:fPr>
                        <m:ctrlPr>
                          <a:rPr lang="en-US" sz="2400" b="0" i="1" dirty="0" smtClean="0">
                            <a:latin typeface="Cambria Math" panose="02040503050406030204" pitchFamily="18" charset="0"/>
                            <a:ea typeface="Cambria Math"/>
                          </a:rPr>
                        </m:ctrlPr>
                      </m:fPr>
                      <m:num>
                        <m:r>
                          <a:rPr lang="en-US" sz="2400" b="0" i="1" dirty="0" smtClean="0">
                            <a:latin typeface="Cambria Math"/>
                            <a:ea typeface="Cambria Math"/>
                          </a:rPr>
                          <m:t>𝑑</m:t>
                        </m:r>
                      </m:num>
                      <m:den>
                        <m:r>
                          <a:rPr lang="en-US" sz="2400" b="0" i="1" dirty="0" smtClean="0">
                            <a:latin typeface="Cambria Math"/>
                            <a:ea typeface="Cambria Math"/>
                          </a:rPr>
                          <m:t>𝑑𝑡</m:t>
                        </m:r>
                      </m:den>
                    </m:f>
                    <m:d>
                      <m:dPr>
                        <m:ctrlPr>
                          <a:rPr lang="en-US" sz="2400" b="0" i="1" dirty="0" smtClean="0">
                            <a:latin typeface="Cambria Math" panose="02040503050406030204" pitchFamily="18" charset="0"/>
                            <a:ea typeface="Cambria Math"/>
                          </a:rPr>
                        </m:ctrlPr>
                      </m:dPr>
                      <m:e>
                        <m:r>
                          <a:rPr lang="en-US" sz="2400" i="1" dirty="0">
                            <a:latin typeface="Cambria Math"/>
                            <a:ea typeface="Cambria Math"/>
                          </a:rPr>
                          <m:t>𝑒𝑛𝑑𝑥</m:t>
                        </m:r>
                        <m:r>
                          <a:rPr lang="en-US" sz="2400" b="0" i="1" dirty="0" smtClean="0">
                            <a:latin typeface="Cambria Math" panose="02040503050406030204" pitchFamily="18" charset="0"/>
                            <a:ea typeface="Cambria Math"/>
                          </a:rPr>
                          <m:t>𝑆</m:t>
                        </m:r>
                      </m:e>
                    </m:d>
                    <m:r>
                      <a:rPr lang="en-US" sz="2400" b="0" i="0" dirty="0" smtClean="0">
                        <a:latin typeface="Cambria Math"/>
                        <a:ea typeface="Cambria Math"/>
                      </a:rPr>
                      <m:t>=</m:t>
                    </m:r>
                    <m:r>
                      <a:rPr lang="en-US" sz="2400" b="0" i="1" dirty="0" smtClean="0">
                        <a:latin typeface="Cambria Math"/>
                        <a:ea typeface="Cambria Math"/>
                      </a:rPr>
                      <m:t>𝑒𝑛</m:t>
                    </m:r>
                    <m:sSub>
                      <m:sSubPr>
                        <m:ctrlPr>
                          <a:rPr lang="en-US" sz="2400" b="0" i="1" dirty="0" smtClean="0">
                            <a:latin typeface="Cambria Math" panose="02040503050406030204" pitchFamily="18" charset="0"/>
                            <a:ea typeface="Cambria Math"/>
                          </a:rPr>
                        </m:ctrlPr>
                      </m:sSubPr>
                      <m:e>
                        <m:r>
                          <a:rPr lang="en-US" sz="2400" b="0" i="1" dirty="0" smtClean="0">
                            <a:latin typeface="Cambria Math"/>
                            <a:ea typeface="Cambria Math"/>
                          </a:rPr>
                          <m:t>𝑉</m:t>
                        </m:r>
                      </m:e>
                      <m:sub>
                        <m:r>
                          <a:rPr lang="en-US" sz="2400" b="0" i="1" dirty="0" smtClean="0">
                            <a:latin typeface="Cambria Math" panose="02040503050406030204" pitchFamily="18" charset="0"/>
                            <a:ea typeface="Cambria Math"/>
                          </a:rPr>
                          <m:t>𝑥</m:t>
                        </m:r>
                      </m:sub>
                    </m:sSub>
                    <m:r>
                      <a:rPr lang="en-US" sz="2400" b="0" i="1" dirty="0" smtClean="0">
                        <a:latin typeface="Cambria Math" panose="02040503050406030204" pitchFamily="18" charset="0"/>
                        <a:ea typeface="Cambria Math"/>
                      </a:rPr>
                      <m:t>𝑆</m:t>
                    </m:r>
                    <m:r>
                      <a:rPr lang="en-US" sz="2400" b="0" i="0" dirty="0" smtClean="0">
                        <a:latin typeface="Cambria Math"/>
                        <a:ea typeface="Cambria Math"/>
                      </a:rPr>
                      <m:t>=</m:t>
                    </m:r>
                    <m:r>
                      <a:rPr lang="en-US" sz="2400" i="1" dirty="0" smtClean="0">
                        <a:latin typeface="Cambria Math"/>
                        <a:ea typeface="Cambria Math"/>
                      </a:rPr>
                      <m:t>𝑒𝑛</m:t>
                    </m:r>
                    <m:r>
                      <a:rPr lang="en-US" sz="2400" b="0" i="1" dirty="0" smtClean="0">
                        <a:latin typeface="Cambria Math" panose="02040503050406030204" pitchFamily="18" charset="0"/>
                        <a:ea typeface="Cambria Math"/>
                      </a:rPr>
                      <m:t>𝑉𝑆</m:t>
                    </m:r>
                    <m:r>
                      <a:rPr lang="en-US" sz="2400" b="0" i="1" dirty="0" smtClean="0">
                        <a:latin typeface="Cambria Math" panose="02040503050406030204" pitchFamily="18" charset="0"/>
                        <a:ea typeface="Cambria Math"/>
                      </a:rPr>
                      <m:t>=</m:t>
                    </m:r>
                    <m:r>
                      <a:rPr lang="en-US" sz="2400" b="0" i="1" dirty="0" smtClean="0">
                        <a:latin typeface="Cambria Math" panose="02040503050406030204" pitchFamily="18" charset="0"/>
                        <a:ea typeface="Cambria Math"/>
                      </a:rPr>
                      <m:t>𝐽𝑆</m:t>
                    </m:r>
                  </m:oMath>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65559" y="2438400"/>
                <a:ext cx="7447360" cy="624273"/>
              </a:xfrm>
              <a:prstGeom prst="rect">
                <a:avLst/>
              </a:prstGeom>
              <a:blipFill rotWithShape="0">
                <a:blip r:embed="rId8"/>
                <a:stretch>
                  <a:fillRect b="-6863"/>
                </a:stretch>
              </a:blipFill>
            </p:spPr>
            <p:txBody>
              <a:bodyPr/>
              <a:lstStyle/>
              <a:p>
                <a:r>
                  <a:rPr lang="he-IL">
                    <a:noFill/>
                  </a:rPr>
                  <a:t> </a:t>
                </a:r>
              </a:p>
            </p:txBody>
          </p:sp>
        </mc:Fallback>
      </mc:AlternateContent>
      <p:grpSp>
        <p:nvGrpSpPr>
          <p:cNvPr id="22" name="Group 21"/>
          <p:cNvGrpSpPr/>
          <p:nvPr/>
        </p:nvGrpSpPr>
        <p:grpSpPr>
          <a:xfrm>
            <a:off x="1419422" y="1676400"/>
            <a:ext cx="1034066" cy="602880"/>
            <a:chOff x="1419422" y="1676400"/>
            <a:chExt cx="1034066" cy="602880"/>
          </a:xfrm>
        </p:grpSpPr>
        <mc:AlternateContent xmlns:mc="http://schemas.openxmlformats.org/markup-compatibility/2006" xmlns:a14="http://schemas.microsoft.com/office/drawing/2010/main">
          <mc:Choice Requires="a14">
            <p:sp>
              <p:nvSpPr>
                <p:cNvPr id="12" name="TextBox 11"/>
                <p:cNvSpPr txBox="1"/>
                <p:nvPr/>
              </p:nvSpPr>
              <p:spPr>
                <a:xfrm rot="44786">
                  <a:off x="1419422" y="1909948"/>
                  <a:ext cx="1034066" cy="369332"/>
                </a:xfrm>
                <a:prstGeom prst="rect">
                  <a:avLst/>
                </a:prstGeom>
                <a:noFill/>
              </p:spPr>
              <p:txBody>
                <a:bodyPr wrap="none" rtlCol="0">
                  <a:spAutoFit/>
                </a:bodyPr>
                <a:lstStyle/>
                <a:p>
                  <a14:m>
                    <m:oMath xmlns:m="http://schemas.openxmlformats.org/officeDocument/2006/math">
                      <m:r>
                        <a:rPr lang="en-US" i="1">
                          <a:latin typeface="Cambria Math"/>
                        </a:rPr>
                        <m:t>𝑑</m:t>
                      </m:r>
                    </m:oMath>
                  </a14:m>
                  <a:r>
                    <a:rPr lang="en-US" i="1" dirty="0">
                      <a:latin typeface="Cambria Math"/>
                    </a:rPr>
                    <a:t>x</a:t>
                  </a:r>
                  <a:r>
                    <a:rPr lang="en-US" dirty="0">
                      <a:latin typeface="Cambria Math"/>
                    </a:rPr>
                    <a:t>=</a:t>
                  </a:r>
                  <a14:m>
                    <m:oMath xmlns:m="http://schemas.openxmlformats.org/officeDocument/2006/math">
                      <m:sSub>
                        <m:sSubPr>
                          <m:ctrlPr>
                            <a:rPr lang="en-US" i="1" dirty="0">
                              <a:latin typeface="Cambria Math" panose="02040503050406030204" pitchFamily="18" charset="0"/>
                              <a:ea typeface="Cambria Math"/>
                            </a:rPr>
                          </m:ctrlPr>
                        </m:sSubPr>
                        <m:e>
                          <m:r>
                            <a:rPr lang="en-US" i="1" dirty="0">
                              <a:latin typeface="Cambria Math"/>
                              <a:ea typeface="Cambria Math"/>
                            </a:rPr>
                            <m:t>𝑉</m:t>
                          </m:r>
                        </m:e>
                        <m:sub>
                          <m:r>
                            <a:rPr lang="en-US" i="1" dirty="0">
                              <a:latin typeface="Cambria Math"/>
                              <a:ea typeface="Cambria Math"/>
                            </a:rPr>
                            <m:t>𝑥</m:t>
                          </m:r>
                        </m:sub>
                      </m:sSub>
                    </m:oMath>
                  </a14:m>
                  <a:r>
                    <a:rPr lang="en-US" i="1" dirty="0">
                      <a:latin typeface="Cambria Math"/>
                      <a:ea typeface="Cambria Math"/>
                    </a:rPr>
                    <a:t>dt</a:t>
                  </a:r>
                </a:p>
              </p:txBody>
            </p:sp>
          </mc:Choice>
          <mc:Fallback xmlns="">
            <p:sp>
              <p:nvSpPr>
                <p:cNvPr id="12" name="TextBox 11"/>
                <p:cNvSpPr txBox="1">
                  <a:spLocks noRot="1" noChangeAspect="1" noMove="1" noResize="1" noEditPoints="1" noAdjustHandles="1" noChangeArrowheads="1" noChangeShapeType="1" noTextEdit="1"/>
                </p:cNvSpPr>
                <p:nvPr/>
              </p:nvSpPr>
              <p:spPr>
                <a:xfrm rot="44786">
                  <a:off x="1419422" y="1909948"/>
                  <a:ext cx="1034066" cy="369332"/>
                </a:xfrm>
                <a:prstGeom prst="rect">
                  <a:avLst/>
                </a:prstGeom>
                <a:blipFill rotWithShape="1">
                  <a:blip r:embed="rId9"/>
                  <a:stretch>
                    <a:fillRect t="-9524" r="-2924" b="-22222"/>
                  </a:stretch>
                </a:blipFill>
              </p:spPr>
              <p:txBody>
                <a:bodyPr/>
                <a:lstStyle/>
                <a:p>
                  <a:r>
                    <a:rPr lang="en-US">
                      <a:noFill/>
                    </a:rPr>
                    <a:t> </a:t>
                  </a:r>
                </a:p>
              </p:txBody>
            </p:sp>
          </mc:Fallback>
        </mc:AlternateContent>
        <p:sp>
          <p:nvSpPr>
            <p:cNvPr id="19" name="Left Brace 18"/>
            <p:cNvSpPr/>
            <p:nvPr/>
          </p:nvSpPr>
          <p:spPr bwMode="auto">
            <a:xfrm rot="16200000">
              <a:off x="1790700" y="1790700"/>
              <a:ext cx="304799" cy="76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mc:AlternateContent xmlns:mc="http://schemas.openxmlformats.org/markup-compatibility/2006" xmlns:a14="http://schemas.microsoft.com/office/drawing/2010/main">
        <mc:Choice Requires="a14">
          <p:sp>
            <p:nvSpPr>
              <p:cNvPr id="23" name="TextBox 22"/>
              <p:cNvSpPr txBox="1"/>
              <p:nvPr/>
            </p:nvSpPr>
            <p:spPr>
              <a:xfrm>
                <a:off x="4230890" y="1295400"/>
                <a:ext cx="4760710" cy="923330"/>
              </a:xfrm>
              <a:prstGeom prst="rect">
                <a:avLst/>
              </a:prstGeom>
              <a:noFill/>
            </p:spPr>
            <p:txBody>
              <a:bodyPr wrap="square" rtlCol="0">
                <a:spAutoFit/>
              </a:bodyPr>
              <a:lstStyle/>
              <a:p>
                <a:pPr algn="r" rtl="1"/>
                <a:r>
                  <a:rPr lang="he-IL" dirty="0" smtClean="0"/>
                  <a:t>בהינתן כי מספר האלקטרונים ליחידת נפח  הוא </a:t>
                </a:r>
                <a14:m>
                  <m:oMath xmlns:m="http://schemas.openxmlformats.org/officeDocument/2006/math">
                    <m:r>
                      <a:rPr lang="en-US" i="1" dirty="0">
                        <a:latin typeface="Cambria Math"/>
                        <a:ea typeface="Cambria Math"/>
                      </a:rPr>
                      <m:t>𝑛</m:t>
                    </m:r>
                  </m:oMath>
                </a14:m>
                <a:r>
                  <a:rPr lang="he-IL" dirty="0" smtClean="0"/>
                  <a:t>, ולפיכך צפיפותם </a:t>
                </a:r>
                <a14:m>
                  <m:oMath xmlns:m="http://schemas.openxmlformats.org/officeDocument/2006/math">
                    <m:r>
                      <a:rPr lang="en-US" i="1" dirty="0">
                        <a:latin typeface="Cambria Math"/>
                        <a:ea typeface="Cambria Math"/>
                      </a:rPr>
                      <m:t>𝑒𝑛</m:t>
                    </m:r>
                    <m:r>
                      <a:rPr lang="en-US" i="1" dirty="0">
                        <a:latin typeface="Cambria Math"/>
                        <a:ea typeface="Cambria Math"/>
                      </a:rPr>
                      <m:t>=</m:t>
                    </m:r>
                    <m:r>
                      <a:rPr lang="en-US" i="1" dirty="0">
                        <a:latin typeface="Cambria Math"/>
                        <a:ea typeface="Cambria Math"/>
                      </a:rPr>
                      <m:t>𝜌</m:t>
                    </m:r>
                  </m:oMath>
                </a14:m>
                <a:r>
                  <a:rPr lang="he-IL" dirty="0" smtClean="0"/>
                  <a:t> , הזרם מבעד לחתך המוליך </a:t>
                </a:r>
                <a14:m>
                  <m:oMath xmlns:m="http://schemas.openxmlformats.org/officeDocument/2006/math">
                    <m:r>
                      <a:rPr lang="en-US" b="0" i="1" smtClean="0">
                        <a:latin typeface="Cambria Math" panose="02040503050406030204" pitchFamily="18" charset="0"/>
                      </a:rPr>
                      <m:t>𝑆</m:t>
                    </m:r>
                  </m:oMath>
                </a14:m>
                <a:r>
                  <a:rPr lang="he-IL" dirty="0" smtClean="0"/>
                  <a:t> הינו:</a:t>
                </a:r>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4230890" y="1295400"/>
                <a:ext cx="4760710" cy="923330"/>
              </a:xfrm>
              <a:prstGeom prst="rect">
                <a:avLst/>
              </a:prstGeom>
              <a:blipFill rotWithShape="0">
                <a:blip r:embed="rId10"/>
                <a:stretch>
                  <a:fillRect t="-3974" r="-1152" b="-9934"/>
                </a:stretch>
              </a:blipFill>
            </p:spPr>
            <p:txBody>
              <a:bodyPr/>
              <a:lstStyle/>
              <a:p>
                <a:r>
                  <a:rPr lang="he-IL">
                    <a:noFill/>
                  </a:rPr>
                  <a:t> </a:t>
                </a:r>
              </a:p>
            </p:txBody>
          </p:sp>
        </mc:Fallback>
      </mc:AlternateContent>
      <p:grpSp>
        <p:nvGrpSpPr>
          <p:cNvPr id="30" name="Group 29"/>
          <p:cNvGrpSpPr/>
          <p:nvPr/>
        </p:nvGrpSpPr>
        <p:grpSpPr>
          <a:xfrm>
            <a:off x="152400" y="1806869"/>
            <a:ext cx="1329451" cy="402931"/>
            <a:chOff x="152400" y="1627333"/>
            <a:chExt cx="1329451" cy="402931"/>
          </a:xfrm>
        </p:grpSpPr>
        <p:cxnSp>
          <p:nvCxnSpPr>
            <p:cNvPr id="28" name="Straight Arrow Connector 27"/>
            <p:cNvCxnSpPr/>
            <p:nvPr/>
          </p:nvCxnSpPr>
          <p:spPr bwMode="auto">
            <a:xfrm>
              <a:off x="152400" y="1799152"/>
              <a:ext cx="853641" cy="0"/>
            </a:xfrm>
            <a:prstGeom prst="straightConnector1">
              <a:avLst/>
            </a:prstGeom>
            <a:ln w="28575">
              <a:solidFill>
                <a:schemeClr val="tx1"/>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rot="44786">
                  <a:off x="1008645" y="1627333"/>
                  <a:ext cx="47320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i="1" smtClean="0">
                                <a:latin typeface="Cambria Math"/>
                              </a:rPr>
                              <m:t>𝐸</m:t>
                            </m:r>
                            <m:r>
                              <m:rPr>
                                <m:nor/>
                              </m:rPr>
                              <a:rPr lang="en-US" dirty="0"/>
                              <m:t> </m:t>
                            </m:r>
                          </m:e>
                        </m:acc>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rot="44786">
                  <a:off x="1008645" y="1627333"/>
                  <a:ext cx="473206" cy="402931"/>
                </a:xfrm>
                <a:prstGeom prst="rect">
                  <a:avLst/>
                </a:prstGeom>
                <a:blipFill rotWithShape="1">
                  <a:blip r:embed="rId12"/>
                  <a:stretch>
                    <a:fillRect/>
                  </a:stretch>
                </a:blipFill>
              </p:spPr>
              <p:txBody>
                <a:bodyPr/>
                <a:lstStyle/>
                <a:p>
                  <a:r>
                    <a:rPr lang="en-US">
                      <a:noFill/>
                    </a:rPr>
                    <a:t> </a:t>
                  </a:r>
                </a:p>
              </p:txBody>
            </p:sp>
          </mc:Fallback>
        </mc:AlternateContent>
      </p:grpSp>
      <p:graphicFrame>
        <p:nvGraphicFramePr>
          <p:cNvPr id="7" name="Object 6"/>
          <p:cNvGraphicFramePr>
            <a:graphicFrameLocks noChangeAspect="1"/>
          </p:cNvGraphicFramePr>
          <p:nvPr>
            <p:extLst>
              <p:ext uri="{D42A27DB-BD31-4B8C-83A1-F6EECF244321}">
                <p14:modId xmlns:p14="http://schemas.microsoft.com/office/powerpoint/2010/main" val="1336046396"/>
              </p:ext>
            </p:extLst>
          </p:nvPr>
        </p:nvGraphicFramePr>
        <p:xfrm>
          <a:off x="4199649" y="4034856"/>
          <a:ext cx="774700" cy="685800"/>
        </p:xfrm>
        <a:graphic>
          <a:graphicData uri="http://schemas.openxmlformats.org/presentationml/2006/ole">
            <mc:AlternateContent xmlns:mc="http://schemas.openxmlformats.org/markup-compatibility/2006">
              <mc:Choice xmlns:v="urn:schemas-microsoft-com:vml" Requires="v">
                <p:oleObj spid="_x0000_s46574" name="Equation" r:id="rId13" imgW="444240" imgH="393480" progId="Equation.DSMT4">
                  <p:embed/>
                </p:oleObj>
              </mc:Choice>
              <mc:Fallback>
                <p:oleObj name="Equation" r:id="rId13" imgW="444240" imgH="393480" progId="Equation.DSMT4">
                  <p:embed/>
                  <p:pic>
                    <p:nvPicPr>
                      <p:cNvPr id="0" name=""/>
                      <p:cNvPicPr/>
                      <p:nvPr/>
                    </p:nvPicPr>
                    <p:blipFill>
                      <a:blip r:embed="rId14"/>
                      <a:stretch>
                        <a:fillRect/>
                      </a:stretch>
                    </p:blipFill>
                    <p:spPr>
                      <a:xfrm>
                        <a:off x="4199649" y="4034856"/>
                        <a:ext cx="774700" cy="685800"/>
                      </a:xfrm>
                      <a:prstGeom prst="rect">
                        <a:avLst/>
                      </a:prstGeom>
                      <a:solidFill>
                        <a:schemeClr val="tx1"/>
                      </a:solidFill>
                    </p:spPr>
                  </p:pic>
                </p:oleObj>
              </mc:Fallback>
            </mc:AlternateContent>
          </a:graphicData>
        </a:graphic>
      </p:graphicFrame>
      <p:sp>
        <p:nvSpPr>
          <p:cNvPr id="8" name="TextBox 7"/>
          <p:cNvSpPr txBox="1"/>
          <p:nvPr/>
        </p:nvSpPr>
        <p:spPr>
          <a:xfrm>
            <a:off x="352498" y="5096605"/>
            <a:ext cx="8526965" cy="646331"/>
          </a:xfrm>
          <a:prstGeom prst="rect">
            <a:avLst/>
          </a:prstGeom>
          <a:noFill/>
        </p:spPr>
        <p:txBody>
          <a:bodyPr wrap="square" rtlCol="0">
            <a:spAutoFit/>
          </a:bodyPr>
          <a:lstStyle/>
          <a:p>
            <a:pPr algn="r" rtl="1"/>
            <a:r>
              <a:rPr lang="el-GR" dirty="0" smtClean="0"/>
              <a:t>σ</a:t>
            </a:r>
            <a:r>
              <a:rPr lang="he-IL" dirty="0" smtClean="0"/>
              <a:t> היא מדד להיענותו של חומר לשדה חמשמלי להוליך נושאי מטען.  בפועל אנו שואלים כמה צפיפות זרם נקבל ליחידת שדה הפועל על אותו החומר?  התשובה לכך היא </a:t>
            </a:r>
            <a:r>
              <a:rPr lang="el-GR" dirty="0" smtClean="0"/>
              <a:t>σ</a:t>
            </a:r>
            <a:r>
              <a:rPr lang="he-IL" dirty="0" smtClean="0"/>
              <a:t>.</a:t>
            </a:r>
            <a:endParaRPr lang="en-US" dirty="0"/>
          </a:p>
        </p:txBody>
      </p:sp>
      <p:grpSp>
        <p:nvGrpSpPr>
          <p:cNvPr id="27" name="Group 26"/>
          <p:cNvGrpSpPr/>
          <p:nvPr/>
        </p:nvGrpSpPr>
        <p:grpSpPr>
          <a:xfrm>
            <a:off x="5943261" y="301625"/>
            <a:ext cx="644984" cy="2781733"/>
            <a:chOff x="7051216" y="381000"/>
            <a:chExt cx="644984" cy="2781733"/>
          </a:xfrm>
        </p:grpSpPr>
        <p:sp>
          <p:nvSpPr>
            <p:cNvPr id="9" name="Oval 8"/>
            <p:cNvSpPr/>
            <p:nvPr/>
          </p:nvSpPr>
          <p:spPr bwMode="auto">
            <a:xfrm>
              <a:off x="7086600" y="2529360"/>
              <a:ext cx="609600" cy="633373"/>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14" name="Straight Arrow Connector 13"/>
            <p:cNvCxnSpPr/>
            <p:nvPr/>
          </p:nvCxnSpPr>
          <p:spPr bwMode="auto">
            <a:xfrm flipV="1">
              <a:off x="7365917" y="936701"/>
              <a:ext cx="0" cy="15347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6" name="TextBox 25"/>
                <p:cNvSpPr txBox="1"/>
                <p:nvPr/>
              </p:nvSpPr>
              <p:spPr>
                <a:xfrm>
                  <a:off x="7051216" y="381000"/>
                  <a:ext cx="644984" cy="572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f>
                              <m:fPr>
                                <m:ctrlPr>
                                  <a:rPr lang="en-US" sz="1200" i="1" smtClean="0">
                                    <a:latin typeface="Cambria Math" panose="02040503050406030204" pitchFamily="18" charset="0"/>
                                  </a:rPr>
                                </m:ctrlPr>
                              </m:fPr>
                              <m:num>
                                <m:r>
                                  <a:rPr lang="he-IL" sz="1200" b="0" i="1" smtClean="0">
                                    <a:latin typeface="Cambria Math"/>
                                  </a:rPr>
                                  <m:t>זרם</m:t>
                                </m:r>
                              </m:num>
                              <m:den>
                                <m:r>
                                  <a:rPr lang="he-IL" sz="1200" b="0" i="1" smtClean="0">
                                    <a:latin typeface="Cambria Math"/>
                                  </a:rPr>
                                  <m:t>שטח</m:t>
                                </m:r>
                              </m:den>
                            </m:f>
                          </m:e>
                        </m:d>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7051216" y="381000"/>
                  <a:ext cx="644984" cy="572016"/>
                </a:xfrm>
                <a:prstGeom prst="rect">
                  <a:avLst/>
                </a:prstGeom>
                <a:blipFill rotWithShape="1">
                  <a:blip r:embed="rId22"/>
                  <a:stretch>
                    <a:fillRect b="-3226"/>
                  </a:stretch>
                </a:blipFill>
              </p:spPr>
              <p:txBody>
                <a:bodyPr/>
                <a:lstStyle/>
                <a:p>
                  <a:r>
                    <a:rPr lang="en-US">
                      <a:noFill/>
                    </a:rPr>
                    <a:t> </a:t>
                  </a:r>
                </a:p>
              </p:txBody>
            </p:sp>
          </mc:Fallback>
        </mc:AlternateContent>
      </p:grpSp>
      <p:sp>
        <p:nvSpPr>
          <p:cNvPr id="10" name="TextBox 9"/>
          <p:cNvSpPr txBox="1"/>
          <p:nvPr/>
        </p:nvSpPr>
        <p:spPr>
          <a:xfrm>
            <a:off x="352498" y="3262481"/>
            <a:ext cx="8353015" cy="646331"/>
          </a:xfrm>
          <a:prstGeom prst="rect">
            <a:avLst/>
          </a:prstGeom>
          <a:noFill/>
        </p:spPr>
        <p:txBody>
          <a:bodyPr wrap="square" rtlCol="1">
            <a:spAutoFit/>
          </a:bodyPr>
          <a:lstStyle/>
          <a:p>
            <a:pPr algn="r" rtl="1"/>
            <a:r>
              <a:rPr lang="he-IL" dirty="0" smtClean="0"/>
              <a:t>תכונת המוליך ניגזרת ממידת תגובתו לשדה חשמלי, דהיינו איזה ערך </a:t>
            </a:r>
            <a:r>
              <a:rPr lang="en-US" dirty="0" smtClean="0"/>
              <a:t>J</a:t>
            </a:r>
            <a:r>
              <a:rPr lang="he-IL" dirty="0" smtClean="0"/>
              <a:t> ניתן להפיק באמצעות יחידת שדה חשמלי? </a:t>
            </a:r>
            <a:endParaRPr lang="he-IL" dirty="0"/>
          </a:p>
        </p:txBody>
      </p:sp>
    </p:spTree>
    <p:extLst>
      <p:ext uri="{BB962C8B-B14F-4D97-AF65-F5344CB8AC3E}">
        <p14:creationId xmlns:p14="http://schemas.microsoft.com/office/powerpoint/2010/main" val="446374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23"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sz="quarter"/>
              </p:nvPr>
            </p:nvSpPr>
            <p:spPr>
              <a:xfrm>
                <a:off x="1002179" y="2046392"/>
                <a:ext cx="7081116" cy="1828800"/>
              </a:xfrm>
            </p:spPr>
            <p:txBody>
              <a:bodyPr/>
              <a:lstStyle/>
              <a:p>
                <a:pPr algn="l"/>
                <a14:m>
                  <m:oMath xmlns:m="http://schemas.openxmlformats.org/officeDocument/2006/math">
                    <m:r>
                      <m:rPr>
                        <m:nor/>
                      </m:rPr>
                      <a:rPr lang="en-US" sz="5400" dirty="0">
                        <a:latin typeface="Cambria Math" panose="02040503050406030204" pitchFamily="18" charset="0"/>
                        <a:ea typeface="Cambria Math" panose="02040503050406030204" pitchFamily="18" charset="0"/>
                      </a:rPr>
                      <m:t>R</m:t>
                    </m:r>
                    <m:r>
                      <a:rPr lang="en-US" sz="6000" b="0" i="1" dirty="0" smtClean="0">
                        <a:latin typeface="Cambria Math" panose="02040503050406030204" pitchFamily="18" charset="0"/>
                        <a:ea typeface="Cambria Math" panose="02040503050406030204" pitchFamily="18" charset="0"/>
                      </a:rPr>
                      <m:t>=</m:t>
                    </m:r>
                    <m:r>
                      <a:rPr lang="en-US" sz="6000" i="1" dirty="0">
                        <a:solidFill>
                          <a:srgbClr val="FFFFFF"/>
                        </a:solidFill>
                        <a:latin typeface="Cambria Math" panose="02040503050406030204" pitchFamily="18" charset="0"/>
                        <a:ea typeface="Cambria Math" panose="02040503050406030204" pitchFamily="18" charset="0"/>
                      </a:rPr>
                      <m:t>𝜌</m:t>
                    </m:r>
                    <m:f>
                      <m:fPr>
                        <m:ctrlPr>
                          <a:rPr lang="en-US" sz="6000" i="1" dirty="0">
                            <a:solidFill>
                              <a:srgbClr val="FFFFFF"/>
                            </a:solidFill>
                            <a:latin typeface="Cambria Math" panose="02040503050406030204" pitchFamily="18" charset="0"/>
                            <a:ea typeface="Cambria Math" panose="02040503050406030204" pitchFamily="18" charset="0"/>
                          </a:rPr>
                        </m:ctrlPr>
                      </m:fPr>
                      <m:num>
                        <m:r>
                          <a:rPr lang="en-US" sz="6000" i="1" dirty="0">
                            <a:solidFill>
                              <a:srgbClr val="FFFFFF"/>
                            </a:solidFill>
                            <a:latin typeface="Cambria Math" panose="02040503050406030204" pitchFamily="18" charset="0"/>
                            <a:ea typeface="Cambria Math" panose="02040503050406030204" pitchFamily="18" charset="0"/>
                          </a:rPr>
                          <m:t>𝑙</m:t>
                        </m:r>
                      </m:num>
                      <m:den>
                        <m:r>
                          <a:rPr lang="en-US" sz="6000" b="0" i="1" dirty="0" smtClean="0">
                            <a:solidFill>
                              <a:srgbClr val="FFFFFF"/>
                            </a:solidFill>
                            <a:latin typeface="Cambria Math" panose="02040503050406030204" pitchFamily="18" charset="0"/>
                            <a:ea typeface="Cambria Math" panose="02040503050406030204" pitchFamily="18" charset="0"/>
                          </a:rPr>
                          <m:t>𝑆</m:t>
                        </m:r>
                      </m:den>
                    </m:f>
                  </m:oMath>
                </a14:m>
                <a:r>
                  <a:rPr lang="en-US" sz="5400" dirty="0">
                    <a:solidFill>
                      <a:srgbClr val="E5FFFF"/>
                    </a:solidFill>
                    <a:ea typeface="Cambria Math" panose="02040503050406030204" pitchFamily="18" charset="0"/>
                  </a:rPr>
                  <a:t> </a:t>
                </a:r>
                <a14:m>
                  <m:oMath xmlns:m="http://schemas.openxmlformats.org/officeDocument/2006/math">
                    <m:r>
                      <a:rPr lang="en-US" sz="5400" i="1" dirty="0">
                        <a:solidFill>
                          <a:srgbClr val="E5FFFF"/>
                        </a:solidFill>
                        <a:latin typeface="Cambria Math" panose="02040503050406030204" pitchFamily="18" charset="0"/>
                        <a:ea typeface="Cambria Math" panose="02040503050406030204" pitchFamily="18" charset="0"/>
                      </a:rPr>
                      <m:t>=</m:t>
                    </m:r>
                    <m:f>
                      <m:fPr>
                        <m:ctrlPr>
                          <a:rPr lang="en-US" sz="6600" i="1" dirty="0">
                            <a:solidFill>
                              <a:srgbClr val="FFFFFF"/>
                            </a:solidFill>
                            <a:latin typeface="Cambria Math" panose="02040503050406030204" pitchFamily="18" charset="0"/>
                            <a:ea typeface="Cambria Math" panose="02040503050406030204" pitchFamily="18" charset="0"/>
                          </a:rPr>
                        </m:ctrlPr>
                      </m:fPr>
                      <m:num>
                        <m:r>
                          <a:rPr lang="en-US" sz="6600" i="1" dirty="0">
                            <a:solidFill>
                              <a:srgbClr val="FFFFFF"/>
                            </a:solidFill>
                            <a:latin typeface="Cambria Math" panose="02040503050406030204" pitchFamily="18" charset="0"/>
                            <a:ea typeface="Cambria Math" panose="02040503050406030204" pitchFamily="18" charset="0"/>
                          </a:rPr>
                          <m:t>𝑙</m:t>
                        </m:r>
                      </m:num>
                      <m:den>
                        <m:r>
                          <a:rPr lang="en-US" sz="6600" i="1" dirty="0" smtClean="0">
                            <a:solidFill>
                              <a:srgbClr val="FFFFFF"/>
                            </a:solidFill>
                            <a:latin typeface="Cambria Math" panose="02040503050406030204" pitchFamily="18" charset="0"/>
                            <a:ea typeface="Cambria Math" panose="02040503050406030204" pitchFamily="18" charset="0"/>
                          </a:rPr>
                          <m:t>𝜎</m:t>
                        </m:r>
                        <m:r>
                          <a:rPr lang="en-US" sz="6600" i="1" dirty="0">
                            <a:solidFill>
                              <a:srgbClr val="FFFFFF"/>
                            </a:solidFill>
                            <a:latin typeface="Cambria Math" panose="02040503050406030204" pitchFamily="18" charset="0"/>
                            <a:ea typeface="Cambria Math" panose="02040503050406030204" pitchFamily="18" charset="0"/>
                          </a:rPr>
                          <m:t>𝑆</m:t>
                        </m:r>
                      </m:den>
                    </m:f>
                  </m:oMath>
                </a14:m>
                <a:endParaRPr lang="he-IL" dirty="0"/>
              </a:p>
            </p:txBody>
          </p:sp>
        </mc:Choice>
        <mc:Fallback xmlns="">
          <p:sp>
            <p:nvSpPr>
              <p:cNvPr id="2" name="Title 1"/>
              <p:cNvSpPr>
                <a:spLocks noGrp="1" noRot="1" noChangeAspect="1" noMove="1" noResize="1" noEditPoints="1" noAdjustHandles="1" noChangeArrowheads="1" noChangeShapeType="1" noTextEdit="1"/>
              </p:cNvSpPr>
              <p:nvPr>
                <p:ph type="ctrTitle" sz="quarter"/>
              </p:nvPr>
            </p:nvSpPr>
            <p:spPr>
              <a:xfrm>
                <a:off x="1002179" y="2046392"/>
                <a:ext cx="7081116" cy="1828800"/>
              </a:xfrm>
              <a:blipFill rotWithShape="0">
                <a:blip r:embed="rId2"/>
                <a:stretch>
                  <a:fillRect b="-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sz="quarter" idx="1"/>
              </p:nvPr>
            </p:nvSpPr>
            <p:spPr>
              <a:xfrm>
                <a:off x="1461222" y="3694165"/>
                <a:ext cx="6400800" cy="1752600"/>
              </a:xfrm>
            </p:spPr>
            <p:txBody>
              <a:bodyPr/>
              <a:lstStyle/>
              <a:p>
                <a14:m>
                  <m:oMath xmlns:m="http://schemas.openxmlformats.org/officeDocument/2006/math">
                    <m:r>
                      <a:rPr lang="en-US" sz="6600" i="1" dirty="0" smtClean="0">
                        <a:solidFill>
                          <a:srgbClr val="FFFFFF"/>
                        </a:solidFill>
                        <a:latin typeface="Cambria Math" panose="02040503050406030204" pitchFamily="18" charset="0"/>
                        <a:ea typeface="Cambria Math" panose="02040503050406030204" pitchFamily="18" charset="0"/>
                      </a:rPr>
                      <m:t>𝜌</m:t>
                    </m:r>
                  </m:oMath>
                </a14:m>
                <a:r>
                  <a:rPr lang="en-US" sz="5400" dirty="0">
                    <a:solidFill>
                      <a:srgbClr val="E5FFFF"/>
                    </a:solidFill>
                    <a:ea typeface="Cambria Math" panose="02040503050406030204" pitchFamily="18" charset="0"/>
                  </a:rPr>
                  <a:t> </a:t>
                </a:r>
                <a14:m>
                  <m:oMath xmlns:m="http://schemas.openxmlformats.org/officeDocument/2006/math">
                    <m:r>
                      <a:rPr lang="en-US" sz="5400" i="1" dirty="0">
                        <a:solidFill>
                          <a:srgbClr val="E5FFFF"/>
                        </a:solidFill>
                        <a:latin typeface="Cambria Math" panose="02040503050406030204" pitchFamily="18" charset="0"/>
                        <a:ea typeface="Cambria Math" panose="02040503050406030204" pitchFamily="18" charset="0"/>
                      </a:rPr>
                      <m:t>= </m:t>
                    </m:r>
                    <m:f>
                      <m:fPr>
                        <m:ctrlPr>
                          <a:rPr lang="en-US" sz="6600" i="1" dirty="0">
                            <a:solidFill>
                              <a:srgbClr val="FFFFFF"/>
                            </a:solidFill>
                            <a:latin typeface="Cambria Math" panose="02040503050406030204" pitchFamily="18" charset="0"/>
                            <a:ea typeface="Cambria Math" panose="02040503050406030204" pitchFamily="18" charset="0"/>
                          </a:rPr>
                        </m:ctrlPr>
                      </m:fPr>
                      <m:num>
                        <m:r>
                          <a:rPr lang="en-US" sz="6600" b="0" i="1" dirty="0" smtClean="0">
                            <a:solidFill>
                              <a:srgbClr val="FFFFFF"/>
                            </a:solidFill>
                            <a:latin typeface="Cambria Math" panose="02040503050406030204" pitchFamily="18" charset="0"/>
                            <a:ea typeface="Cambria Math" panose="02040503050406030204" pitchFamily="18" charset="0"/>
                          </a:rPr>
                          <m:t>1</m:t>
                        </m:r>
                      </m:num>
                      <m:den>
                        <m:r>
                          <a:rPr lang="en-US" sz="6600" i="1" dirty="0">
                            <a:solidFill>
                              <a:srgbClr val="FFFFFF"/>
                            </a:solidFill>
                            <a:latin typeface="Cambria Math" panose="02040503050406030204" pitchFamily="18" charset="0"/>
                            <a:ea typeface="Cambria Math" panose="02040503050406030204" pitchFamily="18" charset="0"/>
                          </a:rPr>
                          <m:t>𝜎</m:t>
                        </m:r>
                      </m:den>
                    </m:f>
                  </m:oMath>
                </a14:m>
                <a:endParaRPr lang="he-IL" dirty="0"/>
              </a:p>
            </p:txBody>
          </p:sp>
        </mc:Choice>
        <mc:Fallback xmlns="">
          <p:sp>
            <p:nvSpPr>
              <p:cNvPr id="3" name="Subtitle 2"/>
              <p:cNvSpPr>
                <a:spLocks noGrp="1" noRot="1" noChangeAspect="1" noMove="1" noResize="1" noEditPoints="1" noAdjustHandles="1" noChangeArrowheads="1" noChangeShapeType="1" noTextEdit="1"/>
              </p:cNvSpPr>
              <p:nvPr>
                <p:ph type="subTitle" sz="quarter" idx="1"/>
              </p:nvPr>
            </p:nvSpPr>
            <p:spPr>
              <a:xfrm>
                <a:off x="1461222" y="3694165"/>
                <a:ext cx="6400800" cy="1752600"/>
              </a:xfrm>
              <a:blipFill rotWithShape="0">
                <a:blip r:embed="rId3"/>
                <a:stretch>
                  <a:fillRect/>
                </a:stretch>
              </a:blipFill>
            </p:spPr>
            <p:txBody>
              <a:bodyPr/>
              <a:lstStyle/>
              <a:p>
                <a:r>
                  <a:rPr lang="he-IL">
                    <a:noFill/>
                  </a:rPr>
                  <a:t> </a:t>
                </a:r>
              </a:p>
            </p:txBody>
          </p:sp>
        </mc:Fallback>
      </mc:AlternateContent>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22</a:t>
            </a:fld>
            <a:endParaRPr lang="en-US" altLang="en-US">
              <a:solidFill>
                <a:srgbClr val="FFFFFF"/>
              </a:solidFill>
            </a:endParaRPr>
          </a:p>
        </p:txBody>
      </p:sp>
      <p:grpSp>
        <p:nvGrpSpPr>
          <p:cNvPr id="9" name="Group 8"/>
          <p:cNvGrpSpPr/>
          <p:nvPr/>
        </p:nvGrpSpPr>
        <p:grpSpPr>
          <a:xfrm>
            <a:off x="446858" y="293098"/>
            <a:ext cx="6106342" cy="1447210"/>
            <a:chOff x="1230794" y="396474"/>
            <a:chExt cx="6106342" cy="1673786"/>
          </a:xfrm>
        </p:grpSpPr>
        <p:sp>
          <p:nvSpPr>
            <p:cNvPr id="5" name="Flowchart: Direct Access Storage 4"/>
            <p:cNvSpPr/>
            <p:nvPr/>
          </p:nvSpPr>
          <p:spPr bwMode="auto">
            <a:xfrm>
              <a:off x="1230794" y="396474"/>
              <a:ext cx="6106342" cy="1670603"/>
            </a:xfrm>
            <a:prstGeom prst="flowChartMagneticDrum">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sp>
          <p:nvSpPr>
            <p:cNvPr id="6" name="TextBox 5"/>
            <p:cNvSpPr txBox="1"/>
            <p:nvPr/>
          </p:nvSpPr>
          <p:spPr>
            <a:xfrm>
              <a:off x="6121147" y="819486"/>
              <a:ext cx="864105" cy="769441"/>
            </a:xfrm>
            <a:prstGeom prst="rect">
              <a:avLst/>
            </a:prstGeom>
            <a:noFill/>
          </p:spPr>
          <p:txBody>
            <a:bodyPr wrap="square" rtlCol="1">
              <a:spAutoFit/>
            </a:bodyPr>
            <a:lstStyle/>
            <a:p>
              <a:r>
                <a:rPr lang="en-US" sz="4400" dirty="0"/>
                <a:t>S</a:t>
              </a:r>
              <a:endParaRPr lang="he-IL" sz="4400" dirty="0"/>
            </a:p>
          </p:txBody>
        </p:sp>
        <mc:AlternateContent xmlns:mc="http://schemas.openxmlformats.org/markup-compatibility/2006" xmlns:a14="http://schemas.microsoft.com/office/drawing/2010/main">
          <mc:Choice Requires="a14">
            <p:sp>
              <p:nvSpPr>
                <p:cNvPr id="8" name="TextBox 7"/>
                <p:cNvSpPr txBox="1"/>
                <p:nvPr/>
              </p:nvSpPr>
              <p:spPr>
                <a:xfrm>
                  <a:off x="3421236" y="962265"/>
                  <a:ext cx="864105" cy="110799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6600" i="1" kern="0" dirty="0">
                            <a:solidFill>
                              <a:srgbClr val="FFFFFF"/>
                            </a:solidFill>
                            <a:effectLst>
                              <a:outerShdw blurRad="38100" dist="38100" dir="2700000" algn="tl">
                                <a:srgbClr val="000000"/>
                              </a:outerShdw>
                            </a:effectLst>
                            <a:latin typeface="Cambria Math" panose="02040503050406030204" pitchFamily="18" charset="0"/>
                            <a:ea typeface="Cambria Math" panose="02040503050406030204" pitchFamily="18" charset="0"/>
                          </a:rPr>
                          <m:t>𝑙</m:t>
                        </m:r>
                      </m:oMath>
                    </m:oMathPara>
                  </a14:m>
                  <a:endParaRPr lang="he-IL"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3421236" y="962265"/>
                  <a:ext cx="864105" cy="1107995"/>
                </a:xfrm>
                <a:prstGeom prst="rect">
                  <a:avLst/>
                </a:prstGeom>
                <a:blipFill rotWithShape="0">
                  <a:blip r:embed="rId4"/>
                  <a:stretch>
                    <a:fillRect/>
                  </a:stretch>
                </a:blipFill>
              </p:spPr>
              <p:txBody>
                <a:bodyPr/>
                <a:lstStyle/>
                <a:p>
                  <a:r>
                    <a:rPr lang="he-IL">
                      <a:noFill/>
                    </a:rPr>
                    <a:t> </a:t>
                  </a:r>
                </a:p>
              </p:txBody>
            </p:sp>
          </mc:Fallback>
        </mc:AlternateContent>
      </p:grpSp>
      <p:sp>
        <p:nvSpPr>
          <p:cNvPr id="10" name="TextBox 9"/>
          <p:cNvSpPr txBox="1"/>
          <p:nvPr/>
        </p:nvSpPr>
        <p:spPr>
          <a:xfrm>
            <a:off x="7242969" y="137295"/>
            <a:ext cx="1901031" cy="369332"/>
          </a:xfrm>
          <a:prstGeom prst="rect">
            <a:avLst/>
          </a:prstGeom>
          <a:noFill/>
        </p:spPr>
        <p:txBody>
          <a:bodyPr wrap="square" rtlCol="1">
            <a:spAutoFit/>
          </a:bodyPr>
          <a:lstStyle/>
          <a:p>
            <a:r>
              <a:rPr lang="he-IL" dirty="0" smtClean="0"/>
              <a:t>התנגדות חשמלית</a:t>
            </a:r>
            <a:endParaRPr lang="he-IL" dirty="0"/>
          </a:p>
        </p:txBody>
      </p:sp>
      <mc:AlternateContent xmlns:mc="http://schemas.openxmlformats.org/markup-compatibility/2006" xmlns:a14="http://schemas.microsoft.com/office/drawing/2010/main">
        <mc:Choice Requires="a14">
          <p:sp>
            <p:nvSpPr>
              <p:cNvPr id="11" name="Rectangle 10"/>
              <p:cNvSpPr/>
              <p:nvPr/>
            </p:nvSpPr>
            <p:spPr>
              <a:xfrm>
                <a:off x="193868" y="5416021"/>
                <a:ext cx="8781186" cy="461665"/>
              </a:xfrm>
              <a:prstGeom prst="rect">
                <a:avLst/>
              </a:prstGeom>
            </p:spPr>
            <p:txBody>
              <a:bodyPr wrap="none">
                <a:spAutoFit/>
              </a:bodyPr>
              <a:lstStyle/>
              <a:p>
                <a14:m>
                  <m:oMath xmlns:m="http://schemas.openxmlformats.org/officeDocument/2006/math">
                    <m:d>
                      <m:dPr>
                        <m:begChr m:val="{"/>
                        <m:endChr m:val="}"/>
                        <m:ctrlPr>
                          <a:rPr lang="en-US" sz="2400" i="1" dirty="0" smtClean="0">
                            <a:latin typeface="Cambria Math" panose="02040503050406030204" pitchFamily="18" charset="0"/>
                          </a:rPr>
                        </m:ctrlPr>
                      </m:dPr>
                      <m:e>
                        <m:r>
                          <a:rPr lang="en-US" sz="2400" i="1" dirty="0">
                            <a:latin typeface="Cambria Math"/>
                          </a:rPr>
                          <m:t>𝑅</m:t>
                        </m:r>
                      </m:e>
                    </m:d>
                  </m:oMath>
                </a14:m>
                <a:r>
                  <a:rPr lang="en-US" sz="2400" dirty="0">
                    <a:ea typeface="Cambria Math"/>
                  </a:rPr>
                  <a:t> </a:t>
                </a:r>
                <a14:m>
                  <m:oMath xmlns:m="http://schemas.openxmlformats.org/officeDocument/2006/math">
                    <m:r>
                      <a:rPr lang="en-US" sz="2400" i="1" dirty="0">
                        <a:latin typeface="Cambria Math"/>
                        <a:ea typeface="Cambria Math"/>
                      </a:rPr>
                      <m:t>≡</m:t>
                    </m:r>
                    <m:r>
                      <m:rPr>
                        <m:sty m:val="p"/>
                      </m:rPr>
                      <a:rPr lang="el-GR" sz="2400" i="1" dirty="0" smtClean="0">
                        <a:latin typeface="Cambria Math"/>
                        <a:ea typeface="Cambria Math"/>
                      </a:rPr>
                      <m:t>Ω</m:t>
                    </m:r>
                    <m:r>
                      <a:rPr lang="en-US" sz="2400" b="0" i="1" dirty="0" smtClean="0">
                        <a:latin typeface="Cambria Math"/>
                        <a:ea typeface="Cambria Math"/>
                      </a:rPr>
                      <m:t>(</m:t>
                    </m:r>
                    <m:r>
                      <a:rPr lang="en-US" sz="2400" b="0" i="1" dirty="0" smtClean="0">
                        <a:latin typeface="Cambria Math"/>
                        <a:ea typeface="Cambria Math"/>
                      </a:rPr>
                      <m:t>𝑂h𝑚</m:t>
                    </m:r>
                    <m:r>
                      <a:rPr lang="en-US" sz="2400" b="0" i="1" dirty="0" smtClean="0">
                        <a:latin typeface="Cambria Math"/>
                        <a:ea typeface="Cambria Math"/>
                      </a:rPr>
                      <m:t>)⟹</m:t>
                    </m:r>
                    <m:d>
                      <m:dPr>
                        <m:begChr m:val="{"/>
                        <m:endChr m:val="}"/>
                        <m:ctrlPr>
                          <a:rPr lang="en-US" sz="2400" i="1" dirty="0">
                            <a:latin typeface="Cambria Math" panose="02040503050406030204" pitchFamily="18" charset="0"/>
                          </a:rPr>
                        </m:ctrlPr>
                      </m:dPr>
                      <m:e>
                        <m:r>
                          <a:rPr lang="en-US" sz="2400" i="1" dirty="0">
                            <a:solidFill>
                              <a:srgbClr val="FFFFFF"/>
                            </a:solidFill>
                            <a:latin typeface="Cambria Math"/>
                            <a:ea typeface="Cambria Math"/>
                          </a:rPr>
                          <m:t>𝜎</m:t>
                        </m:r>
                      </m:e>
                    </m:d>
                  </m:oMath>
                </a14:m>
                <a:r>
                  <a:rPr lang="en-US" sz="2400" dirty="0">
                    <a:ea typeface="Cambria Math"/>
                  </a:rPr>
                  <a:t> </a:t>
                </a:r>
                <a14:m>
                  <m:oMath xmlns:m="http://schemas.openxmlformats.org/officeDocument/2006/math">
                    <m:r>
                      <a:rPr lang="en-US" sz="2400" i="1" dirty="0">
                        <a:latin typeface="Cambria Math"/>
                        <a:ea typeface="Cambria Math"/>
                      </a:rPr>
                      <m:t>≡</m:t>
                    </m:r>
                    <m:sSup>
                      <m:sSupPr>
                        <m:ctrlPr>
                          <a:rPr lang="en-US" sz="2400" i="1" dirty="0" smtClean="0">
                            <a:latin typeface="Cambria Math" panose="02040503050406030204" pitchFamily="18" charset="0"/>
                            <a:ea typeface="Cambria Math"/>
                          </a:rPr>
                        </m:ctrlPr>
                      </m:sSupPr>
                      <m:e>
                        <m:r>
                          <m:rPr>
                            <m:sty m:val="p"/>
                          </m:rPr>
                          <a:rPr lang="el-GR" sz="2400" i="1" dirty="0">
                            <a:latin typeface="Cambria Math"/>
                            <a:ea typeface="Cambria Math"/>
                          </a:rPr>
                          <m:t>Ω</m:t>
                        </m:r>
                      </m:e>
                      <m:sup>
                        <m:r>
                          <a:rPr lang="en-US" sz="2400" b="0" i="1" dirty="0" smtClean="0">
                            <a:latin typeface="Cambria Math"/>
                            <a:ea typeface="Cambria Math"/>
                          </a:rPr>
                          <m:t>−</m:t>
                        </m:r>
                        <m:r>
                          <a:rPr lang="en-US" sz="2400" b="0" i="1" dirty="0" smtClean="0">
                            <a:latin typeface="Cambria Math"/>
                            <a:ea typeface="Cambria Math"/>
                          </a:rPr>
                          <m:t>1</m:t>
                        </m:r>
                      </m:sup>
                    </m:sSup>
                    <m:sSup>
                      <m:sSupPr>
                        <m:ctrlPr>
                          <a:rPr lang="en-US" sz="2400" i="1" dirty="0" smtClean="0">
                            <a:latin typeface="Cambria Math" panose="02040503050406030204" pitchFamily="18" charset="0"/>
                            <a:ea typeface="Cambria Math"/>
                          </a:rPr>
                        </m:ctrlPr>
                      </m:sSupPr>
                      <m:e>
                        <m:r>
                          <a:rPr lang="en-US" sz="2400" i="1" dirty="0">
                            <a:latin typeface="Cambria Math"/>
                            <a:ea typeface="Cambria Math"/>
                          </a:rPr>
                          <m:t>𝑚</m:t>
                        </m:r>
                        <m:r>
                          <m:rPr>
                            <m:nor/>
                          </m:rPr>
                          <a:rPr lang="en-US" sz="2400" dirty="0"/>
                          <m:t> </m:t>
                        </m:r>
                      </m:e>
                      <m:sup>
                        <m:r>
                          <a:rPr lang="en-US" sz="2400" b="0" i="1" dirty="0" smtClean="0">
                            <a:latin typeface="Cambria Math"/>
                            <a:ea typeface="Cambria Math"/>
                          </a:rPr>
                          <m:t>−</m:t>
                        </m:r>
                        <m:r>
                          <a:rPr lang="en-US" sz="2400" b="0" i="1" dirty="0" smtClean="0">
                            <a:latin typeface="Cambria Math"/>
                            <a:ea typeface="Cambria Math"/>
                          </a:rPr>
                          <m:t>1</m:t>
                        </m:r>
                      </m:sup>
                    </m:sSup>
                    <m:r>
                      <a:rPr lang="en-US" sz="2400" i="1" dirty="0">
                        <a:latin typeface="Cambria Math"/>
                        <a:ea typeface="Cambria Math"/>
                      </a:rPr>
                      <m:t>≡</m:t>
                    </m:r>
                    <m:r>
                      <a:rPr lang="en-US" sz="2400" b="0" i="1" dirty="0" smtClean="0">
                        <a:latin typeface="Cambria Math"/>
                        <a:ea typeface="Cambria Math"/>
                      </a:rPr>
                      <m:t>𝑆𝑖𝑒𝑚𝑛𝑠</m:t>
                    </m:r>
                    <m:r>
                      <a:rPr lang="en-US" sz="2400" b="0" i="1" dirty="0" smtClean="0">
                        <a:latin typeface="Cambria Math"/>
                        <a:ea typeface="Cambria Math"/>
                      </a:rPr>
                      <m:t>∙</m:t>
                    </m:r>
                    <m:sSup>
                      <m:sSupPr>
                        <m:ctrlPr>
                          <a:rPr lang="en-US" sz="2400" i="1" dirty="0">
                            <a:latin typeface="Cambria Math" panose="02040503050406030204" pitchFamily="18" charset="0"/>
                            <a:ea typeface="Cambria Math"/>
                          </a:rPr>
                        </m:ctrlPr>
                      </m:sSupPr>
                      <m:e>
                        <m:r>
                          <a:rPr lang="en-US" sz="2400" i="1" dirty="0">
                            <a:latin typeface="Cambria Math"/>
                            <a:ea typeface="Cambria Math"/>
                          </a:rPr>
                          <m:t>𝑚</m:t>
                        </m:r>
                        <m:r>
                          <m:rPr>
                            <m:nor/>
                          </m:rPr>
                          <a:rPr lang="en-US" sz="2400" dirty="0"/>
                          <m:t> </m:t>
                        </m:r>
                      </m:e>
                      <m:sup>
                        <m:r>
                          <a:rPr lang="en-US" sz="2400" i="1" dirty="0">
                            <a:latin typeface="Cambria Math"/>
                            <a:ea typeface="Cambria Math"/>
                          </a:rPr>
                          <m:t>−</m:t>
                        </m:r>
                        <m:r>
                          <a:rPr lang="en-US" sz="2400" i="1" dirty="0">
                            <a:latin typeface="Cambria Math"/>
                            <a:ea typeface="Cambria Math"/>
                          </a:rPr>
                          <m:t>1</m:t>
                        </m:r>
                      </m:sup>
                    </m:sSup>
                    <m:r>
                      <a:rPr lang="en-US" sz="2400" i="1" dirty="0">
                        <a:latin typeface="Cambria Math"/>
                        <a:ea typeface="Cambria Math"/>
                      </a:rPr>
                      <m:t>⟹</m:t>
                    </m:r>
                    <m:d>
                      <m:dPr>
                        <m:begChr m:val="{"/>
                        <m:endChr m:val="}"/>
                        <m:ctrlPr>
                          <a:rPr lang="en-US" sz="2400" i="1" dirty="0">
                            <a:latin typeface="Cambria Math" panose="02040503050406030204" pitchFamily="18" charset="0"/>
                          </a:rPr>
                        </m:ctrlPr>
                      </m:dPr>
                      <m:e>
                        <m:r>
                          <a:rPr lang="en-US" sz="2400" i="1" dirty="0">
                            <a:solidFill>
                              <a:srgbClr val="FFFFFF"/>
                            </a:solidFill>
                            <a:latin typeface="Cambria Math"/>
                            <a:ea typeface="Cambria Math"/>
                          </a:rPr>
                          <m:t>𝜌</m:t>
                        </m:r>
                      </m:e>
                    </m:d>
                    <m:r>
                      <a:rPr lang="en-US" sz="2400" i="1" dirty="0">
                        <a:latin typeface="Cambria Math"/>
                        <a:ea typeface="Cambria Math"/>
                      </a:rPr>
                      <m:t>≡</m:t>
                    </m:r>
                    <m:r>
                      <m:rPr>
                        <m:sty m:val="p"/>
                      </m:rPr>
                      <a:rPr lang="el-GR" sz="2400" i="1" dirty="0">
                        <a:latin typeface="Cambria Math"/>
                        <a:ea typeface="Cambria Math"/>
                      </a:rPr>
                      <m:t>Ω</m:t>
                    </m:r>
                    <m:r>
                      <a:rPr lang="en-US" sz="2400" b="0" i="1" dirty="0" smtClean="0">
                        <a:latin typeface="Cambria Math"/>
                        <a:ea typeface="Cambria Math"/>
                      </a:rPr>
                      <m:t>𝑚</m:t>
                    </m:r>
                  </m:oMath>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93868" y="5416021"/>
                <a:ext cx="8781186" cy="461665"/>
              </a:xfrm>
              <a:prstGeom prst="rect">
                <a:avLst/>
              </a:prstGeom>
              <a:blipFill rotWithShape="0">
                <a:blip r:embed="rId5"/>
                <a:stretch>
                  <a:fillRect b="-19737"/>
                </a:stretch>
              </a:blipFill>
            </p:spPr>
            <p:txBody>
              <a:bodyPr/>
              <a:lstStyle/>
              <a:p>
                <a:r>
                  <a:rPr lang="he-IL">
                    <a:noFill/>
                  </a:rPr>
                  <a:t> </a:t>
                </a:r>
              </a:p>
            </p:txBody>
          </p:sp>
        </mc:Fallback>
      </mc:AlternateContent>
    </p:spTree>
    <p:extLst>
      <p:ext uri="{BB962C8B-B14F-4D97-AF65-F5344CB8AC3E}">
        <p14:creationId xmlns:p14="http://schemas.microsoft.com/office/powerpoint/2010/main" val="29703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20100" y="6245225"/>
            <a:ext cx="647700" cy="476250"/>
          </a:xfrm>
        </p:spPr>
        <p:txBody>
          <a:bodyPr/>
          <a:lstStyle/>
          <a:p>
            <a:pPr algn="r" rtl="1">
              <a:defRPr/>
            </a:pPr>
            <a:fld id="{DB313FC9-621A-4E74-B621-6E46F1091A4A}" type="slidenum">
              <a:rPr lang="he-IL" altLang="en-US" smtClean="0">
                <a:solidFill>
                  <a:srgbClr val="FFFFFF"/>
                </a:solidFill>
              </a:rPr>
              <a:pPr algn="r" rtl="1">
                <a:defRPr/>
              </a:pPr>
              <a:t>23</a:t>
            </a:fld>
            <a:endParaRPr lang="en-US" altLang="en-US">
              <a:solidFill>
                <a:srgbClr val="FFFFFF"/>
              </a:solidFill>
            </a:endParaRPr>
          </a:p>
        </p:txBody>
      </p:sp>
      <p:sp>
        <p:nvSpPr>
          <p:cNvPr id="3" name="TextBox 2"/>
          <p:cNvSpPr txBox="1"/>
          <p:nvPr/>
        </p:nvSpPr>
        <p:spPr>
          <a:xfrm>
            <a:off x="4419600" y="-4465"/>
            <a:ext cx="4648200" cy="461665"/>
          </a:xfrm>
          <a:prstGeom prst="rect">
            <a:avLst/>
          </a:prstGeom>
          <a:noFill/>
        </p:spPr>
        <p:txBody>
          <a:bodyPr wrap="square" rtlCol="0">
            <a:spAutoFit/>
          </a:bodyPr>
          <a:lstStyle/>
          <a:p>
            <a:pPr algn="r"/>
            <a:r>
              <a:rPr lang="he-IL" sz="2400" dirty="0" smtClean="0"/>
              <a:t>זרם, חוק אוהם והתנגדות חשמלית</a:t>
            </a:r>
            <a:endParaRPr lang="en-US" sz="2400" dirty="0"/>
          </a:p>
        </p:txBody>
      </p:sp>
      <p:sp>
        <p:nvSpPr>
          <p:cNvPr id="4" name="TextBox 3"/>
          <p:cNvSpPr txBox="1"/>
          <p:nvPr/>
        </p:nvSpPr>
        <p:spPr>
          <a:xfrm>
            <a:off x="5032856" y="668340"/>
            <a:ext cx="3942198" cy="369332"/>
          </a:xfrm>
          <a:prstGeom prst="rect">
            <a:avLst/>
          </a:prstGeom>
          <a:noFill/>
        </p:spPr>
        <p:txBody>
          <a:bodyPr wrap="square" rtlCol="0">
            <a:spAutoFit/>
          </a:bodyPr>
          <a:lstStyle/>
          <a:p>
            <a:pPr algn="r"/>
            <a:r>
              <a:rPr lang="he-IL" dirty="0" smtClean="0"/>
              <a:t>הראנו לגבי מוליכות חשמלית:</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19166" y="1117603"/>
                <a:ext cx="8455888" cy="1127360"/>
              </a:xfrm>
              <a:prstGeom prst="rect">
                <a:avLst/>
              </a:prstGeom>
              <a:noFill/>
            </p:spPr>
            <p:txBody>
              <a:bodyPr wrap="square" rtlCol="0">
                <a:spAutoFit/>
              </a:bodyPr>
              <a:lstStyle/>
              <a:p>
                <a14:m>
                  <m:oMath xmlns:m="http://schemas.openxmlformats.org/officeDocument/2006/math">
                    <m:r>
                      <a:rPr lang="en-US" sz="3600" i="1" smtClean="0">
                        <a:latin typeface="Cambria Math"/>
                        <a:ea typeface="Cambria Math"/>
                      </a:rPr>
                      <m:t>𝜎</m:t>
                    </m:r>
                    <m:r>
                      <a:rPr lang="en-US" sz="3600" b="0" i="1" smtClean="0">
                        <a:latin typeface="Cambria Math"/>
                        <a:ea typeface="Cambria Math"/>
                      </a:rPr>
                      <m:t>=</m:t>
                    </m:r>
                    <m:f>
                      <m:fPr>
                        <m:ctrlPr>
                          <a:rPr lang="en-US" sz="3600" b="0" i="1" smtClean="0">
                            <a:latin typeface="Cambria Math" panose="02040503050406030204" pitchFamily="18" charset="0"/>
                            <a:ea typeface="Cambria Math"/>
                          </a:rPr>
                        </m:ctrlPr>
                      </m:fPr>
                      <m:num>
                        <m:r>
                          <a:rPr lang="en-US" sz="3600" b="0" i="1" smtClean="0">
                            <a:latin typeface="Cambria Math"/>
                            <a:ea typeface="Cambria Math"/>
                          </a:rPr>
                          <m:t>𝐽</m:t>
                        </m:r>
                      </m:num>
                      <m:den>
                        <m:r>
                          <a:rPr lang="en-US" sz="3600" b="0" i="1" smtClean="0">
                            <a:latin typeface="Cambria Math"/>
                            <a:ea typeface="Cambria Math"/>
                          </a:rPr>
                          <m:t>𝐸</m:t>
                        </m:r>
                      </m:den>
                    </m:f>
                    <m:r>
                      <a:rPr lang="en-US" sz="3600" b="0" i="1" smtClean="0">
                        <a:latin typeface="Cambria Math"/>
                        <a:ea typeface="Cambria Math"/>
                      </a:rPr>
                      <m:t>⟹</m:t>
                    </m:r>
                  </m:oMath>
                </a14:m>
                <a:r>
                  <a:rPr lang="en-US" sz="3600" dirty="0">
                    <a:ea typeface="Cambria Math"/>
                  </a:rPr>
                  <a:t> </a:t>
                </a:r>
                <a14:m>
                  <m:oMath xmlns:m="http://schemas.openxmlformats.org/officeDocument/2006/math">
                    <m:r>
                      <a:rPr lang="en-US" sz="3600" i="1">
                        <a:latin typeface="Cambria Math"/>
                        <a:ea typeface="Cambria Math"/>
                      </a:rPr>
                      <m:t>𝜎</m:t>
                    </m:r>
                    <m:r>
                      <a:rPr lang="en-US" sz="3600" i="1">
                        <a:latin typeface="Cambria Math"/>
                        <a:ea typeface="Cambria Math"/>
                      </a:rPr>
                      <m:t>=</m:t>
                    </m:r>
                    <m:f>
                      <m:fPr>
                        <m:ctrlPr>
                          <a:rPr lang="en-US" sz="3600" i="1">
                            <a:latin typeface="Cambria Math" panose="02040503050406030204" pitchFamily="18" charset="0"/>
                            <a:ea typeface="Cambria Math"/>
                          </a:rPr>
                        </m:ctrlPr>
                      </m:fPr>
                      <m:num>
                        <m:r>
                          <a:rPr lang="en-US" sz="3600" i="1">
                            <a:latin typeface="Cambria Math"/>
                            <a:ea typeface="Cambria Math"/>
                          </a:rPr>
                          <m:t>𝐽</m:t>
                        </m:r>
                        <m:r>
                          <a:rPr lang="en-US" sz="3600" i="1" smtClean="0">
                            <a:latin typeface="Cambria Math"/>
                            <a:ea typeface="Cambria Math"/>
                          </a:rPr>
                          <m:t>∙</m:t>
                        </m:r>
                        <m:r>
                          <a:rPr lang="en-US" sz="3600" b="0" i="1" smtClean="0">
                            <a:latin typeface="Cambria Math"/>
                            <a:ea typeface="Cambria Math"/>
                          </a:rPr>
                          <m:t>𝑙</m:t>
                        </m:r>
                      </m:num>
                      <m:den>
                        <m:r>
                          <a:rPr lang="en-US" sz="3600" i="1">
                            <a:latin typeface="Cambria Math"/>
                            <a:ea typeface="Cambria Math"/>
                          </a:rPr>
                          <m:t>𝐸</m:t>
                        </m:r>
                        <m:r>
                          <a:rPr lang="en-US" sz="3600" i="1" smtClean="0">
                            <a:latin typeface="Cambria Math"/>
                            <a:ea typeface="Cambria Math"/>
                          </a:rPr>
                          <m:t>∙</m:t>
                        </m:r>
                        <m:r>
                          <a:rPr lang="en-US" sz="3600" b="0" i="1" smtClean="0">
                            <a:latin typeface="Cambria Math"/>
                            <a:ea typeface="Cambria Math"/>
                          </a:rPr>
                          <m:t>𝑙</m:t>
                        </m:r>
                      </m:den>
                    </m:f>
                    <m:r>
                      <a:rPr lang="en-US" sz="3600" b="0" i="0" smtClean="0">
                        <a:latin typeface="Cambria Math"/>
                        <a:ea typeface="Cambria Math"/>
                      </a:rPr>
                      <m:t>=</m:t>
                    </m:r>
                    <m:f>
                      <m:fPr>
                        <m:ctrlPr>
                          <a:rPr lang="en-US" sz="3600" i="1">
                            <a:latin typeface="Cambria Math" panose="02040503050406030204" pitchFamily="18" charset="0"/>
                            <a:ea typeface="Cambria Math"/>
                          </a:rPr>
                        </m:ctrlPr>
                      </m:fPr>
                      <m:num>
                        <m:f>
                          <m:fPr>
                            <m:ctrlPr>
                              <a:rPr lang="en-US" sz="3600" i="1" smtClean="0">
                                <a:latin typeface="Cambria Math" panose="02040503050406030204" pitchFamily="18" charset="0"/>
                                <a:ea typeface="Cambria Math"/>
                              </a:rPr>
                            </m:ctrlPr>
                          </m:fPr>
                          <m:num>
                            <m:r>
                              <a:rPr lang="en-US" sz="3600" b="0" i="1" smtClean="0">
                                <a:latin typeface="Cambria Math"/>
                                <a:ea typeface="Cambria Math"/>
                              </a:rPr>
                              <m:t>𝐼</m:t>
                            </m:r>
                          </m:num>
                          <m:den>
                            <m:r>
                              <a:rPr lang="en-US" sz="3600" b="0" i="1" smtClean="0">
                                <a:latin typeface="Cambria Math"/>
                                <a:ea typeface="Cambria Math"/>
                              </a:rPr>
                              <m:t>𝑆</m:t>
                            </m:r>
                          </m:den>
                        </m:f>
                        <m:r>
                          <a:rPr lang="en-US" sz="3600" i="1">
                            <a:latin typeface="Cambria Math"/>
                            <a:ea typeface="Cambria Math"/>
                          </a:rPr>
                          <m:t>∙</m:t>
                        </m:r>
                        <m:r>
                          <a:rPr lang="en-US" sz="3600" i="1">
                            <a:latin typeface="Cambria Math"/>
                            <a:ea typeface="Cambria Math"/>
                          </a:rPr>
                          <m:t>𝑙</m:t>
                        </m:r>
                      </m:num>
                      <m:den>
                        <m:r>
                          <a:rPr lang="en-US" sz="3600" i="1" smtClean="0">
                            <a:latin typeface="Cambria Math"/>
                            <a:ea typeface="Cambria Math"/>
                          </a:rPr>
                          <m:t>△</m:t>
                        </m:r>
                        <m:r>
                          <a:rPr lang="en-US" sz="3600" b="0" i="1" smtClean="0">
                            <a:latin typeface="Cambria Math"/>
                            <a:ea typeface="Cambria Math"/>
                          </a:rPr>
                          <m:t>𝑉</m:t>
                        </m:r>
                      </m:den>
                    </m:f>
                    <m:r>
                      <a:rPr lang="en-US" sz="3600" b="0" i="1" smtClean="0">
                        <a:latin typeface="Cambria Math" panose="02040503050406030204" pitchFamily="18" charset="0"/>
                        <a:ea typeface="Cambria Math"/>
                      </a:rPr>
                      <m:t>=</m:t>
                    </m:r>
                    <m:f>
                      <m:fPr>
                        <m:ctrlPr>
                          <a:rPr lang="en-US" sz="3600" i="1">
                            <a:latin typeface="Cambria Math" panose="02040503050406030204" pitchFamily="18" charset="0"/>
                            <a:ea typeface="Cambria Math"/>
                          </a:rPr>
                        </m:ctrlPr>
                      </m:fPr>
                      <m:num>
                        <m:r>
                          <a:rPr lang="en-US" sz="3600" i="1">
                            <a:latin typeface="Cambria Math"/>
                            <a:ea typeface="Cambria Math"/>
                          </a:rPr>
                          <m:t>𝐼</m:t>
                        </m:r>
                      </m:num>
                      <m:den>
                        <m:r>
                          <a:rPr lang="en-US" sz="3600" i="1">
                            <a:latin typeface="Cambria Math"/>
                            <a:ea typeface="Cambria Math"/>
                          </a:rPr>
                          <m:t>𝑉</m:t>
                        </m:r>
                      </m:den>
                    </m:f>
                    <m:f>
                      <m:fPr>
                        <m:ctrlPr>
                          <a:rPr lang="en-US" sz="3600" i="1" smtClean="0">
                            <a:latin typeface="Cambria Math" panose="02040503050406030204" pitchFamily="18" charset="0"/>
                            <a:ea typeface="Cambria Math"/>
                          </a:rPr>
                        </m:ctrlPr>
                      </m:fPr>
                      <m:num>
                        <m:r>
                          <a:rPr lang="en-US" sz="3600" b="0" i="1" smtClean="0">
                            <a:latin typeface="Cambria Math" panose="02040503050406030204" pitchFamily="18" charset="0"/>
                            <a:ea typeface="Cambria Math"/>
                          </a:rPr>
                          <m:t>𝑙</m:t>
                        </m:r>
                      </m:num>
                      <m:den>
                        <m:r>
                          <a:rPr lang="en-US" sz="3600" b="0" i="1" smtClean="0">
                            <a:latin typeface="Cambria Math" panose="02040503050406030204" pitchFamily="18" charset="0"/>
                            <a:ea typeface="Cambria Math"/>
                          </a:rPr>
                          <m:t>𝑆</m:t>
                        </m:r>
                      </m:den>
                    </m:f>
                    <m:r>
                      <a:rPr lang="en-US" sz="3600" b="0" i="1" smtClean="0">
                        <a:latin typeface="Cambria Math"/>
                        <a:ea typeface="Cambria Math"/>
                      </a:rPr>
                      <m:t>⟹</m:t>
                    </m:r>
                    <m:f>
                      <m:fPr>
                        <m:ctrlPr>
                          <a:rPr lang="en-US" sz="3600" b="0" i="1" smtClean="0">
                            <a:latin typeface="Cambria Math" panose="02040503050406030204" pitchFamily="18" charset="0"/>
                            <a:ea typeface="Cambria Math"/>
                          </a:rPr>
                        </m:ctrlPr>
                      </m:fPr>
                      <m:num>
                        <m:r>
                          <a:rPr lang="en-US" sz="3600" b="0" i="1" smtClean="0">
                            <a:latin typeface="Cambria Math"/>
                            <a:ea typeface="Cambria Math"/>
                          </a:rPr>
                          <m:t>𝐼</m:t>
                        </m:r>
                      </m:num>
                      <m:den>
                        <m:r>
                          <a:rPr lang="en-US" sz="3600" b="0" i="1" smtClean="0">
                            <a:latin typeface="Cambria Math"/>
                            <a:ea typeface="Cambria Math"/>
                          </a:rPr>
                          <m:t>𝑉</m:t>
                        </m:r>
                      </m:den>
                    </m:f>
                    <m:r>
                      <a:rPr lang="en-US" sz="3600">
                        <a:latin typeface="Cambria Math"/>
                        <a:ea typeface="Cambria Math"/>
                      </a:rPr>
                      <m:t>=</m:t>
                    </m:r>
                    <m:f>
                      <m:fPr>
                        <m:ctrlPr>
                          <a:rPr lang="en-US" sz="3200" i="1" dirty="0" smtClean="0">
                            <a:latin typeface="Cambria Math" panose="02040503050406030204" pitchFamily="18" charset="0"/>
                          </a:rPr>
                        </m:ctrlPr>
                      </m:fPr>
                      <m:num>
                        <m:r>
                          <a:rPr lang="en-US" sz="3200" i="1" dirty="0" smtClean="0">
                            <a:latin typeface="Cambria Math"/>
                            <a:ea typeface="Cambria Math"/>
                          </a:rPr>
                          <m:t>𝜎</m:t>
                        </m:r>
                        <m:r>
                          <a:rPr lang="en-US" sz="3200" b="0" i="1" dirty="0" smtClean="0">
                            <a:latin typeface="Cambria Math"/>
                            <a:ea typeface="Cambria Math"/>
                          </a:rPr>
                          <m:t>𝑆</m:t>
                        </m:r>
                      </m:num>
                      <m:den>
                        <m:r>
                          <a:rPr lang="en-US" sz="3200" b="0" i="1" dirty="0" smtClean="0">
                            <a:latin typeface="Cambria Math"/>
                          </a:rPr>
                          <m:t>𝑙</m:t>
                        </m:r>
                      </m:den>
                    </m:f>
                    <m:r>
                      <a:rPr lang="en-US" sz="3600" i="1">
                        <a:latin typeface="Cambria Math"/>
                        <a:ea typeface="Cambria Math"/>
                      </a:rPr>
                      <m:t>⟹</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19166" y="1117603"/>
                <a:ext cx="8455888" cy="1127360"/>
              </a:xfrm>
              <a:prstGeom prst="rect">
                <a:avLst/>
              </a:prstGeom>
              <a:blipFill rotWithShape="0">
                <a:blip r:embed="rId3"/>
                <a:stretch>
                  <a:fillRect/>
                </a:stretch>
              </a:blipFill>
            </p:spPr>
            <p:txBody>
              <a:bodyPr/>
              <a:lstStyle/>
              <a:p>
                <a:r>
                  <a:rPr lang="he-IL">
                    <a:noFill/>
                  </a:rPr>
                  <a:t> </a:t>
                </a:r>
              </a:p>
            </p:txBody>
          </p:sp>
        </mc:Fallback>
      </mc:AlternateContent>
      <p:grpSp>
        <p:nvGrpSpPr>
          <p:cNvPr id="6" name="Group 5"/>
          <p:cNvGrpSpPr/>
          <p:nvPr/>
        </p:nvGrpSpPr>
        <p:grpSpPr>
          <a:xfrm>
            <a:off x="2670660" y="3947463"/>
            <a:ext cx="4191000" cy="1062334"/>
            <a:chOff x="647700" y="1703147"/>
            <a:chExt cx="4191000" cy="1266157"/>
          </a:xfrm>
        </p:grpSpPr>
        <p:sp>
          <p:nvSpPr>
            <p:cNvPr id="5" name="Rounded Rectangle 4"/>
            <p:cNvSpPr/>
            <p:nvPr/>
          </p:nvSpPr>
          <p:spPr bwMode="auto">
            <a:xfrm>
              <a:off x="647700" y="1703147"/>
              <a:ext cx="3810000" cy="1266157"/>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8" name="Rectangle 7"/>
                <p:cNvSpPr/>
                <p:nvPr/>
              </p:nvSpPr>
              <p:spPr>
                <a:xfrm>
                  <a:off x="647700" y="1783390"/>
                  <a:ext cx="4191000" cy="898499"/>
                </a:xfrm>
                <a:prstGeom prst="rect">
                  <a:avLst/>
                </a:prstGeom>
              </p:spPr>
              <p:txBody>
                <a:bodyPr wrap="square">
                  <a:spAutoFit/>
                </a:bodyPr>
                <a:lstStyle/>
                <a:p>
                  <a14:m>
                    <m:oMath xmlns:m="http://schemas.openxmlformats.org/officeDocument/2006/math">
                      <m:r>
                        <a:rPr lang="en-US" sz="4400" i="1" smtClean="0">
                          <a:latin typeface="Cambria Math"/>
                          <a:ea typeface="Cambria Math"/>
                        </a:rPr>
                        <m:t>⟹</m:t>
                      </m:r>
                      <m:r>
                        <a:rPr lang="en-US" sz="4400" i="1">
                          <a:latin typeface="Cambria Math"/>
                          <a:ea typeface="Cambria Math"/>
                        </a:rPr>
                        <m:t>𝑉</m:t>
                      </m:r>
                      <m:r>
                        <m:rPr>
                          <m:nor/>
                        </m:rPr>
                        <a:rPr lang="en-US" sz="3600" dirty="0"/>
                        <m:t>=</m:t>
                      </m:r>
                      <m:r>
                        <a:rPr lang="en-US" sz="4400" i="1">
                          <a:latin typeface="Cambria Math"/>
                          <a:ea typeface="Cambria Math"/>
                        </a:rPr>
                        <m:t>𝐼</m:t>
                      </m:r>
                      <m:r>
                        <a:rPr lang="en-US" sz="4000" i="1" dirty="0">
                          <a:latin typeface="Cambria Math"/>
                          <a:ea typeface="Cambria Math"/>
                        </a:rPr>
                        <m:t>𝑅</m:t>
                      </m:r>
                    </m:oMath>
                  </a14:m>
                  <a:r>
                    <a:rPr lang="en-US" sz="2800" dirty="0" smtClean="0"/>
                    <a:t> </a:t>
                  </a:r>
                  <a:r>
                    <a:rPr lang="he-IL" sz="2800" dirty="0" smtClean="0"/>
                    <a:t>חוק אוהם</a:t>
                  </a:r>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647700" y="1783390"/>
                  <a:ext cx="4191000" cy="898499"/>
                </a:xfrm>
                <a:prstGeom prst="rect">
                  <a:avLst/>
                </a:prstGeom>
                <a:blipFill rotWithShape="0">
                  <a:blip r:embed="rId4"/>
                  <a:stretch>
                    <a:fillRect b="-16260"/>
                  </a:stretch>
                </a:blipFill>
              </p:spPr>
              <p:txBody>
                <a:bodyPr/>
                <a:lstStyle/>
                <a:p>
                  <a:r>
                    <a:rPr lang="he-IL">
                      <a:noFill/>
                    </a:rPr>
                    <a:t> </a:t>
                  </a:r>
                </a:p>
              </p:txBody>
            </p:sp>
          </mc:Fallback>
        </mc:AlternateContent>
      </p:grpSp>
      <mc:AlternateContent xmlns:mc="http://schemas.openxmlformats.org/markup-compatibility/2006" xmlns:a14="http://schemas.microsoft.com/office/drawing/2010/main">
        <mc:Choice Requires="a14">
          <p:sp>
            <p:nvSpPr>
              <p:cNvPr id="10" name="Rectangle 9"/>
              <p:cNvSpPr/>
              <p:nvPr/>
            </p:nvSpPr>
            <p:spPr>
              <a:xfrm>
                <a:off x="193868" y="5416021"/>
                <a:ext cx="8781186" cy="461665"/>
              </a:xfrm>
              <a:prstGeom prst="rect">
                <a:avLst/>
              </a:prstGeom>
            </p:spPr>
            <p:txBody>
              <a:bodyPr wrap="none">
                <a:spAutoFit/>
              </a:bodyPr>
              <a:lstStyle/>
              <a:p>
                <a14:m>
                  <m:oMath xmlns:m="http://schemas.openxmlformats.org/officeDocument/2006/math">
                    <m:d>
                      <m:dPr>
                        <m:begChr m:val="{"/>
                        <m:endChr m:val="}"/>
                        <m:ctrlPr>
                          <a:rPr lang="en-US" sz="2400" i="1" dirty="0" smtClean="0">
                            <a:latin typeface="Cambria Math" panose="02040503050406030204" pitchFamily="18" charset="0"/>
                          </a:rPr>
                        </m:ctrlPr>
                      </m:dPr>
                      <m:e>
                        <m:r>
                          <a:rPr lang="en-US" sz="2400" i="1" dirty="0">
                            <a:latin typeface="Cambria Math"/>
                          </a:rPr>
                          <m:t>𝑅</m:t>
                        </m:r>
                      </m:e>
                    </m:d>
                  </m:oMath>
                </a14:m>
                <a:r>
                  <a:rPr lang="en-US" sz="2400" dirty="0">
                    <a:ea typeface="Cambria Math"/>
                  </a:rPr>
                  <a:t> </a:t>
                </a:r>
                <a14:m>
                  <m:oMath xmlns:m="http://schemas.openxmlformats.org/officeDocument/2006/math">
                    <m:r>
                      <a:rPr lang="en-US" sz="2400" i="1" dirty="0">
                        <a:latin typeface="Cambria Math"/>
                        <a:ea typeface="Cambria Math"/>
                      </a:rPr>
                      <m:t>≡</m:t>
                    </m:r>
                    <m:r>
                      <m:rPr>
                        <m:sty m:val="p"/>
                      </m:rPr>
                      <a:rPr lang="el-GR" sz="2400" i="1" dirty="0" smtClean="0">
                        <a:latin typeface="Cambria Math"/>
                        <a:ea typeface="Cambria Math"/>
                      </a:rPr>
                      <m:t>Ω</m:t>
                    </m:r>
                    <m:r>
                      <a:rPr lang="en-US" sz="2400" b="0" i="1" dirty="0" smtClean="0">
                        <a:latin typeface="Cambria Math"/>
                        <a:ea typeface="Cambria Math"/>
                      </a:rPr>
                      <m:t>(</m:t>
                    </m:r>
                    <m:r>
                      <a:rPr lang="en-US" sz="2400" b="0" i="1" dirty="0" smtClean="0">
                        <a:latin typeface="Cambria Math"/>
                        <a:ea typeface="Cambria Math"/>
                      </a:rPr>
                      <m:t>𝑂h𝑚</m:t>
                    </m:r>
                    <m:r>
                      <a:rPr lang="en-US" sz="2400" b="0" i="1" dirty="0" smtClean="0">
                        <a:latin typeface="Cambria Math"/>
                        <a:ea typeface="Cambria Math"/>
                      </a:rPr>
                      <m:t>)⟹</m:t>
                    </m:r>
                    <m:d>
                      <m:dPr>
                        <m:begChr m:val="{"/>
                        <m:endChr m:val="}"/>
                        <m:ctrlPr>
                          <a:rPr lang="en-US" sz="2400" i="1" dirty="0">
                            <a:latin typeface="Cambria Math" panose="02040503050406030204" pitchFamily="18" charset="0"/>
                          </a:rPr>
                        </m:ctrlPr>
                      </m:dPr>
                      <m:e>
                        <m:r>
                          <a:rPr lang="en-US" sz="2400" i="1" dirty="0">
                            <a:solidFill>
                              <a:srgbClr val="FFFFFF"/>
                            </a:solidFill>
                            <a:latin typeface="Cambria Math"/>
                            <a:ea typeface="Cambria Math"/>
                          </a:rPr>
                          <m:t>𝜎</m:t>
                        </m:r>
                      </m:e>
                    </m:d>
                  </m:oMath>
                </a14:m>
                <a:r>
                  <a:rPr lang="en-US" sz="2400" dirty="0">
                    <a:ea typeface="Cambria Math"/>
                  </a:rPr>
                  <a:t> </a:t>
                </a:r>
                <a14:m>
                  <m:oMath xmlns:m="http://schemas.openxmlformats.org/officeDocument/2006/math">
                    <m:r>
                      <a:rPr lang="en-US" sz="2400" i="1" dirty="0">
                        <a:latin typeface="Cambria Math"/>
                        <a:ea typeface="Cambria Math"/>
                      </a:rPr>
                      <m:t>≡</m:t>
                    </m:r>
                    <m:sSup>
                      <m:sSupPr>
                        <m:ctrlPr>
                          <a:rPr lang="en-US" sz="2400" i="1" dirty="0" smtClean="0">
                            <a:latin typeface="Cambria Math" panose="02040503050406030204" pitchFamily="18" charset="0"/>
                            <a:ea typeface="Cambria Math"/>
                          </a:rPr>
                        </m:ctrlPr>
                      </m:sSupPr>
                      <m:e>
                        <m:r>
                          <m:rPr>
                            <m:sty m:val="p"/>
                          </m:rPr>
                          <a:rPr lang="el-GR" sz="2400" i="1" dirty="0">
                            <a:latin typeface="Cambria Math"/>
                            <a:ea typeface="Cambria Math"/>
                          </a:rPr>
                          <m:t>Ω</m:t>
                        </m:r>
                      </m:e>
                      <m:sup>
                        <m:r>
                          <a:rPr lang="en-US" sz="2400" b="0" i="1" dirty="0" smtClean="0">
                            <a:latin typeface="Cambria Math"/>
                            <a:ea typeface="Cambria Math"/>
                          </a:rPr>
                          <m:t>−</m:t>
                        </m:r>
                        <m:r>
                          <a:rPr lang="en-US" sz="2400" b="0" i="1" dirty="0" smtClean="0">
                            <a:latin typeface="Cambria Math"/>
                            <a:ea typeface="Cambria Math"/>
                          </a:rPr>
                          <m:t>1</m:t>
                        </m:r>
                      </m:sup>
                    </m:sSup>
                    <m:sSup>
                      <m:sSupPr>
                        <m:ctrlPr>
                          <a:rPr lang="en-US" sz="2400" i="1" dirty="0" smtClean="0">
                            <a:latin typeface="Cambria Math" panose="02040503050406030204" pitchFamily="18" charset="0"/>
                            <a:ea typeface="Cambria Math"/>
                          </a:rPr>
                        </m:ctrlPr>
                      </m:sSupPr>
                      <m:e>
                        <m:r>
                          <a:rPr lang="en-US" sz="2400" i="1" dirty="0">
                            <a:latin typeface="Cambria Math"/>
                            <a:ea typeface="Cambria Math"/>
                          </a:rPr>
                          <m:t>𝑚</m:t>
                        </m:r>
                        <m:r>
                          <m:rPr>
                            <m:nor/>
                          </m:rPr>
                          <a:rPr lang="en-US" sz="2400" dirty="0"/>
                          <m:t> </m:t>
                        </m:r>
                      </m:e>
                      <m:sup>
                        <m:r>
                          <a:rPr lang="en-US" sz="2400" b="0" i="1" dirty="0" smtClean="0">
                            <a:latin typeface="Cambria Math"/>
                            <a:ea typeface="Cambria Math"/>
                          </a:rPr>
                          <m:t>−</m:t>
                        </m:r>
                        <m:r>
                          <a:rPr lang="en-US" sz="2400" b="0" i="1" dirty="0" smtClean="0">
                            <a:latin typeface="Cambria Math"/>
                            <a:ea typeface="Cambria Math"/>
                          </a:rPr>
                          <m:t>1</m:t>
                        </m:r>
                      </m:sup>
                    </m:sSup>
                    <m:r>
                      <a:rPr lang="en-US" sz="2400" i="1" dirty="0">
                        <a:latin typeface="Cambria Math"/>
                        <a:ea typeface="Cambria Math"/>
                      </a:rPr>
                      <m:t>≡</m:t>
                    </m:r>
                    <m:r>
                      <a:rPr lang="en-US" sz="2400" b="0" i="1" dirty="0" smtClean="0">
                        <a:latin typeface="Cambria Math"/>
                        <a:ea typeface="Cambria Math"/>
                      </a:rPr>
                      <m:t>𝑆𝑖𝑒𝑚𝑛𝑠</m:t>
                    </m:r>
                    <m:r>
                      <a:rPr lang="en-US" sz="2400" b="0" i="1" dirty="0" smtClean="0">
                        <a:latin typeface="Cambria Math"/>
                        <a:ea typeface="Cambria Math"/>
                      </a:rPr>
                      <m:t>∙</m:t>
                    </m:r>
                    <m:sSup>
                      <m:sSupPr>
                        <m:ctrlPr>
                          <a:rPr lang="en-US" sz="2400" i="1" dirty="0">
                            <a:latin typeface="Cambria Math" panose="02040503050406030204" pitchFamily="18" charset="0"/>
                            <a:ea typeface="Cambria Math"/>
                          </a:rPr>
                        </m:ctrlPr>
                      </m:sSupPr>
                      <m:e>
                        <m:r>
                          <a:rPr lang="en-US" sz="2400" i="1" dirty="0">
                            <a:latin typeface="Cambria Math"/>
                            <a:ea typeface="Cambria Math"/>
                          </a:rPr>
                          <m:t>𝑚</m:t>
                        </m:r>
                        <m:r>
                          <m:rPr>
                            <m:nor/>
                          </m:rPr>
                          <a:rPr lang="en-US" sz="2400" dirty="0"/>
                          <m:t> </m:t>
                        </m:r>
                      </m:e>
                      <m:sup>
                        <m:r>
                          <a:rPr lang="en-US" sz="2400" i="1" dirty="0">
                            <a:latin typeface="Cambria Math"/>
                            <a:ea typeface="Cambria Math"/>
                          </a:rPr>
                          <m:t>−</m:t>
                        </m:r>
                        <m:r>
                          <a:rPr lang="en-US" sz="2400" i="1" dirty="0">
                            <a:latin typeface="Cambria Math"/>
                            <a:ea typeface="Cambria Math"/>
                          </a:rPr>
                          <m:t>1</m:t>
                        </m:r>
                      </m:sup>
                    </m:sSup>
                    <m:r>
                      <a:rPr lang="en-US" sz="2400" i="1" dirty="0">
                        <a:latin typeface="Cambria Math"/>
                        <a:ea typeface="Cambria Math"/>
                      </a:rPr>
                      <m:t>⟹</m:t>
                    </m:r>
                    <m:d>
                      <m:dPr>
                        <m:begChr m:val="{"/>
                        <m:endChr m:val="}"/>
                        <m:ctrlPr>
                          <a:rPr lang="en-US" sz="2400" i="1" dirty="0">
                            <a:latin typeface="Cambria Math" panose="02040503050406030204" pitchFamily="18" charset="0"/>
                          </a:rPr>
                        </m:ctrlPr>
                      </m:dPr>
                      <m:e>
                        <m:r>
                          <a:rPr lang="en-US" sz="2400" i="1" dirty="0">
                            <a:solidFill>
                              <a:srgbClr val="FFFFFF"/>
                            </a:solidFill>
                            <a:latin typeface="Cambria Math"/>
                            <a:ea typeface="Cambria Math"/>
                          </a:rPr>
                          <m:t>𝜌</m:t>
                        </m:r>
                      </m:e>
                    </m:d>
                    <m:r>
                      <a:rPr lang="en-US" sz="2400" i="1" dirty="0">
                        <a:latin typeface="Cambria Math"/>
                        <a:ea typeface="Cambria Math"/>
                      </a:rPr>
                      <m:t>≡</m:t>
                    </m:r>
                    <m:r>
                      <m:rPr>
                        <m:sty m:val="p"/>
                      </m:rPr>
                      <a:rPr lang="el-GR" sz="2400" i="1" dirty="0">
                        <a:latin typeface="Cambria Math"/>
                        <a:ea typeface="Cambria Math"/>
                      </a:rPr>
                      <m:t>Ω</m:t>
                    </m:r>
                    <m:r>
                      <a:rPr lang="en-US" sz="2400" b="0" i="1" dirty="0" smtClean="0">
                        <a:latin typeface="Cambria Math"/>
                        <a:ea typeface="Cambria Math"/>
                      </a:rPr>
                      <m:t>𝑚</m:t>
                    </m:r>
                  </m:oMath>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193868" y="5416021"/>
                <a:ext cx="8781186" cy="461665"/>
              </a:xfrm>
              <a:prstGeom prst="rect">
                <a:avLst/>
              </a:prstGeom>
              <a:blipFill rotWithShape="0">
                <a:blip r:embed="rId5"/>
                <a:stretch>
                  <a:fillRect b="-1973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89432" y="2531699"/>
                <a:ext cx="3334182" cy="966996"/>
              </a:xfrm>
              <a:prstGeom prst="rect">
                <a:avLst/>
              </a:prstGeom>
            </p:spPr>
            <p:txBody>
              <a:bodyPr wrap="none">
                <a:spAutoFit/>
              </a:bodyPr>
              <a:lstStyle/>
              <a:p>
                <a14:m>
                  <m:oMath xmlns:m="http://schemas.openxmlformats.org/officeDocument/2006/math">
                    <m:f>
                      <m:fPr>
                        <m:ctrlPr>
                          <a:rPr lang="en-US" sz="3600" b="0" i="1" dirty="0" smtClean="0">
                            <a:latin typeface="Cambria Math" panose="02040503050406030204" pitchFamily="18" charset="0"/>
                            <a:ea typeface="Cambria Math" panose="02040503050406030204" pitchFamily="18" charset="0"/>
                          </a:rPr>
                        </m:ctrlPr>
                      </m:fPr>
                      <m:num>
                        <m:r>
                          <a:rPr lang="en-US" sz="3600" b="0" i="1" dirty="0" smtClean="0">
                            <a:latin typeface="Cambria Math"/>
                            <a:ea typeface="Cambria Math" panose="02040503050406030204" pitchFamily="18" charset="0"/>
                          </a:rPr>
                          <m:t>𝑉</m:t>
                        </m:r>
                      </m:num>
                      <m:den>
                        <m:r>
                          <a:rPr lang="en-US" sz="3600" b="0" i="1" dirty="0" smtClean="0">
                            <a:latin typeface="Cambria Math"/>
                            <a:ea typeface="Cambria Math" panose="02040503050406030204" pitchFamily="18" charset="0"/>
                          </a:rPr>
                          <m:t>𝐼</m:t>
                        </m:r>
                      </m:den>
                    </m:f>
                    <m:r>
                      <a:rPr lang="en-US" sz="3600" b="0" i="1" dirty="0" smtClean="0">
                        <a:latin typeface="Cambria Math" panose="02040503050406030204" pitchFamily="18" charset="0"/>
                        <a:ea typeface="Cambria Math" panose="02040503050406030204" pitchFamily="18" charset="0"/>
                      </a:rPr>
                      <m:t>=</m:t>
                    </m:r>
                    <m:f>
                      <m:fPr>
                        <m:ctrlPr>
                          <a:rPr lang="en-US" sz="4800" i="1" dirty="0">
                            <a:solidFill>
                              <a:srgbClr val="FFFFFF"/>
                            </a:solidFill>
                            <a:latin typeface="Cambria Math" panose="02040503050406030204" pitchFamily="18" charset="0"/>
                            <a:ea typeface="Cambria Math" panose="02040503050406030204" pitchFamily="18" charset="0"/>
                          </a:rPr>
                        </m:ctrlPr>
                      </m:fPr>
                      <m:num>
                        <m:r>
                          <a:rPr lang="en-US" sz="4800" i="1" dirty="0">
                            <a:solidFill>
                              <a:srgbClr val="FFFFFF"/>
                            </a:solidFill>
                            <a:latin typeface="Cambria Math" panose="02040503050406030204" pitchFamily="18" charset="0"/>
                            <a:ea typeface="Cambria Math" panose="02040503050406030204" pitchFamily="18" charset="0"/>
                          </a:rPr>
                          <m:t>𝑙</m:t>
                        </m:r>
                      </m:num>
                      <m:den>
                        <m:r>
                          <a:rPr lang="en-US" sz="4800" i="1" dirty="0">
                            <a:solidFill>
                              <a:srgbClr val="FFFFFF"/>
                            </a:solidFill>
                            <a:latin typeface="Cambria Math" panose="02040503050406030204" pitchFamily="18" charset="0"/>
                            <a:ea typeface="Cambria Math" panose="02040503050406030204" pitchFamily="18" charset="0"/>
                          </a:rPr>
                          <m:t>𝜎</m:t>
                        </m:r>
                        <m:r>
                          <a:rPr lang="en-US" sz="4800" i="1" dirty="0">
                            <a:solidFill>
                              <a:srgbClr val="FFFFFF"/>
                            </a:solidFill>
                            <a:latin typeface="Cambria Math" panose="02040503050406030204" pitchFamily="18" charset="0"/>
                            <a:ea typeface="Cambria Math" panose="02040503050406030204" pitchFamily="18" charset="0"/>
                          </a:rPr>
                          <m:t>𝑆</m:t>
                        </m:r>
                      </m:den>
                    </m:f>
                  </m:oMath>
                </a14:m>
                <a:r>
                  <a:rPr lang="en-US" sz="2800" dirty="0">
                    <a:latin typeface="Cambria Math" panose="02040503050406030204" pitchFamily="18" charset="0"/>
                    <a:ea typeface="Cambria Math" panose="02040503050406030204" pitchFamily="18" charset="0"/>
                  </a:rPr>
                  <a:t> </a:t>
                </a:r>
                <a14:m>
                  <m:oMath xmlns:m="http://schemas.openxmlformats.org/officeDocument/2006/math">
                    <m:r>
                      <a:rPr lang="en-US" sz="3600" i="1" dirty="0">
                        <a:latin typeface="Cambria Math" panose="02040503050406030204" pitchFamily="18" charset="0"/>
                        <a:ea typeface="Cambria Math" panose="02040503050406030204" pitchFamily="18" charset="0"/>
                      </a:rPr>
                      <m:t>≡</m:t>
                    </m:r>
                    <m:r>
                      <m:rPr>
                        <m:nor/>
                      </m:rPr>
                      <a:rPr lang="en-US" sz="3600" dirty="0">
                        <a:latin typeface="Cambria Math" panose="02040503050406030204" pitchFamily="18" charset="0"/>
                        <a:ea typeface="Cambria Math" panose="02040503050406030204" pitchFamily="18" charset="0"/>
                      </a:rPr>
                      <m:t>R</m:t>
                    </m:r>
                    <m:r>
                      <a:rPr lang="en-US" sz="3200" i="1" dirty="0">
                        <a:latin typeface="Cambria Math" panose="02040503050406030204" pitchFamily="18" charset="0"/>
                        <a:ea typeface="Cambria Math" panose="02040503050406030204" pitchFamily="18" charset="0"/>
                      </a:rPr>
                      <m:t>≡</m:t>
                    </m:r>
                    <m:f>
                      <m:fPr>
                        <m:ctrlPr>
                          <a:rPr lang="en-US" sz="4000" i="1" dirty="0">
                            <a:solidFill>
                              <a:srgbClr val="FFFFFF"/>
                            </a:solidFill>
                            <a:latin typeface="Cambria Math" panose="02040503050406030204" pitchFamily="18" charset="0"/>
                            <a:ea typeface="Cambria Math" panose="02040503050406030204" pitchFamily="18" charset="0"/>
                          </a:rPr>
                        </m:ctrlPr>
                      </m:fPr>
                      <m:num>
                        <m:r>
                          <a:rPr lang="en-US" sz="4000" i="1" dirty="0">
                            <a:solidFill>
                              <a:srgbClr val="FFFFFF"/>
                            </a:solidFill>
                            <a:latin typeface="Cambria Math" panose="02040503050406030204" pitchFamily="18" charset="0"/>
                            <a:ea typeface="Cambria Math" panose="02040503050406030204" pitchFamily="18" charset="0"/>
                          </a:rPr>
                          <m:t>𝜌</m:t>
                        </m:r>
                        <m:r>
                          <a:rPr lang="en-US" sz="4000" i="1" dirty="0">
                            <a:solidFill>
                              <a:srgbClr val="FFFFFF"/>
                            </a:solidFill>
                            <a:latin typeface="Cambria Math" panose="02040503050406030204" pitchFamily="18" charset="0"/>
                            <a:ea typeface="Cambria Math" panose="02040503050406030204" pitchFamily="18" charset="0"/>
                          </a:rPr>
                          <m:t>𝑙</m:t>
                        </m:r>
                      </m:num>
                      <m:den>
                        <m:r>
                          <a:rPr lang="en-US" sz="4000" i="1" dirty="0">
                            <a:solidFill>
                              <a:srgbClr val="FFFFFF"/>
                            </a:solidFill>
                            <a:latin typeface="Cambria Math" panose="02040503050406030204" pitchFamily="18" charset="0"/>
                            <a:ea typeface="Cambria Math" panose="02040503050406030204" pitchFamily="18" charset="0"/>
                          </a:rPr>
                          <m:t>𝑆</m:t>
                        </m:r>
                      </m:den>
                    </m:f>
                  </m:oMath>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3189432" y="2531699"/>
                <a:ext cx="3334182" cy="966996"/>
              </a:xfrm>
              <a:prstGeom prst="rect">
                <a:avLst/>
              </a:prstGeom>
              <a:blipFill rotWithShape="0">
                <a:blip r:embed="rId6"/>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74605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7467600" y="23884"/>
            <a:ext cx="1676400" cy="661916"/>
          </a:xfrm>
        </p:spPr>
        <p:txBody>
          <a:bodyPr/>
          <a:lstStyle/>
          <a:p>
            <a:pPr algn="r"/>
            <a:r>
              <a:rPr lang="he-IL" sz="2400" dirty="0" smtClean="0"/>
              <a:t>מודל דרודה</a:t>
            </a:r>
            <a:endParaRPr lang="en-US" sz="2400" dirty="0"/>
          </a:p>
        </p:txBody>
      </p:sp>
      <p:sp>
        <p:nvSpPr>
          <p:cNvPr id="4" name="Slide Number Placeholder 3"/>
          <p:cNvSpPr>
            <a:spLocks noGrp="1"/>
          </p:cNvSpPr>
          <p:nvPr>
            <p:ph type="sldNum" sz="quarter" idx="12"/>
          </p:nvPr>
        </p:nvSpPr>
        <p:spPr>
          <a:xfrm>
            <a:off x="8610600" y="6245225"/>
            <a:ext cx="381000" cy="476250"/>
          </a:xfrm>
        </p:spPr>
        <p:txBody>
          <a:bodyPr/>
          <a:lstStyle/>
          <a:p>
            <a:pPr algn="r" rtl="1">
              <a:defRPr/>
            </a:pPr>
            <a:fld id="{3C513DBE-88A6-4AE9-9B85-563385FF76B4}" type="slidenum">
              <a:rPr lang="he-IL" altLang="en-US" smtClean="0">
                <a:solidFill>
                  <a:srgbClr val="FFFFFF"/>
                </a:solidFill>
              </a:rPr>
              <a:pPr algn="r" rtl="1">
                <a:defRPr/>
              </a:pPr>
              <a:t>24</a:t>
            </a:fld>
            <a:endParaRPr lang="en-US" altLang="en-US">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8691"/>
            <a:ext cx="2343233" cy="3219602"/>
          </a:xfrm>
          <a:prstGeom prst="rect">
            <a:avLst/>
          </a:prstGeom>
        </p:spPr>
      </p:pic>
      <p:sp>
        <p:nvSpPr>
          <p:cNvPr id="9" name="Rectangle 8"/>
          <p:cNvSpPr/>
          <p:nvPr/>
        </p:nvSpPr>
        <p:spPr>
          <a:xfrm>
            <a:off x="121244" y="3385077"/>
            <a:ext cx="2557943" cy="646331"/>
          </a:xfrm>
          <a:prstGeom prst="rect">
            <a:avLst/>
          </a:prstGeom>
        </p:spPr>
        <p:txBody>
          <a:bodyPr wrap="none">
            <a:spAutoFit/>
          </a:bodyPr>
          <a:lstStyle/>
          <a:p>
            <a:pPr lvl="0" algn="ctr"/>
            <a:r>
              <a:rPr lang="en-US" dirty="0">
                <a:solidFill>
                  <a:srgbClr val="FFFFFF"/>
                </a:solidFill>
              </a:rPr>
              <a:t>Paul Karl Ludwig </a:t>
            </a:r>
            <a:r>
              <a:rPr lang="en-US" dirty="0" smtClean="0">
                <a:solidFill>
                  <a:srgbClr val="FFFFFF"/>
                </a:solidFill>
              </a:rPr>
              <a:t>Drude</a:t>
            </a:r>
          </a:p>
          <a:p>
            <a:pPr lvl="0" algn="ctr"/>
            <a:r>
              <a:rPr lang="en-US" dirty="0" smtClean="0">
                <a:solidFill>
                  <a:srgbClr val="FFFFFF"/>
                </a:solidFill>
              </a:rPr>
              <a:t>1863-1906</a:t>
            </a:r>
            <a:endParaRPr lang="en-US" dirty="0">
              <a:solidFill>
                <a:srgbClr val="FFFFFF"/>
              </a:solidFill>
            </a:endParaRPr>
          </a:p>
        </p:txBody>
      </p:sp>
      <p:sp>
        <p:nvSpPr>
          <p:cNvPr id="10" name="Rectangle 9"/>
          <p:cNvSpPr/>
          <p:nvPr/>
        </p:nvSpPr>
        <p:spPr>
          <a:xfrm>
            <a:off x="2679187" y="585592"/>
            <a:ext cx="6388613" cy="1200329"/>
          </a:xfrm>
          <a:prstGeom prst="rect">
            <a:avLst/>
          </a:prstGeom>
        </p:spPr>
        <p:txBody>
          <a:bodyPr wrap="square">
            <a:spAutoFit/>
          </a:bodyPr>
          <a:lstStyle/>
          <a:p>
            <a:pPr algn="r" rtl="1"/>
            <a:r>
              <a:rPr lang="he-IL" b="1" dirty="0" smtClean="0">
                <a:effectLst/>
              </a:rPr>
              <a:t>מודל קלאסי, הוצע ב-1906 ומסביר </a:t>
            </a:r>
            <a:r>
              <a:rPr lang="he-IL" dirty="0" smtClean="0">
                <a:effectLst/>
              </a:rPr>
              <a:t>תכונות שונות של מתכות, ובמיוחד מוליכות חשמלית וחומנית. באמצעות המודל ניתן להפיק את חוק אוהם, את המוליכות הסגולית של מתכות ועוד.</a:t>
            </a:r>
          </a:p>
          <a:p>
            <a:pPr algn="r" rtl="1"/>
            <a:endParaRPr lang="he-IL"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99" y="2773680"/>
            <a:ext cx="5972313" cy="3169920"/>
          </a:xfrm>
          <a:prstGeom prst="rect">
            <a:avLst/>
          </a:prstGeom>
        </p:spPr>
      </p:pic>
      <p:sp>
        <p:nvSpPr>
          <p:cNvPr id="11" name="Rectangle 10"/>
          <p:cNvSpPr/>
          <p:nvPr/>
        </p:nvSpPr>
        <p:spPr>
          <a:xfrm>
            <a:off x="6400800" y="2173069"/>
            <a:ext cx="2731013" cy="646331"/>
          </a:xfrm>
          <a:prstGeom prst="rect">
            <a:avLst/>
          </a:prstGeom>
        </p:spPr>
        <p:txBody>
          <a:bodyPr wrap="square">
            <a:spAutoFit/>
          </a:bodyPr>
          <a:lstStyle/>
          <a:p>
            <a:pPr algn="r" rtl="1"/>
            <a:r>
              <a:rPr lang="he-IL" b="1" dirty="0" smtClean="0"/>
              <a:t>הצגה סכמטית של המודל:</a:t>
            </a:r>
            <a:endParaRPr lang="he-IL" dirty="0" smtClean="0">
              <a:effectLst/>
            </a:endParaRPr>
          </a:p>
          <a:p>
            <a:pPr algn="r" rtl="1"/>
            <a:endParaRPr lang="he-IL" dirty="0"/>
          </a:p>
        </p:txBody>
      </p:sp>
      <p:grpSp>
        <p:nvGrpSpPr>
          <p:cNvPr id="15" name="Group 14"/>
          <p:cNvGrpSpPr/>
          <p:nvPr/>
        </p:nvGrpSpPr>
        <p:grpSpPr>
          <a:xfrm>
            <a:off x="-304800" y="4572000"/>
            <a:ext cx="3429000" cy="914400"/>
            <a:chOff x="-304800" y="4572000"/>
            <a:chExt cx="3429000" cy="914400"/>
          </a:xfrm>
        </p:grpSpPr>
        <p:cxnSp>
          <p:nvCxnSpPr>
            <p:cNvPr id="12" name="Elbow Connector 11"/>
            <p:cNvCxnSpPr/>
            <p:nvPr/>
          </p:nvCxnSpPr>
          <p:spPr bwMode="auto">
            <a:xfrm rot="10800000">
              <a:off x="2362200" y="4747736"/>
              <a:ext cx="762000" cy="738664"/>
            </a:xfrm>
            <a:prstGeom prst="bentConnector3">
              <a:avLst/>
            </a:prstGeom>
            <a:solidFill>
              <a:schemeClr val="accent1"/>
            </a:solidFill>
            <a:ln w="28575" cap="flat" cmpd="sng" algn="ctr">
              <a:solidFill>
                <a:srgbClr val="FFC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04800" y="4572000"/>
              <a:ext cx="2743200" cy="738664"/>
            </a:xfrm>
            <a:prstGeom prst="rect">
              <a:avLst/>
            </a:prstGeom>
            <a:noFill/>
          </p:spPr>
          <p:txBody>
            <a:bodyPr wrap="square" rtlCol="0">
              <a:spAutoFit/>
            </a:bodyPr>
            <a:lstStyle/>
            <a:p>
              <a:pPr algn="r" rtl="1"/>
              <a:r>
                <a:rPr lang="he-IL" sz="1400" dirty="0" smtClean="0"/>
                <a:t>אטום-יון בנקודת שריג.  משרעת תנועותו (חיצים) החומנית קובעת</a:t>
              </a:r>
            </a:p>
            <a:p>
              <a:pPr algn="r" rtl="1"/>
              <a:r>
                <a:rPr lang="he-IL" sz="1400" dirty="0" smtClean="0"/>
                <a:t>את חתך הפיזור שלו (איזור אפור)</a:t>
              </a:r>
              <a:endParaRPr lang="en-US" sz="1400" dirty="0"/>
            </a:p>
          </p:txBody>
        </p:sp>
      </p:grpSp>
    </p:spTree>
    <p:extLst>
      <p:ext uri="{BB962C8B-B14F-4D97-AF65-F5344CB8AC3E}">
        <p14:creationId xmlns:p14="http://schemas.microsoft.com/office/powerpoint/2010/main" val="17440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95800" y="-228600"/>
            <a:ext cx="5181600" cy="1143000"/>
          </a:xfrm>
        </p:spPr>
        <p:txBody>
          <a:bodyPr/>
          <a:lstStyle/>
          <a:p>
            <a:r>
              <a:rPr lang="he-IL" altLang="en-US" sz="2800" dirty="0" smtClean="0">
                <a:solidFill>
                  <a:schemeClr val="tx1"/>
                </a:solidFill>
              </a:rPr>
              <a:t>חוק </a:t>
            </a:r>
            <a:r>
              <a:rPr lang="he-IL" altLang="en-US" sz="2800" dirty="0">
                <a:solidFill>
                  <a:schemeClr val="tx1"/>
                </a:solidFill>
              </a:rPr>
              <a:t>אום</a:t>
            </a:r>
            <a:endParaRPr lang="en-US" altLang="en-US" sz="2800" dirty="0">
              <a:solidFill>
                <a:schemeClr val="tx1"/>
              </a:solidFill>
            </a:endParaRPr>
          </a:p>
        </p:txBody>
      </p:sp>
      <mc:AlternateContent xmlns:mc="http://schemas.openxmlformats.org/markup-compatibility/2006" xmlns:a14="http://schemas.microsoft.com/office/drawing/2010/main">
        <mc:Choice Requires="a14">
          <p:sp>
            <p:nvSpPr>
              <p:cNvPr id="58372" name="Rectangle 4"/>
              <p:cNvSpPr>
                <a:spLocks noChangeArrowheads="1"/>
              </p:cNvSpPr>
              <p:nvPr/>
            </p:nvSpPr>
            <p:spPr bwMode="auto">
              <a:xfrm>
                <a:off x="2590800" y="930533"/>
                <a:ext cx="6477000" cy="17543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p>
                <a:pPr algn="r" rtl="1"/>
                <a:r>
                  <a:rPr lang="he-IL" altLang="en-US" b="0" dirty="0" smtClean="0"/>
                  <a:t>חוק אמפירי שגילה</a:t>
                </a:r>
                <a:r>
                  <a:rPr lang="en-US" altLang="en-US" b="0" dirty="0" smtClean="0"/>
                  <a:t> </a:t>
                </a:r>
                <a:r>
                  <a:rPr lang="he-IL" altLang="en-US" b="0" dirty="0" smtClean="0"/>
                  <a:t>הפיזיקאי </a:t>
                </a:r>
                <a:r>
                  <a:rPr lang="he-IL" altLang="en-US" b="0" dirty="0"/>
                  <a:t>הגרמני גאורג </a:t>
                </a:r>
                <a:r>
                  <a:rPr lang="he-IL" altLang="en-US" b="0" dirty="0" smtClean="0"/>
                  <a:t>אוהם, </a:t>
                </a:r>
                <a:r>
                  <a:rPr lang="he-IL" altLang="en-US" b="0" dirty="0"/>
                  <a:t>ולפיו בחומרים מסוימים ובטמפרטורות מסוימות המתח החשמלי </a:t>
                </a:r>
                <a:r>
                  <a:rPr lang="he-IL" altLang="en-US" b="0" dirty="0" smtClean="0"/>
                  <a:t>בין </a:t>
                </a:r>
                <a:r>
                  <a:rPr lang="he-IL" altLang="en-US" b="0" dirty="0"/>
                  <a:t>קצותיו של מוליך </a:t>
                </a:r>
                <a:r>
                  <a:rPr lang="he-IL" altLang="en-US" b="0" dirty="0" smtClean="0"/>
                  <a:t>מתכונתי </a:t>
                </a:r>
                <a:r>
                  <a:rPr lang="he-IL" altLang="en-US" b="0" dirty="0"/>
                  <a:t>ביחס ישר וקבוע לזרם הזורם </a:t>
                </a:r>
                <a:r>
                  <a:rPr lang="he-IL" altLang="en-US" b="0" dirty="0" smtClean="0"/>
                  <a:t>בנגד. </a:t>
                </a:r>
                <a:r>
                  <a:rPr lang="he-IL" altLang="en-US" b="0" dirty="0"/>
                  <a:t>יחס זה הוא ההתנגדות החשמלית המאפיינת את </a:t>
                </a:r>
                <a:r>
                  <a:rPr lang="he-IL" altLang="en-US" b="0" dirty="0" smtClean="0"/>
                  <a:t>החומר ונוסחתו </a:t>
                </a:r>
                <a14:m>
                  <m:oMath xmlns:m="http://schemas.openxmlformats.org/officeDocument/2006/math">
                    <m:r>
                      <a:rPr lang="en-US" altLang="en-US" b="0" i="1" smtClean="0">
                        <a:latin typeface="Cambria Math"/>
                      </a:rPr>
                      <m:t>𝑉</m:t>
                    </m:r>
                    <m:r>
                      <a:rPr lang="en-US" altLang="en-US" b="0" i="1" smtClean="0">
                        <a:latin typeface="Cambria Math"/>
                      </a:rPr>
                      <m:t>=</m:t>
                    </m:r>
                    <m:r>
                      <a:rPr lang="en-US" altLang="en-US" b="0" i="1" smtClean="0">
                        <a:latin typeface="Cambria Math"/>
                      </a:rPr>
                      <m:t>𝐼𝑅</m:t>
                    </m:r>
                  </m:oMath>
                </a14:m>
                <a:r>
                  <a:rPr lang="he-IL" altLang="en-US" b="0" dirty="0" smtClean="0"/>
                  <a:t> .  המתח </a:t>
                </a:r>
                <a:r>
                  <a:rPr lang="he-IL" altLang="en-US" b="0" dirty="0"/>
                  <a:t>מסומן באות </a:t>
                </a:r>
                <a:r>
                  <a:rPr lang="en-US" altLang="en-US" b="0" dirty="0" smtClean="0"/>
                  <a:t>V</a:t>
                </a:r>
                <a:r>
                  <a:rPr lang="he-IL" altLang="en-US" b="0" dirty="0" smtClean="0"/>
                  <a:t>, ההתנגדות </a:t>
                </a:r>
                <a:r>
                  <a:rPr lang="he-IL" altLang="en-US" b="0" dirty="0"/>
                  <a:t>באות </a:t>
                </a:r>
                <a:r>
                  <a:rPr lang="en-US" altLang="en-US" b="0" dirty="0" smtClean="0"/>
                  <a:t>R</a:t>
                </a:r>
                <a:r>
                  <a:rPr lang="he-IL" altLang="en-US" b="0" dirty="0" smtClean="0"/>
                  <a:t>.  לכן, בגדול המתח ו/או בקטון ההתנגדות, גדל הזרם בנגד. </a:t>
                </a:r>
                <a:endParaRPr lang="he-IL" altLang="en-US" b="0" dirty="0"/>
              </a:p>
            </p:txBody>
          </p:sp>
        </mc:Choice>
        <mc:Fallback xmlns="">
          <p:sp>
            <p:nvSpPr>
              <p:cNvPr id="58372" name="Rectangle 4"/>
              <p:cNvSpPr>
                <a:spLocks noRot="1" noChangeAspect="1" noMove="1" noResize="1" noEditPoints="1" noAdjustHandles="1" noChangeArrowheads="1" noChangeShapeType="1" noTextEdit="1"/>
              </p:cNvSpPr>
              <p:nvPr/>
            </p:nvSpPr>
            <p:spPr bwMode="auto">
              <a:xfrm>
                <a:off x="2590800" y="930533"/>
                <a:ext cx="6477000" cy="1754326"/>
              </a:xfrm>
              <a:prstGeom prst="rect">
                <a:avLst/>
              </a:prstGeom>
              <a:blipFill rotWithShape="1">
                <a:blip r:embed="rId3"/>
                <a:stretch>
                  <a:fillRect l="-564" t="-1045" r="-753" b="-52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83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387" y="3124200"/>
            <a:ext cx="627303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42" y="152400"/>
            <a:ext cx="1899858" cy="2438400"/>
          </a:xfrm>
          <a:prstGeom prst="rect">
            <a:avLst/>
          </a:prstGeom>
        </p:spPr>
      </p:pic>
      <p:sp>
        <p:nvSpPr>
          <p:cNvPr id="8" name="Rectangle 7"/>
          <p:cNvSpPr/>
          <p:nvPr/>
        </p:nvSpPr>
        <p:spPr>
          <a:xfrm>
            <a:off x="76200" y="2623622"/>
            <a:ext cx="2054217" cy="923330"/>
          </a:xfrm>
          <a:prstGeom prst="rect">
            <a:avLst/>
          </a:prstGeom>
        </p:spPr>
        <p:txBody>
          <a:bodyPr wrap="none">
            <a:spAutoFit/>
          </a:bodyPr>
          <a:lstStyle/>
          <a:p>
            <a:r>
              <a:rPr lang="he-IL" dirty="0">
                <a:solidFill>
                  <a:srgbClr val="FFFFFF"/>
                </a:solidFill>
              </a:rPr>
              <a:t>Georg Simon </a:t>
            </a:r>
            <a:r>
              <a:rPr lang="he-IL" dirty="0" smtClean="0">
                <a:solidFill>
                  <a:srgbClr val="FFFFFF"/>
                </a:solidFill>
              </a:rPr>
              <a:t>Ohm</a:t>
            </a:r>
            <a:endParaRPr lang="en-US" dirty="0" smtClean="0">
              <a:solidFill>
                <a:srgbClr val="FFFFFF"/>
              </a:solidFill>
            </a:endParaRPr>
          </a:p>
          <a:p>
            <a:pPr algn="ctr"/>
            <a:r>
              <a:rPr lang="en-US" dirty="0" smtClean="0">
                <a:solidFill>
                  <a:srgbClr val="FFFFFF"/>
                </a:solidFill>
              </a:rPr>
              <a:t>1789 - 1854</a:t>
            </a:r>
          </a:p>
          <a:p>
            <a:endParaRPr lang="en-US" dirty="0"/>
          </a:p>
        </p:txBody>
      </p:sp>
      <p:sp>
        <p:nvSpPr>
          <p:cNvPr id="3" name="TextBox 2"/>
          <p:cNvSpPr txBox="1"/>
          <p:nvPr/>
        </p:nvSpPr>
        <p:spPr>
          <a:xfrm>
            <a:off x="4111144" y="3832249"/>
            <a:ext cx="2437789" cy="1107996"/>
          </a:xfrm>
          <a:prstGeom prst="rect">
            <a:avLst/>
          </a:prstGeom>
          <a:noFill/>
        </p:spPr>
        <p:txBody>
          <a:bodyPr wrap="square" rtlCol="1">
            <a:spAutoFit/>
          </a:bodyPr>
          <a:lstStyle/>
          <a:p>
            <a:r>
              <a:rPr lang="en-US" sz="6600" dirty="0" smtClean="0">
                <a:solidFill>
                  <a:schemeClr val="bg2">
                    <a:lumMod val="60000"/>
                    <a:lumOff val="40000"/>
                  </a:schemeClr>
                </a:solidFill>
              </a:rPr>
              <a:t>V=IR</a:t>
            </a:r>
            <a:endParaRPr lang="he-IL" sz="6600" dirty="0">
              <a:solidFill>
                <a:schemeClr val="bg2">
                  <a:lumMod val="60000"/>
                  <a:lumOff val="40000"/>
                </a:schemeClr>
              </a:solidFill>
            </a:endParaRPr>
          </a:p>
        </p:txBody>
      </p:sp>
    </p:spTree>
    <p:extLst>
      <p:ext uri="{BB962C8B-B14F-4D97-AF65-F5344CB8AC3E}">
        <p14:creationId xmlns:p14="http://schemas.microsoft.com/office/powerpoint/2010/main" val="166826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500"/>
                                        <p:tgtEl>
                                          <p:spTgt spid="58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2"/>
                                        </p:tgtEl>
                                        <p:attrNameLst>
                                          <p:attrName>style.visibility</p:attrName>
                                        </p:attrNameLst>
                                      </p:cBhvr>
                                      <p:to>
                                        <p:strVal val="visible"/>
                                      </p:to>
                                    </p:set>
                                    <p:animEffect transition="in" filter="fade">
                                      <p:cBhvr>
                                        <p:cTn id="1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43650"/>
            <a:ext cx="546100" cy="476250"/>
          </a:xfrm>
        </p:spPr>
        <p:txBody>
          <a:bodyPr/>
          <a:lstStyle/>
          <a:p>
            <a:pPr algn="ctr" rtl="1">
              <a:defRPr/>
            </a:pPr>
            <a:fld id="{DB313FC9-621A-4E74-B621-6E46F1091A4A}" type="slidenum">
              <a:rPr lang="he-IL" altLang="en-US" smtClean="0">
                <a:solidFill>
                  <a:srgbClr val="FFFFFF"/>
                </a:solidFill>
              </a:rPr>
              <a:pPr algn="ctr" rtl="1">
                <a:defRPr/>
              </a:pPr>
              <a:t>26</a:t>
            </a:fld>
            <a:endParaRPr lang="en-US" altLang="en-US" dirty="0">
              <a:solidFill>
                <a:srgbClr val="FFFFFF"/>
              </a:solidFill>
            </a:endParaRPr>
          </a:p>
        </p:txBody>
      </p:sp>
      <p:sp>
        <p:nvSpPr>
          <p:cNvPr id="3" name="TextBox 2"/>
          <p:cNvSpPr txBox="1"/>
          <p:nvPr/>
        </p:nvSpPr>
        <p:spPr>
          <a:xfrm>
            <a:off x="6477000" y="0"/>
            <a:ext cx="2641600" cy="369332"/>
          </a:xfrm>
          <a:prstGeom prst="rect">
            <a:avLst/>
          </a:prstGeom>
          <a:noFill/>
        </p:spPr>
        <p:txBody>
          <a:bodyPr wrap="square" rtlCol="0">
            <a:spAutoFit/>
          </a:bodyPr>
          <a:lstStyle/>
          <a:p>
            <a:pPr algn="r"/>
            <a:r>
              <a:rPr lang="he-IL" dirty="0" smtClean="0"/>
              <a:t>ערכים של מוליכות סגולית </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93460361"/>
                  </p:ext>
                </p:extLst>
              </p:nvPr>
            </p:nvGraphicFramePr>
            <p:xfrm>
              <a:off x="1371600" y="304800"/>
              <a:ext cx="4800600" cy="6299200"/>
            </p:xfrm>
            <a:graphic>
              <a:graphicData uri="http://schemas.openxmlformats.org/drawingml/2006/table">
                <a:tbl>
                  <a:tblPr firstRow="1" bandRow="1">
                    <a:tableStyleId>{5C22544A-7EE6-4342-B048-85BDC9FD1C3A}</a:tableStyleId>
                  </a:tblPr>
                  <a:tblGrid>
                    <a:gridCol w="2057400"/>
                    <a:gridCol w="2743200"/>
                  </a:tblGrid>
                  <a:tr h="370840">
                    <a:tc>
                      <a:txBody>
                        <a:bodyPr/>
                        <a:lstStyle/>
                        <a:p>
                          <a:r>
                            <a:rPr lang="en-US" dirty="0" smtClean="0"/>
                            <a:t>Material</a:t>
                          </a:r>
                          <a:r>
                            <a:rPr lang="en-US" baseline="0" dirty="0" smtClean="0"/>
                            <a:t> </a:t>
                          </a:r>
                          <a:endParaRPr lang="en-US" dirty="0"/>
                        </a:p>
                      </a:txBody>
                      <a:tcPr/>
                    </a:tc>
                    <a:tc>
                      <a:txBody>
                        <a:bodyPr/>
                        <a:lstStyle/>
                        <a:p>
                          <a:r>
                            <a:rPr lang="en-US" dirty="0" smtClean="0"/>
                            <a:t>Conductivity,</a:t>
                          </a:r>
                          <a:r>
                            <a:rPr lang="en-US" baseline="0" dirty="0" smtClean="0"/>
                            <a:t> </a:t>
                          </a:r>
                          <a:r>
                            <a:rPr lang="el-GR" baseline="0" dirty="0" smtClean="0"/>
                            <a:t>σ</a:t>
                          </a:r>
                          <a:r>
                            <a:rPr lang="he-IL" baseline="0" dirty="0" smtClean="0"/>
                            <a:t> </a:t>
                          </a:r>
                          <a:r>
                            <a:rPr lang="en-US" baseline="0" dirty="0" smtClean="0"/>
                            <a:t>(S/m)</a:t>
                          </a:r>
                          <a:endParaRPr lang="en-US" dirty="0"/>
                        </a:p>
                      </a:txBody>
                      <a:tcPr/>
                    </a:tc>
                  </a:tr>
                  <a:tr h="370840">
                    <a:tc>
                      <a:txBody>
                        <a:bodyPr/>
                        <a:lstStyle/>
                        <a:p>
                          <a:r>
                            <a:rPr lang="en-US" b="1" dirty="0" smtClean="0">
                              <a:cs typeface="+mn-cs"/>
                            </a:rPr>
                            <a:t>Conductors</a:t>
                          </a:r>
                          <a:endParaRPr lang="en-US" b="1" dirty="0">
                            <a:cs typeface="+mn-cs"/>
                          </a:endParaRPr>
                        </a:p>
                      </a:txBody>
                      <a:tcPr/>
                    </a:tc>
                    <a:tc>
                      <a:txBody>
                        <a:bodyPr/>
                        <a:lstStyle/>
                        <a:p>
                          <a:pPr marL="0" algn="l"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Silver</a:t>
                          </a:r>
                          <a:endParaRPr lang="en-US" dirty="0">
                            <a:cs typeface="+mn-cs"/>
                          </a:endParaRPr>
                        </a:p>
                      </a:txBody>
                      <a:tcPr/>
                    </a:tc>
                    <a:tc>
                      <a:txBody>
                        <a:bodyPr/>
                        <a:lstStyle/>
                        <a:p>
                          <a:pPr marL="0" algn="l" defTabSz="914400" rtl="0" eaLnBrk="1" latinLnBrk="0" hangingPunct="1"/>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6</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2</m:t>
                                </m:r>
                                <m:r>
                                  <m:rPr>
                                    <m:nor/>
                                  </m:rP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Copper</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5</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8</m:t>
                                </m:r>
                                <m: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r>
                                  <m:rPr>
                                    <m:nor/>
                                  </m:rPr>
                                  <a:rPr lang="en-US" sz="1800" b="0" i="0" kern="1200" dirty="0" smtClean="0">
                                    <a:solidFill>
                                      <a:schemeClr val="dk1"/>
                                    </a:solidFill>
                                    <a:latin typeface="Arial" panose="020B0604020202020204" pitchFamily="34" charset="0"/>
                                    <a:ea typeface="+mn-ea"/>
                                    <a:cs typeface="+mn-cs"/>
                                  </a:rPr>
                                  <m:t> </m:t>
                                </m:r>
                                <m:sSup>
                                  <m:sSupPr>
                                    <m:ctrlPr>
                                      <a:rPr lang="en-US" sz="1800" i="1" kern="1200" dirty="0" smtClean="0">
                                        <a:solidFill>
                                          <a:schemeClr val="dk1"/>
                                        </a:solidFill>
                                        <a:latin typeface="Cambria Math" panose="02040503050406030204" pitchFamily="18" charset="0"/>
                                        <a:ea typeface="+mn-ea"/>
                                        <a:cs typeface="+mn-cs"/>
                                      </a:rPr>
                                    </m:ctrlPr>
                                  </m:sSupPr>
                                  <m:e>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Gold</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4</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1</m:t>
                                </m:r>
                                <m:r>
                                  <m:rPr>
                                    <m:nor/>
                                  </m:rP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Aluminum</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n-cs"/>
                                  </a:rPr>
                                  <m:t>3</m:t>
                                </m:r>
                                <m:r>
                                  <a:rPr lang="en-US" sz="180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5</m:t>
                                </m:r>
                                <m:r>
                                  <m:rPr>
                                    <m:nor/>
                                  </m:rPr>
                                  <a:rPr lang="en-US" sz="1800" b="0" i="0" kern="1200" dirty="0" smtClean="0">
                                    <a:solidFill>
                                      <a:schemeClr val="dk1"/>
                                    </a:solidFill>
                                    <a:latin typeface="Cambria Math"/>
                                    <a:ea typeface="+mn-ea"/>
                                    <a:cs typeface="+mn-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Iron</a:t>
                          </a:r>
                          <a:endParaRPr lang="en-US" dirty="0">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sz="1800" i="1" kern="1200" dirty="0" smtClean="0">
                                        <a:solidFill>
                                          <a:schemeClr val="dk1"/>
                                        </a:solidFill>
                                        <a:latin typeface="Cambria Math" panose="02040503050406030204" pitchFamily="18" charset="0"/>
                                        <a:ea typeface="+mn-ea"/>
                                        <a:cs typeface="+mn-cs"/>
                                      </a:rPr>
                                    </m:ctrlPr>
                                  </m:sSupPr>
                                  <m:e>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7</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Mercury</a:t>
                          </a:r>
                          <a:endParaRPr lang="en-US" dirty="0">
                            <a:cs typeface="+mn-cs"/>
                          </a:endParaRPr>
                        </a:p>
                      </a:txBody>
                      <a:tcPr/>
                    </a:tc>
                    <a:tc>
                      <a:txBody>
                        <a:bodyPr/>
                        <a:lstStyle/>
                        <a:p>
                          <a:pPr marL="0" algn="just" defTabSz="914400" rtl="0" eaLnBrk="1" latinLnBrk="0" hangingPunct="1"/>
                          <a14:m>
                            <m:oMathPara xmlns:m="http://schemas.openxmlformats.org/officeDocument/2006/math">
                              <m:oMathParaPr>
                                <m:jc m:val="left"/>
                              </m:oMathParaPr>
                              <m:oMath xmlns:m="http://schemas.openxmlformats.org/officeDocument/2006/math">
                                <m:sSup>
                                  <m:sSupPr>
                                    <m:ctrlPr>
                                      <a:rPr lang="en-US" sz="1800" i="1" kern="1200" noProof="0" dirty="0" smtClean="0">
                                        <a:solidFill>
                                          <a:schemeClr val="dk1"/>
                                        </a:solidFill>
                                        <a:latin typeface="Cambria Math" panose="02040503050406030204" pitchFamily="18" charset="0"/>
                                        <a:ea typeface="+mn-ea"/>
                                        <a:cs typeface="+mn-cs"/>
                                      </a:rPr>
                                    </m:ctrlPr>
                                  </m:sSupPr>
                                  <m:e>
                                    <m:r>
                                      <a:rPr lang="en-US" sz="1800" i="0" kern="1200" noProof="0" dirty="0" smtClean="0">
                                        <a:solidFill>
                                          <a:schemeClr val="dk1"/>
                                        </a:solidFill>
                                        <a:latin typeface="Cambria Math"/>
                                        <a:ea typeface="+mn-ea"/>
                                        <a:cs typeface="+mn-cs"/>
                                      </a:rPr>
                                      <m:t>10</m:t>
                                    </m:r>
                                  </m:e>
                                  <m:sup>
                                    <m:r>
                                      <a:rPr lang="en-US" sz="1800" i="0" kern="1200" noProof="0" dirty="0" smtClean="0">
                                        <a:solidFill>
                                          <a:schemeClr val="dk1"/>
                                        </a:solidFill>
                                        <a:latin typeface="Cambria Math"/>
                                        <a:ea typeface="+mn-ea"/>
                                        <a:cs typeface="+mn-cs"/>
                                      </a:rPr>
                                      <m:t>6</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Carbon</a:t>
                          </a:r>
                          <a:endParaRPr lang="en-US" dirty="0">
                            <a:cs typeface="+mn-cs"/>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1800" i="0" kern="1200" dirty="0" smtClean="0">
                                    <a:solidFill>
                                      <a:schemeClr val="dk1"/>
                                    </a:solidFill>
                                    <a:latin typeface="Cambria Math"/>
                                    <a:ea typeface="+mn-ea"/>
                                    <a:cs typeface="+mj-cs"/>
                                  </a:rPr>
                                  <m:t>3</m:t>
                                </m:r>
                                <m:r>
                                  <m:rPr>
                                    <m:nor/>
                                  </m:rPr>
                                  <a:rPr lang="en-US" sz="1800" b="0" i="0" kern="1200" dirty="0" smtClean="0">
                                    <a:solidFill>
                                      <a:schemeClr val="dk1"/>
                                    </a:solidFill>
                                    <a:latin typeface="Arial" panose="020B0604020202020204" pitchFamily="34" charset="0"/>
                                    <a:ea typeface="+mn-ea"/>
                                    <a:cs typeface="+mj-cs"/>
                                  </a:rPr>
                                  <m:t> </m:t>
                                </m:r>
                                <m:r>
                                  <m:rPr>
                                    <m:nor/>
                                  </m:rPr>
                                  <a:rPr lang="en-US" sz="1800" i="0" kern="1200" dirty="0" smtClean="0">
                                    <a:solidFill>
                                      <a:schemeClr val="dk1"/>
                                    </a:solidFill>
                                    <a:latin typeface="Arial" panose="020B0604020202020204" pitchFamily="34" charset="0"/>
                                    <a:ea typeface="+mn-ea"/>
                                    <a:cs typeface="+mn-cs"/>
                                  </a:rPr>
                                  <m:t>x</m:t>
                                </m:r>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i="0" kern="1200" dirty="0" smtClean="0">
                                        <a:solidFill>
                                          <a:schemeClr val="dk1"/>
                                        </a:solidFill>
                                        <a:latin typeface="Cambria Math"/>
                                        <a:ea typeface="+mn-ea"/>
                                        <a:cs typeface="+mn-cs"/>
                                      </a:rPr>
                                      <m:t>4</m:t>
                                    </m:r>
                                  </m:sup>
                                </m:sSup>
                              </m:oMath>
                            </m:oMathPara>
                          </a14:m>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b="1" u="none" dirty="0" smtClean="0">
                              <a:cs typeface="+mn-cs"/>
                            </a:rPr>
                            <a:t>Semiconductors</a:t>
                          </a:r>
                          <a:endParaRPr lang="en-US" b="1" u="none" dirty="0">
                            <a:cs typeface="+mn-cs"/>
                          </a:endParaRPr>
                        </a:p>
                      </a:txBody>
                      <a:tcPr/>
                    </a:tc>
                    <a:tc>
                      <a:txBody>
                        <a:bodyPr/>
                        <a:lstStyle/>
                        <a:p>
                          <a:pPr marL="0" algn="just"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germanium</a:t>
                          </a:r>
                          <a:endParaRPr lang="en-US" dirty="0">
                            <a:cs typeface="+mn-cs"/>
                          </a:endParaRPr>
                        </a:p>
                      </a:txBody>
                      <a:tcPr/>
                    </a:tc>
                    <a:tc>
                      <a:txBody>
                        <a:bodyPr/>
                        <a:lstStyle/>
                        <a:p>
                          <a:pPr marL="0" algn="l" defTabSz="914400" rtl="0" eaLnBrk="1" latinLnBrk="0" hangingPunct="1"/>
                          <a:r>
                            <a:rPr lang="en-US" sz="1800" i="0" kern="1200" dirty="0" smtClean="0">
                              <a:solidFill>
                                <a:schemeClr val="dk1"/>
                              </a:solidFill>
                              <a:latin typeface="Arial" panose="020B0604020202020204" pitchFamily="34" charset="0"/>
                              <a:ea typeface="+mn-ea"/>
                              <a:cs typeface="Arial" panose="020B0604020202020204" pitchFamily="34" charset="0"/>
                            </a:rPr>
                            <a:t>2.2</a:t>
                          </a:r>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silicon</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0" kern="1200" dirty="0" smtClean="0">
                              <a:solidFill>
                                <a:schemeClr val="dk1"/>
                              </a:solidFill>
                              <a:latin typeface="Arial" panose="020B0604020202020204" pitchFamily="34" charset="0"/>
                              <a:ea typeface="+mn-ea"/>
                              <a:cs typeface="Arial" panose="020B0604020202020204" pitchFamily="34" charset="0"/>
                            </a:rPr>
                            <a:t>4.4 </a:t>
                          </a:r>
                          <a:r>
                            <a:rPr lang="en-US" sz="1800" i="0" kern="1200" dirty="0" smtClean="0">
                              <a:solidFill>
                                <a:schemeClr val="dk1"/>
                              </a:solidFill>
                              <a:latin typeface="Arial" panose="020B0604020202020204" pitchFamily="34" charset="0"/>
                              <a:ea typeface="+mn-ea"/>
                              <a:cs typeface="+mj-cs"/>
                            </a:rPr>
                            <a:t>x</a:t>
                          </a:r>
                          <a14:m>
                            <m:oMath xmlns:m="http://schemas.openxmlformats.org/officeDocument/2006/math">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i="0" kern="1200" dirty="0" smtClean="0">
                                      <a:solidFill>
                                        <a:schemeClr val="dk1"/>
                                      </a:solidFill>
                                      <a:latin typeface="Cambria Math"/>
                                      <a:ea typeface="+mn-ea"/>
                                      <a:cs typeface="+mn-cs"/>
                                    </a:rPr>
                                    <m:t>4</m:t>
                                  </m:r>
                                </m:sup>
                              </m:sSup>
                            </m:oMath>
                          </a14:m>
                          <a:r>
                            <a:rPr lang="en-US" sz="1800" i="0" kern="1200" dirty="0" smtClean="0">
                              <a:solidFill>
                                <a:schemeClr val="dk1"/>
                              </a:solidFill>
                              <a:latin typeface="Arial" panose="020B0604020202020204" pitchFamily="34" charset="0"/>
                              <a:ea typeface="+mn-ea"/>
                              <a:cs typeface="+mj-cs"/>
                            </a:rPr>
                            <a:t> </a:t>
                          </a:r>
                          <a:r>
                            <a:rPr lang="en-US" sz="1800" i="0" kern="1200" dirty="0" smtClean="0">
                              <a:solidFill>
                                <a:schemeClr val="dk1"/>
                              </a:solidFill>
                              <a:latin typeface="Arial" panose="020B0604020202020204" pitchFamily="34" charset="0"/>
                              <a:ea typeface="+mn-ea"/>
                              <a:cs typeface="Arial" panose="020B0604020202020204" pitchFamily="34" charset="0"/>
                            </a:rPr>
                            <a:t> </a:t>
                          </a:r>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cs typeface="+mn-cs"/>
                            </a:rPr>
                            <a:t>Insulators</a:t>
                          </a:r>
                          <a:endParaRPr lang="en-US" b="1" u="none" dirty="0">
                            <a:cs typeface="+mn-cs"/>
                          </a:endParaRPr>
                        </a:p>
                      </a:txBody>
                      <a:tcPr/>
                    </a:tc>
                    <a:tc>
                      <a:txBody>
                        <a:bodyPr/>
                        <a:lstStyle/>
                        <a:p>
                          <a:endParaRPr lang="en-US" dirty="0"/>
                        </a:p>
                      </a:txBody>
                      <a:tcPr/>
                    </a:tc>
                  </a:tr>
                  <a:tr h="274320">
                    <a:tc>
                      <a:txBody>
                        <a:bodyPr/>
                        <a:lstStyle/>
                        <a:p>
                          <a:r>
                            <a:rPr lang="en-US" dirty="0" smtClean="0">
                              <a:cs typeface="+mn-cs"/>
                            </a:rPr>
                            <a:t>Glass</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12</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r h="370840">
                    <a:tc>
                      <a:txBody>
                        <a:bodyPr/>
                        <a:lstStyle/>
                        <a:p>
                          <a:r>
                            <a:rPr lang="en-US" dirty="0" smtClean="0">
                              <a:cs typeface="+mn-cs"/>
                            </a:rPr>
                            <a:t>Paraffin</a:t>
                          </a:r>
                          <a:endParaRPr lang="en-US" dirty="0">
                            <a:cs typeface="+mn-cs"/>
                          </a:endParaRPr>
                        </a:p>
                      </a:txBody>
                      <a:tcPr/>
                    </a:tc>
                    <a:tc>
                      <a:txBody>
                        <a:bodyPr/>
                        <a:lstStyle/>
                        <a:p>
                          <a14:m>
                            <m:oMath xmlns:m="http://schemas.openxmlformats.org/officeDocument/2006/math">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15</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r h="370840">
                    <a:tc>
                      <a:txBody>
                        <a:bodyPr/>
                        <a:lstStyle/>
                        <a:p>
                          <a:r>
                            <a:rPr lang="en-US" dirty="0" smtClean="0">
                              <a:cs typeface="+mn-cs"/>
                            </a:rPr>
                            <a:t>Mica</a:t>
                          </a:r>
                          <a:endParaRPr lang="en-US" dirty="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15</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r h="370840">
                    <a:tc>
                      <a:txBody>
                        <a:bodyPr/>
                        <a:lstStyle/>
                        <a:p>
                          <a:r>
                            <a:rPr lang="en-US" dirty="0" smtClean="0"/>
                            <a:t>Fused quartz</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800" i="1" kern="1200" dirty="0" smtClean="0">
                                      <a:solidFill>
                                        <a:schemeClr val="dk1"/>
                                      </a:solidFill>
                                      <a:latin typeface="Cambria Math" panose="02040503050406030204" pitchFamily="18" charset="0"/>
                                      <a:ea typeface="+mn-ea"/>
                                      <a:cs typeface="+mn-cs"/>
                                    </a:rPr>
                                  </m:ctrlPr>
                                </m:sSupPr>
                                <m:e>
                                  <m:r>
                                    <a:rPr lang="en-US" sz="1800" b="0" i="0" kern="1200" dirty="0" smtClean="0">
                                      <a:solidFill>
                                        <a:schemeClr val="dk1"/>
                                      </a:solidFill>
                                      <a:latin typeface="Cambria Math"/>
                                      <a:ea typeface="+mn-ea"/>
                                      <a:cs typeface="+mn-cs"/>
                                    </a:rPr>
                                    <m:t> </m:t>
                                  </m:r>
                                  <m:r>
                                    <a:rPr lang="en-US" sz="1800" i="0" kern="1200" dirty="0" smtClean="0">
                                      <a:solidFill>
                                        <a:schemeClr val="dk1"/>
                                      </a:solidFill>
                                      <a:latin typeface="Cambria Math"/>
                                      <a:ea typeface="+mn-ea"/>
                                      <a:cs typeface="+mn-cs"/>
                                    </a:rPr>
                                    <m:t>10</m:t>
                                  </m:r>
                                </m:e>
                                <m:sup>
                                  <m:r>
                                    <a:rPr lang="en-US" sz="1800" b="0" i="0" kern="1200" dirty="0" smtClean="0">
                                      <a:solidFill>
                                        <a:schemeClr val="dk1"/>
                                      </a:solidFill>
                                      <a:latin typeface="Cambria Math"/>
                                      <a:ea typeface="+mn-ea"/>
                                      <a:cs typeface="+mn-cs"/>
                                    </a:rPr>
                                    <m:t>−</m:t>
                                  </m:r>
                                  <m:r>
                                    <a:rPr lang="en-US" sz="1800" b="0" i="0" kern="1200" dirty="0" smtClean="0">
                                      <a:solidFill>
                                        <a:schemeClr val="dk1"/>
                                      </a:solidFill>
                                      <a:latin typeface="Cambria Math"/>
                                      <a:ea typeface="+mn-ea"/>
                                      <a:cs typeface="+mn-cs"/>
                                    </a:rPr>
                                    <m:t>17</m:t>
                                  </m:r>
                                </m:sup>
                              </m:sSup>
                            </m:oMath>
                          </a14:m>
                          <a:r>
                            <a:rPr lang="en-US" sz="1800" i="0" kern="1200" dirty="0" smtClean="0">
                              <a:solidFill>
                                <a:schemeClr val="dk1"/>
                              </a:solidFill>
                              <a:latin typeface="Arial" panose="020B0604020202020204" pitchFamily="34" charset="0"/>
                              <a:ea typeface="+mn-ea"/>
                              <a:cs typeface="+mn-cs"/>
                            </a:rPr>
                            <a:t> </a:t>
                          </a:r>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93460361"/>
                  </p:ext>
                </p:extLst>
              </p:nvPr>
            </p:nvGraphicFramePr>
            <p:xfrm>
              <a:off x="1371600" y="304800"/>
              <a:ext cx="4800600" cy="6299200"/>
            </p:xfrm>
            <a:graphic>
              <a:graphicData uri="http://schemas.openxmlformats.org/drawingml/2006/table">
                <a:tbl>
                  <a:tblPr firstRow="1" bandRow="1">
                    <a:tableStyleId>{5C22544A-7EE6-4342-B048-85BDC9FD1C3A}</a:tableStyleId>
                  </a:tblPr>
                  <a:tblGrid>
                    <a:gridCol w="2057400"/>
                    <a:gridCol w="2743200"/>
                  </a:tblGrid>
                  <a:tr h="370840">
                    <a:tc>
                      <a:txBody>
                        <a:bodyPr/>
                        <a:lstStyle/>
                        <a:p>
                          <a:r>
                            <a:rPr lang="en-US" dirty="0" smtClean="0"/>
                            <a:t>Material</a:t>
                          </a:r>
                          <a:r>
                            <a:rPr lang="en-US" baseline="0" dirty="0" smtClean="0"/>
                            <a:t> </a:t>
                          </a:r>
                          <a:endParaRPr lang="en-US" dirty="0"/>
                        </a:p>
                      </a:txBody>
                      <a:tcPr/>
                    </a:tc>
                    <a:tc>
                      <a:txBody>
                        <a:bodyPr/>
                        <a:lstStyle/>
                        <a:p>
                          <a:r>
                            <a:rPr lang="en-US" dirty="0" smtClean="0"/>
                            <a:t>Conductivity,</a:t>
                          </a:r>
                          <a:r>
                            <a:rPr lang="en-US" baseline="0" dirty="0" smtClean="0"/>
                            <a:t> </a:t>
                          </a:r>
                          <a:r>
                            <a:rPr lang="el-GR" baseline="0" dirty="0" smtClean="0"/>
                            <a:t>σ</a:t>
                          </a:r>
                          <a:r>
                            <a:rPr lang="he-IL" baseline="0" dirty="0" smtClean="0"/>
                            <a:t> </a:t>
                          </a:r>
                          <a:r>
                            <a:rPr lang="en-US" baseline="0" dirty="0" smtClean="0"/>
                            <a:t>(S/m)</a:t>
                          </a:r>
                          <a:endParaRPr lang="en-US" dirty="0"/>
                        </a:p>
                      </a:txBody>
                      <a:tcPr/>
                    </a:tc>
                  </a:tr>
                  <a:tr h="370840">
                    <a:tc>
                      <a:txBody>
                        <a:bodyPr/>
                        <a:lstStyle/>
                        <a:p>
                          <a:r>
                            <a:rPr lang="en-US" b="1" dirty="0" smtClean="0">
                              <a:cs typeface="+mn-cs"/>
                            </a:rPr>
                            <a:t>Conductors</a:t>
                          </a:r>
                          <a:endParaRPr lang="en-US" b="1" dirty="0">
                            <a:cs typeface="+mn-cs"/>
                          </a:endParaRPr>
                        </a:p>
                      </a:txBody>
                      <a:tcPr/>
                    </a:tc>
                    <a:tc>
                      <a:txBody>
                        <a:bodyPr/>
                        <a:lstStyle/>
                        <a:p>
                          <a:pPr marL="0" algn="l"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Silver</a:t>
                          </a:r>
                          <a:endParaRPr lang="en-US" dirty="0">
                            <a:cs typeface="+mn-cs"/>
                          </a:endParaRPr>
                        </a:p>
                      </a:txBody>
                      <a:tcPr/>
                    </a:tc>
                    <a:tc>
                      <a:txBody>
                        <a:bodyPr/>
                        <a:lstStyle/>
                        <a:p>
                          <a:endParaRPr lang="en-US"/>
                        </a:p>
                      </a:txBody>
                      <a:tcPr>
                        <a:blipFill rotWithShape="1">
                          <a:blip r:embed="rId3"/>
                          <a:stretch>
                            <a:fillRect l="-75111" t="-211667" b="-1443333"/>
                          </a:stretch>
                        </a:blipFill>
                      </a:tcPr>
                    </a:tc>
                  </a:tr>
                  <a:tr h="370840">
                    <a:tc>
                      <a:txBody>
                        <a:bodyPr/>
                        <a:lstStyle/>
                        <a:p>
                          <a:r>
                            <a:rPr lang="en-US" dirty="0" smtClean="0">
                              <a:cs typeface="+mn-cs"/>
                            </a:rPr>
                            <a:t>Copper</a:t>
                          </a:r>
                          <a:endParaRPr lang="en-US" dirty="0">
                            <a:cs typeface="+mn-cs"/>
                          </a:endParaRPr>
                        </a:p>
                      </a:txBody>
                      <a:tcPr/>
                    </a:tc>
                    <a:tc>
                      <a:txBody>
                        <a:bodyPr/>
                        <a:lstStyle/>
                        <a:p>
                          <a:endParaRPr lang="en-US"/>
                        </a:p>
                      </a:txBody>
                      <a:tcPr>
                        <a:blipFill rotWithShape="1">
                          <a:blip r:embed="rId3"/>
                          <a:stretch>
                            <a:fillRect l="-75111" t="-306557" b="-1319672"/>
                          </a:stretch>
                        </a:blipFill>
                      </a:tcPr>
                    </a:tc>
                  </a:tr>
                  <a:tr h="370840">
                    <a:tc>
                      <a:txBody>
                        <a:bodyPr/>
                        <a:lstStyle/>
                        <a:p>
                          <a:r>
                            <a:rPr lang="en-US" dirty="0" smtClean="0">
                              <a:cs typeface="+mn-cs"/>
                            </a:rPr>
                            <a:t>Gold</a:t>
                          </a:r>
                          <a:endParaRPr lang="en-US" dirty="0">
                            <a:cs typeface="+mn-cs"/>
                          </a:endParaRPr>
                        </a:p>
                      </a:txBody>
                      <a:tcPr/>
                    </a:tc>
                    <a:tc>
                      <a:txBody>
                        <a:bodyPr/>
                        <a:lstStyle/>
                        <a:p>
                          <a:endParaRPr lang="en-US"/>
                        </a:p>
                      </a:txBody>
                      <a:tcPr>
                        <a:blipFill rotWithShape="1">
                          <a:blip r:embed="rId3"/>
                          <a:stretch>
                            <a:fillRect l="-75111" t="-406557" b="-1219672"/>
                          </a:stretch>
                        </a:blipFill>
                      </a:tcPr>
                    </a:tc>
                  </a:tr>
                  <a:tr h="370840">
                    <a:tc>
                      <a:txBody>
                        <a:bodyPr/>
                        <a:lstStyle/>
                        <a:p>
                          <a:r>
                            <a:rPr lang="en-US" dirty="0" smtClean="0">
                              <a:cs typeface="+mn-cs"/>
                            </a:rPr>
                            <a:t>Aluminum</a:t>
                          </a:r>
                          <a:endParaRPr lang="en-US" dirty="0">
                            <a:cs typeface="+mn-cs"/>
                          </a:endParaRPr>
                        </a:p>
                      </a:txBody>
                      <a:tcPr/>
                    </a:tc>
                    <a:tc>
                      <a:txBody>
                        <a:bodyPr/>
                        <a:lstStyle/>
                        <a:p>
                          <a:endParaRPr lang="en-US"/>
                        </a:p>
                      </a:txBody>
                      <a:tcPr>
                        <a:blipFill rotWithShape="1">
                          <a:blip r:embed="rId3"/>
                          <a:stretch>
                            <a:fillRect l="-75111" t="-506557" b="-1119672"/>
                          </a:stretch>
                        </a:blipFill>
                      </a:tcPr>
                    </a:tc>
                  </a:tr>
                  <a:tr h="370840">
                    <a:tc>
                      <a:txBody>
                        <a:bodyPr/>
                        <a:lstStyle/>
                        <a:p>
                          <a:r>
                            <a:rPr lang="en-US" dirty="0" smtClean="0">
                              <a:cs typeface="+mn-cs"/>
                            </a:rPr>
                            <a:t>Iron</a:t>
                          </a:r>
                          <a:endParaRPr lang="en-US" dirty="0">
                            <a:cs typeface="+mn-cs"/>
                          </a:endParaRPr>
                        </a:p>
                      </a:txBody>
                      <a:tcPr/>
                    </a:tc>
                    <a:tc>
                      <a:txBody>
                        <a:bodyPr/>
                        <a:lstStyle/>
                        <a:p>
                          <a:endParaRPr lang="en-US"/>
                        </a:p>
                      </a:txBody>
                      <a:tcPr>
                        <a:blipFill rotWithShape="1">
                          <a:blip r:embed="rId3"/>
                          <a:stretch>
                            <a:fillRect l="-75111" t="-606557" b="-1019672"/>
                          </a:stretch>
                        </a:blipFill>
                      </a:tcPr>
                    </a:tc>
                  </a:tr>
                  <a:tr h="370840">
                    <a:tc>
                      <a:txBody>
                        <a:bodyPr/>
                        <a:lstStyle/>
                        <a:p>
                          <a:r>
                            <a:rPr lang="en-US" dirty="0" smtClean="0">
                              <a:cs typeface="+mn-cs"/>
                            </a:rPr>
                            <a:t>Mercury</a:t>
                          </a:r>
                          <a:endParaRPr lang="en-US" dirty="0">
                            <a:cs typeface="+mn-cs"/>
                          </a:endParaRPr>
                        </a:p>
                      </a:txBody>
                      <a:tcPr/>
                    </a:tc>
                    <a:tc>
                      <a:txBody>
                        <a:bodyPr/>
                        <a:lstStyle/>
                        <a:p>
                          <a:endParaRPr lang="en-US"/>
                        </a:p>
                      </a:txBody>
                      <a:tcPr>
                        <a:blipFill rotWithShape="1">
                          <a:blip r:embed="rId3"/>
                          <a:stretch>
                            <a:fillRect l="-75111" t="-706557" b="-919672"/>
                          </a:stretch>
                        </a:blipFill>
                      </a:tcPr>
                    </a:tc>
                  </a:tr>
                  <a:tr h="370840">
                    <a:tc>
                      <a:txBody>
                        <a:bodyPr/>
                        <a:lstStyle/>
                        <a:p>
                          <a:r>
                            <a:rPr lang="en-US" dirty="0" smtClean="0">
                              <a:cs typeface="+mn-cs"/>
                            </a:rPr>
                            <a:t>Carbon</a:t>
                          </a:r>
                          <a:endParaRPr lang="en-US" dirty="0">
                            <a:cs typeface="+mn-cs"/>
                          </a:endParaRPr>
                        </a:p>
                      </a:txBody>
                      <a:tcPr/>
                    </a:tc>
                    <a:tc>
                      <a:txBody>
                        <a:bodyPr/>
                        <a:lstStyle/>
                        <a:p>
                          <a:endParaRPr lang="en-US"/>
                        </a:p>
                      </a:txBody>
                      <a:tcPr>
                        <a:blipFill rotWithShape="1">
                          <a:blip r:embed="rId3"/>
                          <a:stretch>
                            <a:fillRect l="-75111" t="-820000" b="-835000"/>
                          </a:stretch>
                        </a:blipFill>
                      </a:tcPr>
                    </a:tc>
                  </a:tr>
                  <a:tr h="370840">
                    <a:tc>
                      <a:txBody>
                        <a:bodyPr/>
                        <a:lstStyle/>
                        <a:p>
                          <a:r>
                            <a:rPr lang="en-US" b="1" u="none" dirty="0" smtClean="0">
                              <a:cs typeface="+mn-cs"/>
                            </a:rPr>
                            <a:t>Semiconductors</a:t>
                          </a:r>
                          <a:endParaRPr lang="en-US" b="1" u="none" dirty="0">
                            <a:cs typeface="+mn-cs"/>
                          </a:endParaRPr>
                        </a:p>
                      </a:txBody>
                      <a:tcPr/>
                    </a:tc>
                    <a:tc>
                      <a:txBody>
                        <a:bodyPr/>
                        <a:lstStyle/>
                        <a:p>
                          <a:pPr marL="0" algn="just" defTabSz="914400" rtl="0" eaLnBrk="1" latinLnBrk="0" hangingPunct="1"/>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germanium</a:t>
                          </a:r>
                          <a:endParaRPr lang="en-US" dirty="0">
                            <a:cs typeface="+mn-cs"/>
                          </a:endParaRPr>
                        </a:p>
                      </a:txBody>
                      <a:tcPr/>
                    </a:tc>
                    <a:tc>
                      <a:txBody>
                        <a:bodyPr/>
                        <a:lstStyle/>
                        <a:p>
                          <a:pPr marL="0" algn="l" defTabSz="914400" rtl="0" eaLnBrk="1" latinLnBrk="0" hangingPunct="1"/>
                          <a:r>
                            <a:rPr lang="en-US" sz="1800" i="0" kern="1200" dirty="0" smtClean="0">
                              <a:solidFill>
                                <a:schemeClr val="dk1"/>
                              </a:solidFill>
                              <a:latin typeface="Arial" panose="020B0604020202020204" pitchFamily="34" charset="0"/>
                              <a:ea typeface="+mn-ea"/>
                              <a:cs typeface="Arial" panose="020B0604020202020204" pitchFamily="34" charset="0"/>
                            </a:rPr>
                            <a:t>2.2</a:t>
                          </a:r>
                          <a:endParaRPr lang="en-US" sz="1800" i="0" kern="1200" dirty="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dirty="0" smtClean="0">
                              <a:cs typeface="+mn-cs"/>
                            </a:rPr>
                            <a:t>Pure  silicon</a:t>
                          </a:r>
                          <a:endParaRPr lang="en-US" dirty="0">
                            <a:cs typeface="+mn-cs"/>
                          </a:endParaRPr>
                        </a:p>
                      </a:txBody>
                      <a:tcPr/>
                    </a:tc>
                    <a:tc>
                      <a:txBody>
                        <a:bodyPr/>
                        <a:lstStyle/>
                        <a:p>
                          <a:endParaRPr lang="en-US"/>
                        </a:p>
                      </a:txBody>
                      <a:tcPr>
                        <a:blipFill rotWithShape="1">
                          <a:blip r:embed="rId3"/>
                          <a:stretch>
                            <a:fillRect l="-75111" t="-1104918" b="-521311"/>
                          </a:stretch>
                        </a:blip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cs typeface="+mn-cs"/>
                            </a:rPr>
                            <a:t>Insulators</a:t>
                          </a:r>
                          <a:endParaRPr lang="en-US" b="1" u="none" dirty="0">
                            <a:cs typeface="+mn-cs"/>
                          </a:endParaRPr>
                        </a:p>
                      </a:txBody>
                      <a:tcPr/>
                    </a:tc>
                    <a:tc>
                      <a:txBody>
                        <a:bodyPr/>
                        <a:lstStyle/>
                        <a:p>
                          <a:endParaRPr lang="en-US" dirty="0"/>
                        </a:p>
                      </a:txBody>
                      <a:tcPr/>
                    </a:tc>
                  </a:tr>
                  <a:tr h="365760">
                    <a:tc>
                      <a:txBody>
                        <a:bodyPr/>
                        <a:lstStyle/>
                        <a:p>
                          <a:r>
                            <a:rPr lang="en-US" dirty="0" smtClean="0">
                              <a:cs typeface="+mn-cs"/>
                            </a:rPr>
                            <a:t>Glass</a:t>
                          </a:r>
                          <a:endParaRPr lang="en-US" dirty="0">
                            <a:cs typeface="+mn-cs"/>
                          </a:endParaRPr>
                        </a:p>
                      </a:txBody>
                      <a:tcPr/>
                    </a:tc>
                    <a:tc>
                      <a:txBody>
                        <a:bodyPr/>
                        <a:lstStyle/>
                        <a:p>
                          <a:endParaRPr lang="en-US"/>
                        </a:p>
                      </a:txBody>
                      <a:tcPr>
                        <a:blipFill rotWithShape="1">
                          <a:blip r:embed="rId3"/>
                          <a:stretch>
                            <a:fillRect l="-75111" t="-1326667" b="-328333"/>
                          </a:stretch>
                        </a:blipFill>
                      </a:tcPr>
                    </a:tc>
                  </a:tr>
                  <a:tr h="370840">
                    <a:tc>
                      <a:txBody>
                        <a:bodyPr/>
                        <a:lstStyle/>
                        <a:p>
                          <a:r>
                            <a:rPr lang="en-US" dirty="0" smtClean="0">
                              <a:cs typeface="+mn-cs"/>
                            </a:rPr>
                            <a:t>Paraffin</a:t>
                          </a:r>
                          <a:endParaRPr lang="en-US" dirty="0">
                            <a:cs typeface="+mn-cs"/>
                          </a:endParaRPr>
                        </a:p>
                      </a:txBody>
                      <a:tcPr/>
                    </a:tc>
                    <a:tc>
                      <a:txBody>
                        <a:bodyPr/>
                        <a:lstStyle/>
                        <a:p>
                          <a:endParaRPr lang="en-US"/>
                        </a:p>
                      </a:txBody>
                      <a:tcPr>
                        <a:blipFill rotWithShape="1">
                          <a:blip r:embed="rId3"/>
                          <a:stretch>
                            <a:fillRect l="-75111" t="-1426667" b="-228333"/>
                          </a:stretch>
                        </a:blipFill>
                      </a:tcPr>
                    </a:tc>
                  </a:tr>
                  <a:tr h="370840">
                    <a:tc>
                      <a:txBody>
                        <a:bodyPr/>
                        <a:lstStyle/>
                        <a:p>
                          <a:r>
                            <a:rPr lang="en-US" dirty="0" smtClean="0">
                              <a:cs typeface="+mn-cs"/>
                            </a:rPr>
                            <a:t>Mica</a:t>
                          </a:r>
                          <a:endParaRPr lang="en-US" dirty="0">
                            <a:cs typeface="+mn-cs"/>
                          </a:endParaRPr>
                        </a:p>
                      </a:txBody>
                      <a:tcPr/>
                    </a:tc>
                    <a:tc>
                      <a:txBody>
                        <a:bodyPr/>
                        <a:lstStyle/>
                        <a:p>
                          <a:endParaRPr lang="en-US"/>
                        </a:p>
                      </a:txBody>
                      <a:tcPr>
                        <a:blipFill rotWithShape="1">
                          <a:blip r:embed="rId3"/>
                          <a:stretch>
                            <a:fillRect l="-75111" t="-1501639" b="-124590"/>
                          </a:stretch>
                        </a:blipFill>
                      </a:tcPr>
                    </a:tc>
                  </a:tr>
                  <a:tr h="370840">
                    <a:tc>
                      <a:txBody>
                        <a:bodyPr/>
                        <a:lstStyle/>
                        <a:p>
                          <a:r>
                            <a:rPr lang="en-US" dirty="0" smtClean="0"/>
                            <a:t>Fused quartz</a:t>
                          </a:r>
                          <a:endParaRPr lang="en-US" dirty="0"/>
                        </a:p>
                      </a:txBody>
                      <a:tcPr/>
                    </a:tc>
                    <a:tc>
                      <a:txBody>
                        <a:bodyPr/>
                        <a:lstStyle/>
                        <a:p>
                          <a:endParaRPr lang="en-US"/>
                        </a:p>
                      </a:txBody>
                      <a:tcPr>
                        <a:blipFill rotWithShape="1">
                          <a:blip r:embed="rId3"/>
                          <a:stretch>
                            <a:fillRect l="-75111" t="-1601639" b="-24590"/>
                          </a:stretch>
                        </a:blipFill>
                      </a:tcPr>
                    </a:tc>
                  </a:tr>
                </a:tbl>
              </a:graphicData>
            </a:graphic>
          </p:graphicFrame>
        </mc:Fallback>
      </mc:AlternateContent>
    </p:spTree>
    <p:extLst>
      <p:ext uri="{BB962C8B-B14F-4D97-AF65-F5344CB8AC3E}">
        <p14:creationId xmlns:p14="http://schemas.microsoft.com/office/powerpoint/2010/main" val="3431975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8400"/>
            <a:ext cx="533400" cy="476250"/>
          </a:xfrm>
        </p:spPr>
        <p:txBody>
          <a:bodyPr/>
          <a:lstStyle/>
          <a:p>
            <a:pPr algn="r" rtl="1">
              <a:defRPr/>
            </a:pPr>
            <a:fld id="{DB313FC9-621A-4E74-B621-6E46F1091A4A}" type="slidenum">
              <a:rPr lang="he-IL" altLang="en-US" smtClean="0">
                <a:solidFill>
                  <a:srgbClr val="FFFFFF"/>
                </a:solidFill>
              </a:rPr>
              <a:pPr algn="r" rtl="1">
                <a:defRPr/>
              </a:pPr>
              <a:t>27</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3" name="TextBox 2"/>
              <p:cNvSpPr txBox="1"/>
              <p:nvPr/>
            </p:nvSpPr>
            <p:spPr>
              <a:xfrm>
                <a:off x="5704085" y="152400"/>
                <a:ext cx="3363715" cy="369332"/>
              </a:xfrm>
              <a:prstGeom prst="rect">
                <a:avLst/>
              </a:prstGeom>
              <a:noFill/>
            </p:spPr>
            <p:txBody>
              <a:bodyPr wrap="square" rtlCol="0">
                <a:spAutoFit/>
              </a:bodyPr>
              <a:lstStyle/>
              <a:p>
                <a:pPr algn="r" rtl="1"/>
                <a:r>
                  <a:rPr lang="he-IL" dirty="0" smtClean="0"/>
                  <a:t>הרפיה:   הפקת </a:t>
                </a:r>
                <a14:m>
                  <m:oMath xmlns:m="http://schemas.openxmlformats.org/officeDocument/2006/math">
                    <m:sSub>
                      <m:sSubPr>
                        <m:ctrlPr>
                          <a:rPr lang="he-IL" i="1" smtClean="0">
                            <a:latin typeface="Cambria Math" panose="02040503050406030204" pitchFamily="18" charset="0"/>
                          </a:rPr>
                        </m:ctrlPr>
                      </m:sSubPr>
                      <m:e>
                        <m:r>
                          <a:rPr lang="en-US" b="0" i="1" smtClean="0">
                            <a:latin typeface="Cambria Math"/>
                          </a:rPr>
                          <m:t>𝑉</m:t>
                        </m:r>
                      </m:e>
                      <m:sub>
                        <m:r>
                          <a:rPr lang="en-US" b="0" i="1" smtClean="0">
                            <a:latin typeface="Cambria Math"/>
                          </a:rPr>
                          <m:t>𝑑</m:t>
                        </m:r>
                      </m:sub>
                    </m:sSub>
                  </m:oMath>
                </a14:m>
                <a:r>
                  <a:rPr lang="he-IL" dirty="0" smtClean="0"/>
                  <a:t> משיקולי כוחות</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704085" y="152400"/>
                <a:ext cx="3363715" cy="369332"/>
              </a:xfrm>
              <a:prstGeom prst="rect">
                <a:avLst/>
              </a:prstGeom>
              <a:blipFill rotWithShape="1">
                <a:blip r:embed="rId4"/>
                <a:stretch>
                  <a:fillRect t="-6557" r="-1449" b="-26230"/>
                </a:stretch>
              </a:blipFill>
            </p:spPr>
            <p:txBody>
              <a:bodyPr/>
              <a:lstStyle/>
              <a:p>
                <a:r>
                  <a:rPr lang="en-US">
                    <a:noFill/>
                  </a:rPr>
                  <a:t> </a:t>
                </a:r>
              </a:p>
            </p:txBody>
          </p:sp>
        </mc:Fallback>
      </mc:AlternateContent>
      <p:sp>
        <p:nvSpPr>
          <p:cNvPr id="4" name="TextBox 3"/>
          <p:cNvSpPr txBox="1"/>
          <p:nvPr/>
        </p:nvSpPr>
        <p:spPr>
          <a:xfrm>
            <a:off x="0" y="609600"/>
            <a:ext cx="9067800" cy="584775"/>
          </a:xfrm>
          <a:prstGeom prst="rect">
            <a:avLst/>
          </a:prstGeom>
          <a:noFill/>
        </p:spPr>
        <p:txBody>
          <a:bodyPr wrap="square" rtlCol="0">
            <a:spAutoFit/>
          </a:bodyPr>
          <a:lstStyle/>
          <a:p>
            <a:pPr algn="r" rtl="1"/>
            <a:r>
              <a:rPr lang="he-IL" sz="1600" dirty="0" smtClean="0"/>
              <a:t>העובדה כי למרות שהשדה מפעיל כוח על המטענים הם נעים במהירות קבועה מעיד על תנועה מרוסנת, בדומה לתנועת גוף בתווך צמיג (חיכוך) ובמקרים אלה 'הכוח המרסן' מתכונתי למהירות ולפיכך תהא משוואת הכוחות:</a:t>
            </a:r>
            <a:endParaRPr lang="en-US"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2296457395"/>
              </p:ext>
            </p:extLst>
          </p:nvPr>
        </p:nvGraphicFramePr>
        <p:xfrm>
          <a:off x="685800" y="1355725"/>
          <a:ext cx="3371850" cy="606425"/>
        </p:xfrm>
        <a:graphic>
          <a:graphicData uri="http://schemas.openxmlformats.org/presentationml/2006/ole">
            <mc:AlternateContent xmlns:mc="http://schemas.openxmlformats.org/markup-compatibility/2006">
              <mc:Choice xmlns:v="urn:schemas-microsoft-com:vml" Requires="v">
                <p:oleObj spid="_x0000_s45688" name="Equation" r:id="rId5" imgW="2539800" imgH="457200" progId="Equation.DSMT4">
                  <p:embed/>
                </p:oleObj>
              </mc:Choice>
              <mc:Fallback>
                <p:oleObj name="Equation" r:id="rId5" imgW="2539800" imgH="457200" progId="Equation.DSMT4">
                  <p:embed/>
                  <p:pic>
                    <p:nvPicPr>
                      <p:cNvPr id="0" name=""/>
                      <p:cNvPicPr/>
                      <p:nvPr/>
                    </p:nvPicPr>
                    <p:blipFill>
                      <a:blip r:embed="rId6"/>
                      <a:stretch>
                        <a:fillRect/>
                      </a:stretch>
                    </p:blipFill>
                    <p:spPr>
                      <a:xfrm>
                        <a:off x="685800" y="1355725"/>
                        <a:ext cx="3371850" cy="606425"/>
                      </a:xfrm>
                      <a:prstGeom prst="rect">
                        <a:avLst/>
                      </a:prstGeom>
                      <a:solidFill>
                        <a:schemeClr val="tx1"/>
                      </a:solidFill>
                    </p:spPr>
                  </p:pic>
                </p:oleObj>
              </mc:Fallback>
            </mc:AlternateContent>
          </a:graphicData>
        </a:graphic>
      </p:graphicFrame>
      <p:sp>
        <p:nvSpPr>
          <p:cNvPr id="6" name="Left Brace 5"/>
          <p:cNvSpPr/>
          <p:nvPr/>
        </p:nvSpPr>
        <p:spPr bwMode="auto">
          <a:xfrm rot="16200000">
            <a:off x="2971800" y="1295401"/>
            <a:ext cx="457200" cy="1524000"/>
          </a:xfrm>
          <a:prstGeom prst="leftBrace">
            <a:avLst/>
          </a:prstGeom>
          <a:noFill/>
          <a:ln w="190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369014137"/>
              </p:ext>
            </p:extLst>
          </p:nvPr>
        </p:nvGraphicFramePr>
        <p:xfrm>
          <a:off x="5257799" y="1308100"/>
          <a:ext cx="3198935" cy="749300"/>
        </p:xfrm>
        <a:graphic>
          <a:graphicData uri="http://schemas.openxmlformats.org/presentationml/2006/ole">
            <mc:AlternateContent xmlns:mc="http://schemas.openxmlformats.org/markup-compatibility/2006">
              <mc:Choice xmlns:v="urn:schemas-microsoft-com:vml" Requires="v">
                <p:oleObj spid="_x0000_s45689" name="Equation" r:id="rId7" imgW="2819160" imgH="660240" progId="Equation.DSMT4">
                  <p:embed/>
                </p:oleObj>
              </mc:Choice>
              <mc:Fallback>
                <p:oleObj name="Equation" r:id="rId7" imgW="2819160" imgH="660240" progId="Equation.DSMT4">
                  <p:embed/>
                  <p:pic>
                    <p:nvPicPr>
                      <p:cNvPr id="0" name=""/>
                      <p:cNvPicPr/>
                      <p:nvPr/>
                    </p:nvPicPr>
                    <p:blipFill>
                      <a:blip r:embed="rId8"/>
                      <a:stretch>
                        <a:fillRect/>
                      </a:stretch>
                    </p:blipFill>
                    <p:spPr>
                      <a:xfrm>
                        <a:off x="5257799" y="1308100"/>
                        <a:ext cx="3198935" cy="749300"/>
                      </a:xfrm>
                      <a:prstGeom prst="rect">
                        <a:avLst/>
                      </a:prstGeom>
                      <a:solidFill>
                        <a:schemeClr val="tx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5581413"/>
              </p:ext>
            </p:extLst>
          </p:nvPr>
        </p:nvGraphicFramePr>
        <p:xfrm>
          <a:off x="4114800" y="1371600"/>
          <a:ext cx="368300" cy="569191"/>
        </p:xfrm>
        <a:graphic>
          <a:graphicData uri="http://schemas.openxmlformats.org/presentationml/2006/ole">
            <mc:AlternateContent xmlns:mc="http://schemas.openxmlformats.org/markup-compatibility/2006">
              <mc:Choice xmlns:v="urn:schemas-microsoft-com:vml" Requires="v">
                <p:oleObj spid="_x0000_s45690" name="Equation" r:id="rId9" imgW="279360" imgH="431640" progId="Equation.DSMT4">
                  <p:embed/>
                </p:oleObj>
              </mc:Choice>
              <mc:Fallback>
                <p:oleObj name="Equation" r:id="rId9" imgW="279360" imgH="431640" progId="Equation.DSMT4">
                  <p:embed/>
                  <p:pic>
                    <p:nvPicPr>
                      <p:cNvPr id="0" name=""/>
                      <p:cNvPicPr/>
                      <p:nvPr/>
                    </p:nvPicPr>
                    <p:blipFill>
                      <a:blip r:embed="rId10"/>
                      <a:stretch>
                        <a:fillRect/>
                      </a:stretch>
                    </p:blipFill>
                    <p:spPr>
                      <a:xfrm>
                        <a:off x="4114800" y="1371600"/>
                        <a:ext cx="368300" cy="569191"/>
                      </a:xfrm>
                      <a:prstGeom prst="rect">
                        <a:avLst/>
                      </a:prstGeom>
                      <a:solidFill>
                        <a:srgbClr val="FFFF00"/>
                      </a:solidFill>
                    </p:spPr>
                  </p:pic>
                </p:oleObj>
              </mc:Fallback>
            </mc:AlternateContent>
          </a:graphicData>
        </a:graphic>
      </p:graphicFrame>
      <mc:AlternateContent xmlns:mc="http://schemas.openxmlformats.org/markup-compatibility/2006" xmlns:a14="http://schemas.microsoft.com/office/drawing/2010/main">
        <mc:Choice Requires="a14">
          <p:sp>
            <p:nvSpPr>
              <p:cNvPr id="9" name="TextBox 8"/>
              <p:cNvSpPr txBox="1"/>
              <p:nvPr/>
            </p:nvSpPr>
            <p:spPr>
              <a:xfrm>
                <a:off x="5334000" y="2260602"/>
                <a:ext cx="3200400" cy="369332"/>
              </a:xfrm>
              <a:prstGeom prst="rect">
                <a:avLst/>
              </a:prstGeom>
              <a:noFill/>
            </p:spPr>
            <p:txBody>
              <a:bodyPr wrap="square" rtlCol="0">
                <a:spAutoFit/>
              </a:bodyPr>
              <a:lstStyle/>
              <a:p>
                <a:pPr algn="r" rtl="1"/>
                <a:r>
                  <a:rPr lang="he-IL" dirty="0" smtClean="0"/>
                  <a:t>מאחר ו- </a:t>
                </a:r>
                <a14:m>
                  <m:oMath xmlns:m="http://schemas.openxmlformats.org/officeDocument/2006/math">
                    <m:r>
                      <a:rPr lang="en-US" i="1">
                        <a:latin typeface="Cambria Math"/>
                      </a:rPr>
                      <m:t>𝑡</m:t>
                    </m:r>
                    <m:r>
                      <a:rPr lang="en-US" i="1">
                        <a:latin typeface="Cambria Math"/>
                      </a:rPr>
                      <m:t>=</m:t>
                    </m:r>
                    <m:r>
                      <a:rPr lang="en-US" i="1">
                        <a:latin typeface="Cambria Math"/>
                      </a:rPr>
                      <m:t>0</m:t>
                    </m:r>
                    <m:r>
                      <a:rPr lang="en-US" i="1">
                        <a:latin typeface="Cambria Math"/>
                      </a:rPr>
                      <m:t>, </m:t>
                    </m:r>
                    <m:sSub>
                      <m:sSubPr>
                        <m:ctrlPr>
                          <a:rPr lang="en-US" i="1">
                            <a:latin typeface="Cambria Math" panose="02040503050406030204" pitchFamily="18" charset="0"/>
                          </a:rPr>
                        </m:ctrlPr>
                      </m:sSubPr>
                      <m:e>
                        <m:r>
                          <a:rPr lang="en-US" i="1">
                            <a:latin typeface="Cambria Math"/>
                          </a:rPr>
                          <m:t>𝑉</m:t>
                        </m:r>
                      </m:e>
                      <m:sub/>
                    </m:sSub>
                  </m:oMath>
                </a14:m>
                <a:r>
                  <a:rPr lang="en-US" dirty="0">
                    <a:latin typeface="Cambria Math"/>
                  </a:rPr>
                  <a:t>=</a:t>
                </a:r>
                <a:r>
                  <a:rPr lang="en-US" dirty="0">
                    <a:latin typeface="Cambria Math" panose="02040503050406030204" pitchFamily="18" charset="0"/>
                    <a:ea typeface="Cambria Math" panose="02040503050406030204" pitchFamily="18" charset="0"/>
                  </a:rPr>
                  <a:t>0 </a:t>
                </a:r>
              </a:p>
            </p:txBody>
          </p:sp>
        </mc:Choice>
        <mc:Fallback xmlns="">
          <p:sp>
            <p:nvSpPr>
              <p:cNvPr id="9" name="TextBox 8"/>
              <p:cNvSpPr txBox="1">
                <a:spLocks noRot="1" noChangeAspect="1" noMove="1" noResize="1" noEditPoints="1" noAdjustHandles="1" noChangeArrowheads="1" noChangeShapeType="1" noTextEdit="1"/>
              </p:cNvSpPr>
              <p:nvPr/>
            </p:nvSpPr>
            <p:spPr>
              <a:xfrm>
                <a:off x="5334000" y="2260602"/>
                <a:ext cx="3200400" cy="369332"/>
              </a:xfrm>
              <a:prstGeom prst="rect">
                <a:avLst/>
              </a:prstGeom>
              <a:blipFill rotWithShape="1">
                <a:blip r:embed="rId11"/>
                <a:stretch>
                  <a:fillRect t="-10000" r="-1524" b="-26667"/>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1218696023"/>
              </p:ext>
            </p:extLst>
          </p:nvPr>
        </p:nvGraphicFramePr>
        <p:xfrm>
          <a:off x="152400" y="2286000"/>
          <a:ext cx="5159375" cy="3057525"/>
        </p:xfrm>
        <a:graphic>
          <a:graphicData uri="http://schemas.openxmlformats.org/presentationml/2006/ole">
            <mc:AlternateContent xmlns:mc="http://schemas.openxmlformats.org/markup-compatibility/2006">
              <mc:Choice xmlns:v="urn:schemas-microsoft-com:vml" Requires="v">
                <p:oleObj spid="_x0000_s45691" name="Equation" r:id="rId12" imgW="4241520" imgH="2514600" progId="Equation.DSMT4">
                  <p:embed/>
                </p:oleObj>
              </mc:Choice>
              <mc:Fallback>
                <p:oleObj name="Equation" r:id="rId12" imgW="4241520" imgH="2514600" progId="Equation.DSMT4">
                  <p:embed/>
                  <p:pic>
                    <p:nvPicPr>
                      <p:cNvPr id="0" name=""/>
                      <p:cNvPicPr/>
                      <p:nvPr/>
                    </p:nvPicPr>
                    <p:blipFill>
                      <a:blip r:embed="rId13"/>
                      <a:stretch>
                        <a:fillRect/>
                      </a:stretch>
                    </p:blipFill>
                    <p:spPr>
                      <a:xfrm>
                        <a:off x="152400" y="2286000"/>
                        <a:ext cx="5159375" cy="3057525"/>
                      </a:xfrm>
                      <a:prstGeom prst="rect">
                        <a:avLst/>
                      </a:prstGeom>
                      <a:solidFill>
                        <a:schemeClr val="tx1"/>
                      </a:solidFill>
                    </p:spPr>
                  </p:pic>
                </p:oleObj>
              </mc:Fallback>
            </mc:AlternateContent>
          </a:graphicData>
        </a:graphic>
      </p:graphicFrame>
      <p:sp>
        <p:nvSpPr>
          <p:cNvPr id="27" name="Freeform 26"/>
          <p:cNvSpPr/>
          <p:nvPr/>
        </p:nvSpPr>
        <p:spPr bwMode="auto">
          <a:xfrm>
            <a:off x="6377185" y="3775193"/>
            <a:ext cx="2451100" cy="1520707"/>
          </a:xfrm>
          <a:custGeom>
            <a:avLst/>
            <a:gdLst>
              <a:gd name="connsiteX0" fmla="*/ 0 w 3060700"/>
              <a:gd name="connsiteY0" fmla="*/ 1520707 h 1520707"/>
              <a:gd name="connsiteX1" fmla="*/ 254000 w 3060700"/>
              <a:gd name="connsiteY1" fmla="*/ 1012707 h 1520707"/>
              <a:gd name="connsiteX2" fmla="*/ 774700 w 3060700"/>
              <a:gd name="connsiteY2" fmla="*/ 479307 h 1520707"/>
              <a:gd name="connsiteX3" fmla="*/ 1371600 w 3060700"/>
              <a:gd name="connsiteY3" fmla="*/ 136407 h 1520707"/>
              <a:gd name="connsiteX4" fmla="*/ 1892300 w 3060700"/>
              <a:gd name="connsiteY4" fmla="*/ 9407 h 1520707"/>
              <a:gd name="connsiteX5" fmla="*/ 2514600 w 3060700"/>
              <a:gd name="connsiteY5" fmla="*/ 9407 h 1520707"/>
              <a:gd name="connsiteX6" fmla="*/ 3060700 w 3060700"/>
              <a:gd name="connsiteY6" fmla="*/ 9407 h 1520707"/>
              <a:gd name="connsiteX7" fmla="*/ 3060700 w 3060700"/>
              <a:gd name="connsiteY7" fmla="*/ 9407 h 15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700" h="1520707">
                <a:moveTo>
                  <a:pt x="0" y="1520707"/>
                </a:moveTo>
                <a:cubicBezTo>
                  <a:pt x="62441" y="1353490"/>
                  <a:pt x="124883" y="1186274"/>
                  <a:pt x="254000" y="1012707"/>
                </a:cubicBezTo>
                <a:cubicBezTo>
                  <a:pt x="383117" y="839140"/>
                  <a:pt x="588433" y="625357"/>
                  <a:pt x="774700" y="479307"/>
                </a:cubicBezTo>
                <a:cubicBezTo>
                  <a:pt x="960967" y="333257"/>
                  <a:pt x="1185333" y="214724"/>
                  <a:pt x="1371600" y="136407"/>
                </a:cubicBezTo>
                <a:cubicBezTo>
                  <a:pt x="1557867" y="58090"/>
                  <a:pt x="1701800" y="30574"/>
                  <a:pt x="1892300" y="9407"/>
                </a:cubicBezTo>
                <a:cubicBezTo>
                  <a:pt x="2082800" y="-11760"/>
                  <a:pt x="2514600" y="9407"/>
                  <a:pt x="2514600" y="9407"/>
                </a:cubicBezTo>
                <a:lnTo>
                  <a:pt x="3060700" y="9407"/>
                </a:lnTo>
                <a:lnTo>
                  <a:pt x="3060700" y="9407"/>
                </a:ln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4" name="Rectangle 13"/>
              <p:cNvSpPr/>
              <p:nvPr/>
            </p:nvSpPr>
            <p:spPr>
              <a:xfrm>
                <a:off x="6212085" y="2895600"/>
                <a:ext cx="5354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212085" y="2895600"/>
                <a:ext cx="535468" cy="369332"/>
              </a:xfrm>
              <a:prstGeom prst="rect">
                <a:avLst/>
              </a:prstGeom>
              <a:blipFill rotWithShape="1">
                <a:blip r:embed="rId14"/>
                <a:stretch>
                  <a:fillRect/>
                </a:stretch>
              </a:blipFill>
            </p:spPr>
            <p:txBody>
              <a:bodyPr/>
              <a:lstStyle/>
              <a:p>
                <a:r>
                  <a:rPr lang="en-US">
                    <a:noFill/>
                  </a:rPr>
                  <a:t> </a:t>
                </a:r>
              </a:p>
            </p:txBody>
          </p:sp>
        </mc:Fallback>
      </mc:AlternateContent>
      <p:grpSp>
        <p:nvGrpSpPr>
          <p:cNvPr id="37" name="Group 36"/>
          <p:cNvGrpSpPr/>
          <p:nvPr/>
        </p:nvGrpSpPr>
        <p:grpSpPr>
          <a:xfrm>
            <a:off x="6237485" y="3238500"/>
            <a:ext cx="1143000" cy="2057400"/>
            <a:chOff x="6019800" y="3886200"/>
            <a:chExt cx="1143000" cy="2057400"/>
          </a:xfrm>
        </p:grpSpPr>
        <p:cxnSp>
          <p:nvCxnSpPr>
            <p:cNvPr id="33" name="Straight Arrow Connector 32"/>
            <p:cNvCxnSpPr/>
            <p:nvPr/>
          </p:nvCxnSpPr>
          <p:spPr bwMode="auto">
            <a:xfrm>
              <a:off x="6172200" y="3886200"/>
              <a:ext cx="0" cy="2057400"/>
            </a:xfrm>
            <a:prstGeom prst="straightConnector1">
              <a:avLst/>
            </a:prstGeom>
            <a:solidFill>
              <a:schemeClr val="accent1"/>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6019800" y="4914900"/>
              <a:ext cx="11430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6019800" y="5410200"/>
              <a:ext cx="521734"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6" name="Group 45"/>
          <p:cNvGrpSpPr/>
          <p:nvPr/>
        </p:nvGrpSpPr>
        <p:grpSpPr>
          <a:xfrm>
            <a:off x="6389885" y="3238500"/>
            <a:ext cx="2449315" cy="2210832"/>
            <a:chOff x="6019800" y="3886200"/>
            <a:chExt cx="2449315" cy="2210832"/>
          </a:xfrm>
        </p:grpSpPr>
        <p:cxnSp>
          <p:nvCxnSpPr>
            <p:cNvPr id="12" name="Straight Arrow Connector 11"/>
            <p:cNvCxnSpPr/>
            <p:nvPr/>
          </p:nvCxnSpPr>
          <p:spPr bwMode="auto">
            <a:xfrm>
              <a:off x="6019800" y="3886200"/>
              <a:ext cx="0" cy="2057400"/>
            </a:xfrm>
            <a:prstGeom prst="straightConnector1">
              <a:avLst/>
            </a:prstGeom>
            <a:solidFill>
              <a:schemeClr val="accent1"/>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6019800" y="5943600"/>
              <a:ext cx="2209800" cy="0"/>
            </a:xfrm>
            <a:prstGeom prst="straightConnector1">
              <a:avLst/>
            </a:prstGeom>
            <a:solidFill>
              <a:schemeClr val="accent1"/>
            </a:solidFill>
            <a:ln w="952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3" name="Rectangle 42"/>
                <p:cNvSpPr/>
                <p:nvPr/>
              </p:nvSpPr>
              <p:spPr>
                <a:xfrm>
                  <a:off x="8115300" y="5727700"/>
                  <a:ext cx="353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𝑡</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8115300" y="5727700"/>
                  <a:ext cx="353815" cy="369332"/>
                </a:xfrm>
                <a:prstGeom prst="rect">
                  <a:avLst/>
                </a:prstGeom>
                <a:blipFill rotWithShape="1">
                  <a:blip r:embed="rId15"/>
                  <a:stretch>
                    <a:fillRect/>
                  </a:stretch>
                </a:blipFill>
              </p:spPr>
              <p:txBody>
                <a:bodyPr/>
                <a:lstStyle/>
                <a:p>
                  <a:r>
                    <a:rPr lang="en-US">
                      <a:noFill/>
                    </a:rPr>
                    <a:t> </a:t>
                  </a:r>
                </a:p>
              </p:txBody>
            </p:sp>
          </mc:Fallback>
        </mc:AlternateContent>
      </p:grpSp>
      <p:grpSp>
        <p:nvGrpSpPr>
          <p:cNvPr id="49" name="Group 48"/>
          <p:cNvGrpSpPr/>
          <p:nvPr/>
        </p:nvGrpSpPr>
        <p:grpSpPr>
          <a:xfrm>
            <a:off x="5704085" y="3935968"/>
            <a:ext cx="1574984" cy="1653064"/>
            <a:chOff x="5410200" y="4583668"/>
            <a:chExt cx="1574984" cy="1653064"/>
          </a:xfrm>
        </p:grpSpPr>
        <p:grpSp>
          <p:nvGrpSpPr>
            <p:cNvPr id="42" name="Group 41"/>
            <p:cNvGrpSpPr/>
            <p:nvPr/>
          </p:nvGrpSpPr>
          <p:grpSpPr>
            <a:xfrm>
              <a:off x="6522750" y="4800600"/>
              <a:ext cx="462434" cy="1436132"/>
              <a:chOff x="6446550" y="4800600"/>
              <a:chExt cx="462434" cy="1436132"/>
            </a:xfrm>
          </p:grpSpPr>
          <p:cxnSp>
            <p:nvCxnSpPr>
              <p:cNvPr id="40" name="Straight Connector 39"/>
              <p:cNvCxnSpPr/>
              <p:nvPr/>
            </p:nvCxnSpPr>
            <p:spPr bwMode="auto">
              <a:xfrm rot="5400000">
                <a:off x="6045200" y="5372100"/>
                <a:ext cx="1143000" cy="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1" name="Rectangle 40"/>
                  <p:cNvSpPr/>
                  <p:nvPr/>
                </p:nvSpPr>
                <p:spPr>
                  <a:xfrm>
                    <a:off x="6446550" y="5867400"/>
                    <a:ext cx="4624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𝜏</m:t>
                              </m:r>
                            </m:e>
                            <m:sub>
                              <m:r>
                                <a:rPr lang="en-US" b="0" i="1" smtClean="0">
                                  <a:latin typeface="Cambria Math"/>
                                </a:rPr>
                                <m:t>𝑐</m:t>
                              </m:r>
                            </m:sub>
                          </m:sSub>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6446550" y="5867400"/>
                    <a:ext cx="462434" cy="369332"/>
                  </a:xfrm>
                  <a:prstGeom prst="rect">
                    <a:avLst/>
                  </a:prstGeom>
                  <a:blipFill rotWithShape="1">
                    <a:blip r:embed="rId1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Rectangle 46"/>
                <p:cNvSpPr/>
                <p:nvPr/>
              </p:nvSpPr>
              <p:spPr>
                <a:xfrm>
                  <a:off x="5410200" y="4583668"/>
                  <a:ext cx="65941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f>
                              <m:fPr>
                                <m:ctrlPr>
                                  <a:rPr lang="en-US" i="1" smtClean="0">
                                    <a:latin typeface="Cambria Math" panose="02040503050406030204" pitchFamily="18" charset="0"/>
                                  </a:rPr>
                                </m:ctrlPr>
                              </m:fPr>
                              <m:num>
                                <m:r>
                                  <a:rPr lang="en-US" b="0" i="1" smtClean="0">
                                    <a:latin typeface="Cambria Math"/>
                                  </a:rPr>
                                  <m:t>2</m:t>
                                </m:r>
                              </m:num>
                              <m:den>
                                <m:r>
                                  <a:rPr lang="en-US" b="0" i="1" smtClean="0">
                                    <a:latin typeface="Cambria Math"/>
                                  </a:rPr>
                                  <m:t>3</m:t>
                                </m:r>
                              </m:den>
                            </m:f>
                            <m:r>
                              <a:rPr lang="en-US" i="1">
                                <a:latin typeface="Cambria Math"/>
                              </a:rPr>
                              <m:t>𝑉</m:t>
                            </m:r>
                          </m:e>
                          <m:sub>
                            <m:r>
                              <a:rPr lang="en-US" b="0" i="1" smtClean="0">
                                <a:latin typeface="Cambria Math"/>
                              </a:rPr>
                              <m:t>𝑑</m:t>
                            </m:r>
                          </m:sub>
                        </m:sSub>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5410200" y="4583668"/>
                  <a:ext cx="659411" cy="612732"/>
                </a:xfrm>
                <a:prstGeom prst="rect">
                  <a:avLst/>
                </a:prstGeom>
                <a:blipFill rotWithShape="1">
                  <a:blip r:embed="rId17"/>
                  <a:stretch>
                    <a:fillRect/>
                  </a:stretch>
                </a:blipFill>
              </p:spPr>
              <p:txBody>
                <a:bodyPr/>
                <a:lstStyle/>
                <a:p>
                  <a:r>
                    <a:rPr lang="en-US">
                      <a:noFill/>
                    </a:rPr>
                    <a:t> </a:t>
                  </a:r>
                </a:p>
              </p:txBody>
            </p:sp>
          </mc:Fallback>
        </mc:AlternateContent>
      </p:grpSp>
      <p:grpSp>
        <p:nvGrpSpPr>
          <p:cNvPr id="53" name="Group 52"/>
          <p:cNvGrpSpPr/>
          <p:nvPr/>
        </p:nvGrpSpPr>
        <p:grpSpPr>
          <a:xfrm>
            <a:off x="6008885" y="3542268"/>
            <a:ext cx="2830315" cy="369332"/>
            <a:chOff x="5715000" y="2590800"/>
            <a:chExt cx="3124200" cy="369332"/>
          </a:xfrm>
        </p:grpSpPr>
        <p:cxnSp>
          <p:nvCxnSpPr>
            <p:cNvPr id="29" name="Straight Connector 28"/>
            <p:cNvCxnSpPr/>
            <p:nvPr/>
          </p:nvCxnSpPr>
          <p:spPr bwMode="auto">
            <a:xfrm flipH="1">
              <a:off x="6096000" y="2819400"/>
              <a:ext cx="2743200" cy="0"/>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2" name="Rectangle 51"/>
                <p:cNvSpPr/>
                <p:nvPr/>
              </p:nvSpPr>
              <p:spPr>
                <a:xfrm>
                  <a:off x="5715000" y="2590800"/>
                  <a:ext cx="49269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𝑉</m:t>
                            </m:r>
                          </m:e>
                          <m:sub>
                            <m:r>
                              <a:rPr lang="en-US" b="0" i="1" smtClean="0">
                                <a:latin typeface="Cambria Math"/>
                              </a:rPr>
                              <m:t>𝑑</m:t>
                            </m:r>
                          </m:sub>
                        </m:sSub>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5715000" y="2590800"/>
                  <a:ext cx="492699" cy="369332"/>
                </a:xfrm>
                <a:prstGeom prst="rect">
                  <a:avLst/>
                </a:prstGeom>
                <a:blipFill rotWithShape="1">
                  <a:blip r:embed="rId18"/>
                  <a:stretch>
                    <a:fillRect b="-1639"/>
                  </a:stretch>
                </a:blipFill>
              </p:spPr>
              <p:txBody>
                <a:bodyPr/>
                <a:lstStyle/>
                <a:p>
                  <a:r>
                    <a:rPr lang="en-US">
                      <a:noFill/>
                    </a:rPr>
                    <a:t> </a:t>
                  </a:r>
                </a:p>
              </p:txBody>
            </p:sp>
          </mc:Fallback>
        </mc:AlternateContent>
      </p:grpSp>
      <p:sp>
        <p:nvSpPr>
          <p:cNvPr id="30" name="Rectangle 29"/>
          <p:cNvSpPr/>
          <p:nvPr/>
        </p:nvSpPr>
        <p:spPr>
          <a:xfrm>
            <a:off x="469900" y="5334000"/>
            <a:ext cx="8458200" cy="1354217"/>
          </a:xfrm>
          <a:prstGeom prst="rect">
            <a:avLst/>
          </a:prstGeom>
        </p:spPr>
        <p:txBody>
          <a:bodyPr wrap="square">
            <a:spAutoFit/>
          </a:bodyPr>
          <a:lstStyle/>
          <a:p>
            <a:pPr algn="r" rtl="1"/>
            <a:r>
              <a:rPr lang="he-IL" sz="2800" dirty="0" smtClean="0"/>
              <a:t>פלופ! </a:t>
            </a:r>
          </a:p>
          <a:p>
            <a:pPr algn="r" rtl="1"/>
            <a:r>
              <a:rPr lang="he-IL" dirty="0" smtClean="0"/>
              <a:t>מודל דרודה איננו מדוייק מאחר והוא מניח התפלגות </a:t>
            </a:r>
            <a:r>
              <a:rPr lang="he-IL" dirty="0"/>
              <a:t>קלאסית (</a:t>
            </a:r>
            <a:r>
              <a:rPr lang="he-IL" dirty="0" smtClean="0"/>
              <a:t>מקסוואל-בולצמן) של מהירות האלקטרונים במוליך וזאת איננה לוקחת בחשבון את עיקרון האיסור של פאולי.  על משהו מדוייק </a:t>
            </a:r>
            <a:r>
              <a:rPr lang="he-IL" dirty="0"/>
              <a:t>יותר </a:t>
            </a:r>
            <a:r>
              <a:rPr lang="he-IL" dirty="0" smtClean="0"/>
              <a:t>תלמדו במצב מוצק.</a:t>
            </a:r>
            <a:endParaRPr lang="he-IL" dirty="0"/>
          </a:p>
        </p:txBody>
      </p:sp>
    </p:spTree>
    <p:extLst>
      <p:ext uri="{BB962C8B-B14F-4D97-AF65-F5344CB8AC3E}">
        <p14:creationId xmlns:p14="http://schemas.microsoft.com/office/powerpoint/2010/main" val="2365555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ircle(out)">
                                      <p:cBhvr>
                                        <p:cTn id="50" dur="20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circle(in)">
                                      <p:cBhvr>
                                        <p:cTn id="55" dur="20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circle(out)">
                                      <p:cBhvr>
                                        <p:cTn id="60" dur="20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p:bldP spid="27" grpId="0" animBg="1"/>
      <p:bldP spid="14"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28</a:t>
            </a:fld>
            <a:endParaRPr lang="en-US" altLang="en-US">
              <a:solidFill>
                <a:srgbClr val="FFFFFF"/>
              </a:solidFill>
            </a:endParaRPr>
          </a:p>
        </p:txBody>
      </p:sp>
      <p:sp>
        <p:nvSpPr>
          <p:cNvPr id="3" name="TextBox 2"/>
          <p:cNvSpPr txBox="1"/>
          <p:nvPr/>
        </p:nvSpPr>
        <p:spPr>
          <a:xfrm>
            <a:off x="7772400" y="12700"/>
            <a:ext cx="1371600" cy="369332"/>
          </a:xfrm>
          <a:prstGeom prst="rect">
            <a:avLst/>
          </a:prstGeom>
          <a:noFill/>
        </p:spPr>
        <p:txBody>
          <a:bodyPr wrap="square" rtlCol="0">
            <a:spAutoFit/>
          </a:bodyPr>
          <a:lstStyle/>
          <a:p>
            <a:pPr algn="r" rtl="1"/>
            <a:r>
              <a:rPr lang="he-IL" dirty="0" smtClean="0"/>
              <a:t>דוגמא: </a:t>
            </a:r>
            <a:endParaRPr lang="en-US" dirty="0"/>
          </a:p>
        </p:txBody>
      </p:sp>
      <p:grpSp>
        <p:nvGrpSpPr>
          <p:cNvPr id="12" name="Group 11"/>
          <p:cNvGrpSpPr/>
          <p:nvPr/>
        </p:nvGrpSpPr>
        <p:grpSpPr>
          <a:xfrm>
            <a:off x="2209800" y="392668"/>
            <a:ext cx="6553200" cy="369332"/>
            <a:chOff x="2209800" y="392668"/>
            <a:chExt cx="6553200" cy="369332"/>
          </a:xfrm>
        </p:grpSpPr>
        <p:sp>
          <p:nvSpPr>
            <p:cNvPr id="4" name="TextBox 3"/>
            <p:cNvSpPr txBox="1"/>
            <p:nvPr/>
          </p:nvSpPr>
          <p:spPr>
            <a:xfrm>
              <a:off x="2209800" y="392668"/>
              <a:ext cx="6553200" cy="369332"/>
            </a:xfrm>
            <a:prstGeom prst="rect">
              <a:avLst/>
            </a:prstGeom>
            <a:noFill/>
          </p:spPr>
          <p:txBody>
            <a:bodyPr wrap="square" rtlCol="0">
              <a:spAutoFit/>
            </a:bodyPr>
            <a:lstStyle/>
            <a:p>
              <a:pPr algn="r" rtl="1"/>
              <a:r>
                <a:rPr lang="he-IL" dirty="0" smtClean="0"/>
                <a:t>נתון מוליך נחושת, </a:t>
              </a:r>
              <a:r>
                <a:rPr lang="en-US" dirty="0" smtClean="0"/>
                <a:t>                         </a:t>
              </a:r>
              <a:r>
                <a:rPr lang="he-IL" dirty="0" smtClean="0"/>
                <a:t>,אורכו 1 ק"מ ומחוגו 1 ממ.</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45558094"/>
                </p:ext>
              </p:extLst>
            </p:nvPr>
          </p:nvGraphicFramePr>
          <p:xfrm>
            <a:off x="5334000" y="456684"/>
            <a:ext cx="1655134" cy="305316"/>
          </p:xfrm>
          <a:graphic>
            <a:graphicData uri="http://schemas.openxmlformats.org/presentationml/2006/ole">
              <mc:AlternateContent xmlns:mc="http://schemas.openxmlformats.org/markup-compatibility/2006">
                <mc:Choice xmlns:v="urn:schemas-microsoft-com:vml" Requires="v">
                  <p:oleObj spid="_x0000_s49643" name="Equation" r:id="rId4" imgW="1307880" imgH="241200" progId="Equation.DSMT4">
                    <p:embed/>
                  </p:oleObj>
                </mc:Choice>
                <mc:Fallback>
                  <p:oleObj name="Equation" r:id="rId4" imgW="1307880" imgH="241200" progId="Equation.DSMT4">
                    <p:embed/>
                    <p:pic>
                      <p:nvPicPr>
                        <p:cNvPr id="0" name=""/>
                        <p:cNvPicPr/>
                        <p:nvPr/>
                      </p:nvPicPr>
                      <p:blipFill>
                        <a:blip r:embed="rId5"/>
                        <a:stretch>
                          <a:fillRect/>
                        </a:stretch>
                      </p:blipFill>
                      <p:spPr>
                        <a:xfrm>
                          <a:off x="5334000" y="456684"/>
                          <a:ext cx="1655134" cy="305316"/>
                        </a:xfrm>
                        <a:prstGeom prst="rect">
                          <a:avLst/>
                        </a:prstGeom>
                        <a:solidFill>
                          <a:schemeClr val="tx1"/>
                        </a:solidFill>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65253048"/>
              </p:ext>
            </p:extLst>
          </p:nvPr>
        </p:nvGraphicFramePr>
        <p:xfrm>
          <a:off x="3289300" y="838200"/>
          <a:ext cx="3390900" cy="528638"/>
        </p:xfrm>
        <a:graphic>
          <a:graphicData uri="http://schemas.openxmlformats.org/presentationml/2006/ole">
            <mc:AlternateContent xmlns:mc="http://schemas.openxmlformats.org/markup-compatibility/2006">
              <mc:Choice xmlns:v="urn:schemas-microsoft-com:vml" Requires="v">
                <p:oleObj spid="_x0000_s49644" name="Equation" r:id="rId6" imgW="2679480" imgH="419040" progId="Equation.DSMT4">
                  <p:embed/>
                </p:oleObj>
              </mc:Choice>
              <mc:Fallback>
                <p:oleObj name="Equation" r:id="rId6" imgW="2679480" imgH="419040" progId="Equation.DSMT4">
                  <p:embed/>
                  <p:pic>
                    <p:nvPicPr>
                      <p:cNvPr id="0" name="Object 4"/>
                      <p:cNvPicPr>
                        <a:picLocks noChangeAspect="1" noChangeArrowheads="1"/>
                      </p:cNvPicPr>
                      <p:nvPr/>
                    </p:nvPicPr>
                    <p:blipFill>
                      <a:blip r:embed="rId7"/>
                      <a:srcRect/>
                      <a:stretch>
                        <a:fillRect/>
                      </a:stretch>
                    </p:blipFill>
                    <p:spPr bwMode="auto">
                      <a:xfrm>
                        <a:off x="3289300" y="838200"/>
                        <a:ext cx="3390900" cy="5286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295400" y="1600200"/>
            <a:ext cx="7442200" cy="369332"/>
          </a:xfrm>
          <a:prstGeom prst="rect">
            <a:avLst/>
          </a:prstGeom>
          <a:noFill/>
        </p:spPr>
        <p:txBody>
          <a:bodyPr wrap="square" rtlCol="0">
            <a:spAutoFit/>
          </a:bodyPr>
          <a:lstStyle/>
          <a:p>
            <a:pPr algn="r" rtl="1"/>
            <a:r>
              <a:rPr lang="he-IL" dirty="0" smtClean="0"/>
              <a:t>ב.  הנח </a:t>
            </a:r>
            <a:r>
              <a:rPr lang="en-US" dirty="0" smtClean="0"/>
              <a:t>I=1A</a:t>
            </a:r>
            <a:r>
              <a:rPr lang="he-IL" dirty="0" smtClean="0"/>
              <a:t>.  חשב את </a:t>
            </a:r>
            <a:r>
              <a:rPr lang="en-US" dirty="0" smtClean="0"/>
              <a:t>Vd</a:t>
            </a:r>
            <a:r>
              <a:rPr lang="he-IL" dirty="0" smtClean="0"/>
              <a:t> ואת הזמן שלוקח לאלקטרון לעבור את אורך המוליך.</a:t>
            </a:r>
            <a:endParaRPr lang="en-US" dirty="0"/>
          </a:p>
        </p:txBody>
      </p:sp>
      <p:sp>
        <p:nvSpPr>
          <p:cNvPr id="8" name="Rectangle 7"/>
          <p:cNvSpPr/>
          <p:nvPr/>
        </p:nvSpPr>
        <p:spPr>
          <a:xfrm>
            <a:off x="6858000" y="914400"/>
            <a:ext cx="1901483" cy="369332"/>
          </a:xfrm>
          <a:prstGeom prst="rect">
            <a:avLst/>
          </a:prstGeom>
        </p:spPr>
        <p:txBody>
          <a:bodyPr wrap="none">
            <a:spAutoFit/>
          </a:bodyPr>
          <a:lstStyle/>
          <a:p>
            <a:r>
              <a:rPr lang="he-IL" dirty="0"/>
              <a:t>א.  חשב התנגדותו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317438189"/>
              </p:ext>
            </p:extLst>
          </p:nvPr>
        </p:nvGraphicFramePr>
        <p:xfrm>
          <a:off x="1004888" y="2152650"/>
          <a:ext cx="7848600" cy="2005013"/>
        </p:xfrm>
        <a:graphic>
          <a:graphicData uri="http://schemas.openxmlformats.org/presentationml/2006/ole">
            <mc:AlternateContent xmlns:mc="http://schemas.openxmlformats.org/markup-compatibility/2006">
              <mc:Choice xmlns:v="urn:schemas-microsoft-com:vml" Requires="v">
                <p:oleObj spid="_x0000_s49645" name="Equation" r:id="rId8" imgW="4673520" imgH="1193760" progId="Equation.DSMT4">
                  <p:embed/>
                </p:oleObj>
              </mc:Choice>
              <mc:Fallback>
                <p:oleObj name="Equation" r:id="rId8" imgW="4673520" imgH="1193760" progId="Equation.DSMT4">
                  <p:embed/>
                  <p:pic>
                    <p:nvPicPr>
                      <p:cNvPr id="0" name=""/>
                      <p:cNvPicPr/>
                      <p:nvPr/>
                    </p:nvPicPr>
                    <p:blipFill>
                      <a:blip r:embed="rId9"/>
                      <a:stretch>
                        <a:fillRect/>
                      </a:stretch>
                    </p:blipFill>
                    <p:spPr>
                      <a:xfrm>
                        <a:off x="1004888" y="2152650"/>
                        <a:ext cx="7848600" cy="2005013"/>
                      </a:xfrm>
                      <a:prstGeom prst="rect">
                        <a:avLst/>
                      </a:prstGeom>
                      <a:solidFill>
                        <a:schemeClr val="tx1"/>
                      </a:solidFill>
                    </p:spPr>
                  </p:pic>
                </p:oleObj>
              </mc:Fallback>
            </mc:AlternateContent>
          </a:graphicData>
        </a:graphic>
      </p:graphicFrame>
      <p:sp>
        <p:nvSpPr>
          <p:cNvPr id="10" name="TextBox 9"/>
          <p:cNvSpPr txBox="1"/>
          <p:nvPr/>
        </p:nvSpPr>
        <p:spPr>
          <a:xfrm>
            <a:off x="4572000" y="4431268"/>
            <a:ext cx="4191000" cy="369332"/>
          </a:xfrm>
          <a:prstGeom prst="rect">
            <a:avLst/>
          </a:prstGeom>
          <a:noFill/>
        </p:spPr>
        <p:txBody>
          <a:bodyPr wrap="square" rtlCol="0">
            <a:spAutoFit/>
          </a:bodyPr>
          <a:lstStyle/>
          <a:p>
            <a:pPr algn="r" rtl="1"/>
            <a:r>
              <a:rPr lang="he-IL" dirty="0" smtClean="0"/>
              <a:t>והזמן שלוקח לאלקטרון לעבור 1 מ/ק"מ:</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921778405"/>
              </p:ext>
            </p:extLst>
          </p:nvPr>
        </p:nvGraphicFramePr>
        <p:xfrm>
          <a:off x="3200400" y="4952999"/>
          <a:ext cx="2971800" cy="1573306"/>
        </p:xfrm>
        <a:graphic>
          <a:graphicData uri="http://schemas.openxmlformats.org/presentationml/2006/ole">
            <mc:AlternateContent xmlns:mc="http://schemas.openxmlformats.org/markup-compatibility/2006">
              <mc:Choice xmlns:v="urn:schemas-microsoft-com:vml" Requires="v">
                <p:oleObj spid="_x0000_s49646" name="Equation" r:id="rId10" imgW="1726920" imgH="914400" progId="Equation.DSMT4">
                  <p:embed/>
                </p:oleObj>
              </mc:Choice>
              <mc:Fallback>
                <p:oleObj name="Equation" r:id="rId10" imgW="1726920" imgH="914400" progId="Equation.DSMT4">
                  <p:embed/>
                  <p:pic>
                    <p:nvPicPr>
                      <p:cNvPr id="0" name=""/>
                      <p:cNvPicPr/>
                      <p:nvPr/>
                    </p:nvPicPr>
                    <p:blipFill>
                      <a:blip r:embed="rId11"/>
                      <a:stretch>
                        <a:fillRect/>
                      </a:stretch>
                    </p:blipFill>
                    <p:spPr>
                      <a:xfrm>
                        <a:off x="3200400" y="4952999"/>
                        <a:ext cx="2971800" cy="1573306"/>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96962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5225"/>
            <a:ext cx="533400" cy="476250"/>
          </a:xfrm>
        </p:spPr>
        <p:txBody>
          <a:bodyPr/>
          <a:lstStyle/>
          <a:p>
            <a:pPr algn="r" rtl="1">
              <a:defRPr/>
            </a:pPr>
            <a:fld id="{DB313FC9-621A-4E74-B621-6E46F1091A4A}" type="slidenum">
              <a:rPr lang="he-IL" altLang="en-US" smtClean="0">
                <a:solidFill>
                  <a:srgbClr val="FFFFFF"/>
                </a:solidFill>
              </a:rPr>
              <a:pPr algn="r" rtl="1">
                <a:defRPr/>
              </a:pPr>
              <a:t>29</a:t>
            </a:fld>
            <a:endParaRPr lang="en-US" altLang="en-US"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49718"/>
              </p:ext>
            </p:extLst>
          </p:nvPr>
        </p:nvGraphicFramePr>
        <p:xfrm>
          <a:off x="533400" y="685800"/>
          <a:ext cx="2895600" cy="5467344"/>
        </p:xfrm>
        <a:graphic>
          <a:graphicData uri="http://schemas.openxmlformats.org/drawingml/2006/table">
            <a:tbl>
              <a:tblPr/>
              <a:tblGrid>
                <a:gridCol w="723900"/>
                <a:gridCol w="723900"/>
                <a:gridCol w="723900"/>
                <a:gridCol w="723900"/>
              </a:tblGrid>
              <a:tr h="296124">
                <a:tc>
                  <a:txBody>
                    <a:bodyPr/>
                    <a:lstStyle/>
                    <a:p>
                      <a:pPr algn="ctr"/>
                      <a:r>
                        <a:rPr lang="he-IL" sz="1400" dirty="0">
                          <a:effectLst/>
                        </a:rPr>
                        <a:t>צבע</a:t>
                      </a:r>
                    </a:p>
                  </a:txBody>
                  <a:tcPr marL="73479" marR="73479" marT="36739" marB="36739" anchor="ctr">
                    <a:lnL>
                      <a:noFill/>
                    </a:lnL>
                    <a:lnR>
                      <a:noFill/>
                    </a:lnR>
                    <a:lnT>
                      <a:noFill/>
                    </a:lnT>
                    <a:lnB>
                      <a:noFill/>
                    </a:lnB>
                  </a:tcPr>
                </a:tc>
                <a:tc>
                  <a:txBody>
                    <a:bodyPr/>
                    <a:lstStyle/>
                    <a:p>
                      <a:pPr algn="ctr"/>
                      <a:r>
                        <a:rPr lang="he-IL" sz="1400">
                          <a:effectLst/>
                        </a:rPr>
                        <a:t>מספר</a:t>
                      </a:r>
                    </a:p>
                  </a:txBody>
                  <a:tcPr marL="73479" marR="73479" marT="36739" marB="36739" anchor="ctr">
                    <a:lnL>
                      <a:noFill/>
                    </a:lnL>
                    <a:lnR>
                      <a:noFill/>
                    </a:lnR>
                    <a:lnT>
                      <a:noFill/>
                    </a:lnT>
                    <a:lnB>
                      <a:noFill/>
                    </a:lnB>
                  </a:tcPr>
                </a:tc>
                <a:tc>
                  <a:txBody>
                    <a:bodyPr/>
                    <a:lstStyle/>
                    <a:p>
                      <a:pPr algn="ctr"/>
                      <a:r>
                        <a:rPr lang="he-IL" sz="1400">
                          <a:effectLst/>
                        </a:rPr>
                        <a:t>מכפיל</a:t>
                      </a:r>
                    </a:p>
                  </a:txBody>
                  <a:tcPr marL="73479" marR="73479" marT="36739" marB="36739" anchor="ctr">
                    <a:lnL>
                      <a:noFill/>
                    </a:lnL>
                    <a:lnR>
                      <a:noFill/>
                    </a:lnR>
                    <a:lnT>
                      <a:noFill/>
                    </a:lnT>
                    <a:lnB>
                      <a:noFill/>
                    </a:lnB>
                  </a:tcPr>
                </a:tc>
                <a:tc>
                  <a:txBody>
                    <a:bodyPr/>
                    <a:lstStyle/>
                    <a:p>
                      <a:pPr algn="ctr"/>
                      <a:r>
                        <a:rPr lang="he-IL" sz="1400" dirty="0">
                          <a:effectLst/>
                        </a:rPr>
                        <a:t>דיוק</a:t>
                      </a:r>
                    </a:p>
                  </a:txBody>
                  <a:tcPr marL="73479" marR="73479" marT="36739" marB="36739" anchor="ctr">
                    <a:lnL>
                      <a:noFill/>
                    </a:lnL>
                    <a:lnR>
                      <a:noFill/>
                    </a:lnR>
                    <a:lnT>
                      <a:noFill/>
                    </a:lnT>
                    <a:lnB>
                      <a:noFill/>
                    </a:lnB>
                  </a:tcPr>
                </a:tc>
              </a:tr>
              <a:tr h="296124">
                <a:tc>
                  <a:txBody>
                    <a:bodyPr/>
                    <a:lstStyle/>
                    <a:p>
                      <a:pPr algn="ctr"/>
                      <a:r>
                        <a:rPr lang="he-IL" sz="1400">
                          <a:effectLst/>
                        </a:rPr>
                        <a:t>שחור</a:t>
                      </a:r>
                    </a:p>
                  </a:txBody>
                  <a:tcPr marL="73479" marR="73479" marT="36739" marB="36739" anchor="ctr">
                    <a:lnL>
                      <a:noFill/>
                    </a:lnL>
                    <a:lnR>
                      <a:noFill/>
                    </a:lnR>
                    <a:lnT>
                      <a:noFill/>
                    </a:lnT>
                    <a:lnB>
                      <a:noFill/>
                    </a:lnB>
                    <a:solidFill>
                      <a:srgbClr val="000000"/>
                    </a:solidFill>
                  </a:tcPr>
                </a:tc>
                <a:tc>
                  <a:txBody>
                    <a:bodyPr/>
                    <a:lstStyle/>
                    <a:p>
                      <a:pPr algn="ctr"/>
                      <a:r>
                        <a:rPr lang="en-US" sz="1400">
                          <a:effectLst/>
                        </a:rPr>
                        <a:t>0</a:t>
                      </a:r>
                    </a:p>
                  </a:txBody>
                  <a:tcPr marL="73479" marR="73479" marT="36739" marB="36739" anchor="ctr">
                    <a:lnL>
                      <a:noFill/>
                    </a:lnL>
                    <a:lnR>
                      <a:noFill/>
                    </a:lnR>
                    <a:lnT>
                      <a:noFill/>
                    </a:lnT>
                    <a:lnB>
                      <a:noFill/>
                    </a:lnB>
                    <a:solidFill>
                      <a:srgbClr val="000000"/>
                    </a:solidFill>
                  </a:tcPr>
                </a:tc>
                <a:tc>
                  <a:txBody>
                    <a:bodyPr/>
                    <a:lstStyle/>
                    <a:p>
                      <a:pPr algn="ctr"/>
                      <a:r>
                        <a:rPr lang="en-US" sz="1400">
                          <a:effectLst/>
                        </a:rPr>
                        <a:t>1</a:t>
                      </a:r>
                    </a:p>
                  </a:txBody>
                  <a:tcPr marL="73479" marR="73479" marT="36739" marB="36739" anchor="ctr">
                    <a:lnL>
                      <a:noFill/>
                    </a:lnL>
                    <a:lnR>
                      <a:noFill/>
                    </a:lnR>
                    <a:lnT>
                      <a:noFill/>
                    </a:lnT>
                    <a:lnB>
                      <a:noFill/>
                    </a:lnB>
                    <a:solidFill>
                      <a:srgbClr val="00000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000000"/>
                    </a:solidFill>
                  </a:tcPr>
                </a:tc>
              </a:tr>
              <a:tr h="296124">
                <a:tc>
                  <a:txBody>
                    <a:bodyPr/>
                    <a:lstStyle/>
                    <a:p>
                      <a:pPr algn="ctr"/>
                      <a:r>
                        <a:rPr lang="he-IL" sz="1400">
                          <a:effectLst/>
                        </a:rPr>
                        <a:t>חום</a:t>
                      </a:r>
                    </a:p>
                  </a:txBody>
                  <a:tcPr marL="73479" marR="73479" marT="36739" marB="36739" anchor="ctr">
                    <a:lnL>
                      <a:noFill/>
                    </a:lnL>
                    <a:lnR>
                      <a:noFill/>
                    </a:lnR>
                    <a:lnT>
                      <a:noFill/>
                    </a:lnT>
                    <a:lnB>
                      <a:noFill/>
                    </a:lnB>
                    <a:solidFill>
                      <a:srgbClr val="654321"/>
                    </a:solidFill>
                  </a:tcPr>
                </a:tc>
                <a:tc>
                  <a:txBody>
                    <a:bodyPr/>
                    <a:lstStyle/>
                    <a:p>
                      <a:pPr algn="ctr"/>
                      <a:r>
                        <a:rPr lang="en-US" sz="1400">
                          <a:effectLst/>
                        </a:rPr>
                        <a:t>1</a:t>
                      </a:r>
                    </a:p>
                  </a:txBody>
                  <a:tcPr marL="73479" marR="73479" marT="36739" marB="36739" anchor="ctr">
                    <a:lnL>
                      <a:noFill/>
                    </a:lnL>
                    <a:lnR>
                      <a:noFill/>
                    </a:lnR>
                    <a:lnT>
                      <a:noFill/>
                    </a:lnT>
                    <a:lnB>
                      <a:noFill/>
                    </a:lnB>
                    <a:solidFill>
                      <a:srgbClr val="654321"/>
                    </a:solidFill>
                  </a:tcPr>
                </a:tc>
                <a:tc>
                  <a:txBody>
                    <a:bodyPr/>
                    <a:lstStyle/>
                    <a:p>
                      <a:pPr algn="ctr"/>
                      <a:r>
                        <a:rPr lang="en-US" sz="1400">
                          <a:effectLst/>
                        </a:rPr>
                        <a:t>10</a:t>
                      </a:r>
                    </a:p>
                  </a:txBody>
                  <a:tcPr marL="73479" marR="73479" marT="36739" marB="36739" anchor="ctr">
                    <a:lnL>
                      <a:noFill/>
                    </a:lnL>
                    <a:lnR>
                      <a:noFill/>
                    </a:lnR>
                    <a:lnT>
                      <a:noFill/>
                    </a:lnT>
                    <a:lnB>
                      <a:noFill/>
                    </a:lnB>
                    <a:solidFill>
                      <a:srgbClr val="654321"/>
                    </a:solidFill>
                  </a:tcPr>
                </a:tc>
                <a:tc>
                  <a:txBody>
                    <a:bodyPr/>
                    <a:lstStyle/>
                    <a:p>
                      <a:pPr algn="ctr"/>
                      <a:r>
                        <a:rPr lang="en-US" sz="1400">
                          <a:effectLst/>
                        </a:rPr>
                        <a:t>±1%</a:t>
                      </a:r>
                    </a:p>
                  </a:txBody>
                  <a:tcPr marL="73479" marR="73479" marT="36739" marB="36739" anchor="ctr">
                    <a:lnL>
                      <a:noFill/>
                    </a:lnL>
                    <a:lnR>
                      <a:noFill/>
                    </a:lnR>
                    <a:lnT>
                      <a:noFill/>
                    </a:lnT>
                    <a:lnB>
                      <a:noFill/>
                    </a:lnB>
                    <a:solidFill>
                      <a:srgbClr val="654321"/>
                    </a:solidFill>
                  </a:tcPr>
                </a:tc>
              </a:tr>
              <a:tr h="296124">
                <a:tc>
                  <a:txBody>
                    <a:bodyPr/>
                    <a:lstStyle/>
                    <a:p>
                      <a:pPr algn="ctr"/>
                      <a:r>
                        <a:rPr lang="he-IL" sz="1400">
                          <a:effectLst/>
                        </a:rPr>
                        <a:t>אדום</a:t>
                      </a:r>
                    </a:p>
                  </a:txBody>
                  <a:tcPr marL="73479" marR="73479" marT="36739" marB="36739" anchor="ctr">
                    <a:lnL>
                      <a:noFill/>
                    </a:lnL>
                    <a:lnR>
                      <a:noFill/>
                    </a:lnR>
                    <a:lnT>
                      <a:noFill/>
                    </a:lnT>
                    <a:lnB>
                      <a:noFill/>
                    </a:lnB>
                    <a:solidFill>
                      <a:srgbClr val="E02410"/>
                    </a:solidFill>
                  </a:tcPr>
                </a:tc>
                <a:tc>
                  <a:txBody>
                    <a:bodyPr/>
                    <a:lstStyle/>
                    <a:p>
                      <a:pPr algn="ctr"/>
                      <a:r>
                        <a:rPr lang="en-US" sz="1400" dirty="0">
                          <a:effectLst/>
                        </a:rPr>
                        <a:t>2</a:t>
                      </a:r>
                    </a:p>
                  </a:txBody>
                  <a:tcPr marL="73479" marR="73479" marT="36739" marB="36739" anchor="ctr">
                    <a:lnL>
                      <a:noFill/>
                    </a:lnL>
                    <a:lnR>
                      <a:noFill/>
                    </a:lnR>
                    <a:lnT>
                      <a:noFill/>
                    </a:lnT>
                    <a:lnB>
                      <a:noFill/>
                    </a:lnB>
                    <a:solidFill>
                      <a:srgbClr val="E02410"/>
                    </a:solidFill>
                  </a:tcPr>
                </a:tc>
                <a:tc>
                  <a:txBody>
                    <a:bodyPr/>
                    <a:lstStyle/>
                    <a:p>
                      <a:pPr algn="ctr"/>
                      <a:r>
                        <a:rPr lang="en-US" sz="1400">
                          <a:effectLst/>
                        </a:rPr>
                        <a:t>100</a:t>
                      </a:r>
                    </a:p>
                  </a:txBody>
                  <a:tcPr marL="73479" marR="73479" marT="36739" marB="36739" anchor="ctr">
                    <a:lnL>
                      <a:noFill/>
                    </a:lnL>
                    <a:lnR>
                      <a:noFill/>
                    </a:lnR>
                    <a:lnT>
                      <a:noFill/>
                    </a:lnT>
                    <a:lnB>
                      <a:noFill/>
                    </a:lnB>
                    <a:solidFill>
                      <a:srgbClr val="E02410"/>
                    </a:solidFill>
                  </a:tcPr>
                </a:tc>
                <a:tc>
                  <a:txBody>
                    <a:bodyPr/>
                    <a:lstStyle/>
                    <a:p>
                      <a:pPr algn="ctr"/>
                      <a:r>
                        <a:rPr lang="en-US" sz="1400">
                          <a:effectLst/>
                        </a:rPr>
                        <a:t>±2%</a:t>
                      </a:r>
                    </a:p>
                  </a:txBody>
                  <a:tcPr marL="73479" marR="73479" marT="36739" marB="36739" anchor="ctr">
                    <a:lnL>
                      <a:noFill/>
                    </a:lnL>
                    <a:lnR>
                      <a:noFill/>
                    </a:lnR>
                    <a:lnT>
                      <a:noFill/>
                    </a:lnT>
                    <a:lnB>
                      <a:noFill/>
                    </a:lnB>
                    <a:solidFill>
                      <a:srgbClr val="E02410"/>
                    </a:solidFill>
                  </a:tcPr>
                </a:tc>
              </a:tr>
              <a:tr h="296124">
                <a:tc>
                  <a:txBody>
                    <a:bodyPr/>
                    <a:lstStyle/>
                    <a:p>
                      <a:pPr algn="ctr"/>
                      <a:r>
                        <a:rPr lang="he-IL" sz="1400">
                          <a:effectLst/>
                        </a:rPr>
                        <a:t>כתום</a:t>
                      </a:r>
                    </a:p>
                  </a:txBody>
                  <a:tcPr marL="73479" marR="73479" marT="36739" marB="36739" anchor="ctr">
                    <a:lnL>
                      <a:noFill/>
                    </a:lnL>
                    <a:lnR>
                      <a:noFill/>
                    </a:lnR>
                    <a:lnT>
                      <a:noFill/>
                    </a:lnT>
                    <a:lnB>
                      <a:noFill/>
                    </a:lnB>
                    <a:solidFill>
                      <a:srgbClr val="FF7F00"/>
                    </a:solidFill>
                  </a:tcPr>
                </a:tc>
                <a:tc>
                  <a:txBody>
                    <a:bodyPr/>
                    <a:lstStyle/>
                    <a:p>
                      <a:pPr algn="ctr"/>
                      <a:r>
                        <a:rPr lang="en-US" sz="1400">
                          <a:effectLst/>
                        </a:rPr>
                        <a:t>3</a:t>
                      </a:r>
                    </a:p>
                  </a:txBody>
                  <a:tcPr marL="73479" marR="73479" marT="36739" marB="36739" anchor="ctr">
                    <a:lnL>
                      <a:noFill/>
                    </a:lnL>
                    <a:lnR>
                      <a:noFill/>
                    </a:lnR>
                    <a:lnT>
                      <a:noFill/>
                    </a:lnT>
                    <a:lnB>
                      <a:noFill/>
                    </a:lnB>
                    <a:solidFill>
                      <a:srgbClr val="FF7F00"/>
                    </a:solidFill>
                  </a:tcPr>
                </a:tc>
                <a:tc>
                  <a:txBody>
                    <a:bodyPr/>
                    <a:lstStyle/>
                    <a:p>
                      <a:pPr algn="ctr"/>
                      <a:r>
                        <a:rPr lang="en-US" sz="1400">
                          <a:effectLst/>
                        </a:rPr>
                        <a:t>1K</a:t>
                      </a:r>
                    </a:p>
                  </a:txBody>
                  <a:tcPr marL="73479" marR="73479" marT="36739" marB="36739" anchor="ctr">
                    <a:lnL>
                      <a:noFill/>
                    </a:lnL>
                    <a:lnR>
                      <a:noFill/>
                    </a:lnR>
                    <a:lnT>
                      <a:noFill/>
                    </a:lnT>
                    <a:lnB>
                      <a:noFill/>
                    </a:lnB>
                    <a:solidFill>
                      <a:srgbClr val="FF7F0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FF7F00"/>
                    </a:solidFill>
                  </a:tcPr>
                </a:tc>
              </a:tr>
              <a:tr h="296124">
                <a:tc>
                  <a:txBody>
                    <a:bodyPr/>
                    <a:lstStyle/>
                    <a:p>
                      <a:pPr algn="ctr"/>
                      <a:r>
                        <a:rPr lang="he-IL" sz="1400">
                          <a:effectLst/>
                        </a:rPr>
                        <a:t>צהוב</a:t>
                      </a:r>
                    </a:p>
                  </a:txBody>
                  <a:tcPr marL="73479" marR="73479" marT="36739" marB="36739" anchor="ctr">
                    <a:lnL>
                      <a:noFill/>
                    </a:lnL>
                    <a:lnR>
                      <a:noFill/>
                    </a:lnR>
                    <a:lnT>
                      <a:noFill/>
                    </a:lnT>
                    <a:lnB>
                      <a:noFill/>
                    </a:lnB>
                    <a:solidFill>
                      <a:srgbClr val="FFFF00"/>
                    </a:solidFill>
                  </a:tcPr>
                </a:tc>
                <a:tc>
                  <a:txBody>
                    <a:bodyPr/>
                    <a:lstStyle/>
                    <a:p>
                      <a:pPr algn="ctr"/>
                      <a:r>
                        <a:rPr lang="en-US" sz="1400" dirty="0">
                          <a:effectLst/>
                        </a:rPr>
                        <a:t>4</a:t>
                      </a:r>
                    </a:p>
                  </a:txBody>
                  <a:tcPr marL="73479" marR="73479" marT="36739" marB="36739" anchor="ctr">
                    <a:lnL>
                      <a:noFill/>
                    </a:lnL>
                    <a:lnR>
                      <a:noFill/>
                    </a:lnR>
                    <a:lnT>
                      <a:noFill/>
                    </a:lnT>
                    <a:lnB>
                      <a:noFill/>
                    </a:lnB>
                    <a:solidFill>
                      <a:srgbClr val="FFFF00"/>
                    </a:solidFill>
                  </a:tcPr>
                </a:tc>
                <a:tc>
                  <a:txBody>
                    <a:bodyPr/>
                    <a:lstStyle/>
                    <a:p>
                      <a:pPr algn="ctr"/>
                      <a:r>
                        <a:rPr lang="en-US" sz="1400">
                          <a:effectLst/>
                        </a:rPr>
                        <a:t>10K</a:t>
                      </a:r>
                    </a:p>
                  </a:txBody>
                  <a:tcPr marL="73479" marR="73479" marT="36739" marB="36739" anchor="ctr">
                    <a:lnL>
                      <a:noFill/>
                    </a:lnL>
                    <a:lnR>
                      <a:noFill/>
                    </a:lnR>
                    <a:lnT>
                      <a:noFill/>
                    </a:lnT>
                    <a:lnB>
                      <a:noFill/>
                    </a:lnB>
                    <a:solidFill>
                      <a:srgbClr val="FFFF0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FFFF00"/>
                    </a:solidFill>
                  </a:tcPr>
                </a:tc>
              </a:tr>
              <a:tr h="516392">
                <a:tc>
                  <a:txBody>
                    <a:bodyPr/>
                    <a:lstStyle/>
                    <a:p>
                      <a:pPr algn="ctr"/>
                      <a:r>
                        <a:rPr lang="he-IL" sz="1400">
                          <a:effectLst/>
                        </a:rPr>
                        <a:t>ירוק</a:t>
                      </a:r>
                    </a:p>
                  </a:txBody>
                  <a:tcPr marL="73479" marR="73479" marT="36739" marB="36739" anchor="ctr">
                    <a:lnL>
                      <a:noFill/>
                    </a:lnL>
                    <a:lnR>
                      <a:noFill/>
                    </a:lnR>
                    <a:lnT>
                      <a:noFill/>
                    </a:lnT>
                    <a:lnB>
                      <a:noFill/>
                    </a:lnB>
                    <a:solidFill>
                      <a:srgbClr val="228B22"/>
                    </a:solidFill>
                  </a:tcPr>
                </a:tc>
                <a:tc>
                  <a:txBody>
                    <a:bodyPr/>
                    <a:lstStyle/>
                    <a:p>
                      <a:pPr algn="ctr"/>
                      <a:r>
                        <a:rPr lang="en-US" sz="1400">
                          <a:effectLst/>
                        </a:rPr>
                        <a:t>5</a:t>
                      </a:r>
                    </a:p>
                  </a:txBody>
                  <a:tcPr marL="73479" marR="73479" marT="36739" marB="36739" anchor="ctr">
                    <a:lnL>
                      <a:noFill/>
                    </a:lnL>
                    <a:lnR>
                      <a:noFill/>
                    </a:lnR>
                    <a:lnT>
                      <a:noFill/>
                    </a:lnT>
                    <a:lnB>
                      <a:noFill/>
                    </a:lnB>
                    <a:solidFill>
                      <a:srgbClr val="228B22"/>
                    </a:solidFill>
                  </a:tcPr>
                </a:tc>
                <a:tc>
                  <a:txBody>
                    <a:bodyPr/>
                    <a:lstStyle/>
                    <a:p>
                      <a:pPr algn="ctr"/>
                      <a:r>
                        <a:rPr lang="en-US" sz="1400" dirty="0">
                          <a:effectLst/>
                        </a:rPr>
                        <a:t>100K</a:t>
                      </a:r>
                    </a:p>
                  </a:txBody>
                  <a:tcPr marL="73479" marR="73479" marT="36739" marB="36739" anchor="ctr">
                    <a:lnL>
                      <a:noFill/>
                    </a:lnL>
                    <a:lnR>
                      <a:noFill/>
                    </a:lnR>
                    <a:lnT>
                      <a:noFill/>
                    </a:lnT>
                    <a:lnB>
                      <a:noFill/>
                    </a:lnB>
                    <a:solidFill>
                      <a:srgbClr val="228B22"/>
                    </a:solidFill>
                  </a:tcPr>
                </a:tc>
                <a:tc>
                  <a:txBody>
                    <a:bodyPr/>
                    <a:lstStyle/>
                    <a:p>
                      <a:pPr algn="ctr"/>
                      <a:r>
                        <a:rPr lang="en-US" sz="1400">
                          <a:effectLst/>
                        </a:rPr>
                        <a:t>±0.5%</a:t>
                      </a:r>
                    </a:p>
                  </a:txBody>
                  <a:tcPr marL="73479" marR="73479" marT="36739" marB="36739" anchor="ctr">
                    <a:lnL>
                      <a:noFill/>
                    </a:lnL>
                    <a:lnR>
                      <a:noFill/>
                    </a:lnR>
                    <a:lnT>
                      <a:noFill/>
                    </a:lnT>
                    <a:lnB>
                      <a:noFill/>
                    </a:lnB>
                    <a:solidFill>
                      <a:srgbClr val="228B22"/>
                    </a:solidFill>
                  </a:tcPr>
                </a:tc>
              </a:tr>
              <a:tr h="516392">
                <a:tc>
                  <a:txBody>
                    <a:bodyPr/>
                    <a:lstStyle/>
                    <a:p>
                      <a:pPr algn="ctr"/>
                      <a:r>
                        <a:rPr lang="he-IL" sz="1400">
                          <a:effectLst/>
                        </a:rPr>
                        <a:t>כחול</a:t>
                      </a:r>
                    </a:p>
                  </a:txBody>
                  <a:tcPr marL="73479" marR="73479" marT="36739" marB="36739" anchor="ctr">
                    <a:lnL>
                      <a:noFill/>
                    </a:lnL>
                    <a:lnR>
                      <a:noFill/>
                    </a:lnR>
                    <a:lnT>
                      <a:noFill/>
                    </a:lnT>
                    <a:lnB>
                      <a:noFill/>
                    </a:lnB>
                    <a:solidFill>
                      <a:srgbClr val="0000CD"/>
                    </a:solidFill>
                  </a:tcPr>
                </a:tc>
                <a:tc>
                  <a:txBody>
                    <a:bodyPr/>
                    <a:lstStyle/>
                    <a:p>
                      <a:pPr algn="ctr"/>
                      <a:r>
                        <a:rPr lang="en-US" sz="1400">
                          <a:effectLst/>
                        </a:rPr>
                        <a:t>6</a:t>
                      </a:r>
                    </a:p>
                  </a:txBody>
                  <a:tcPr marL="73479" marR="73479" marT="36739" marB="36739" anchor="ctr">
                    <a:lnL>
                      <a:noFill/>
                    </a:lnL>
                    <a:lnR>
                      <a:noFill/>
                    </a:lnR>
                    <a:lnT>
                      <a:noFill/>
                    </a:lnT>
                    <a:lnB>
                      <a:noFill/>
                    </a:lnB>
                    <a:solidFill>
                      <a:srgbClr val="0000CD"/>
                    </a:solidFill>
                  </a:tcPr>
                </a:tc>
                <a:tc>
                  <a:txBody>
                    <a:bodyPr/>
                    <a:lstStyle/>
                    <a:p>
                      <a:pPr algn="ctr"/>
                      <a:r>
                        <a:rPr lang="en-US" sz="1400">
                          <a:effectLst/>
                        </a:rPr>
                        <a:t>1M</a:t>
                      </a:r>
                    </a:p>
                  </a:txBody>
                  <a:tcPr marL="73479" marR="73479" marT="36739" marB="36739" anchor="ctr">
                    <a:lnL>
                      <a:noFill/>
                    </a:lnL>
                    <a:lnR>
                      <a:noFill/>
                    </a:lnR>
                    <a:lnT>
                      <a:noFill/>
                    </a:lnT>
                    <a:lnB>
                      <a:noFill/>
                    </a:lnB>
                    <a:solidFill>
                      <a:srgbClr val="0000CD"/>
                    </a:solidFill>
                  </a:tcPr>
                </a:tc>
                <a:tc>
                  <a:txBody>
                    <a:bodyPr/>
                    <a:lstStyle/>
                    <a:p>
                      <a:pPr algn="ctr"/>
                      <a:r>
                        <a:rPr lang="en-US" sz="1400">
                          <a:effectLst/>
                        </a:rPr>
                        <a:t>±0.25%</a:t>
                      </a:r>
                    </a:p>
                  </a:txBody>
                  <a:tcPr marL="73479" marR="73479" marT="36739" marB="36739" anchor="ctr">
                    <a:lnL>
                      <a:noFill/>
                    </a:lnL>
                    <a:lnR>
                      <a:noFill/>
                    </a:lnR>
                    <a:lnT>
                      <a:noFill/>
                    </a:lnT>
                    <a:lnB>
                      <a:noFill/>
                    </a:lnB>
                    <a:solidFill>
                      <a:srgbClr val="0000CD"/>
                    </a:solidFill>
                  </a:tcPr>
                </a:tc>
              </a:tr>
              <a:tr h="516392">
                <a:tc>
                  <a:txBody>
                    <a:bodyPr/>
                    <a:lstStyle/>
                    <a:p>
                      <a:pPr algn="ctr"/>
                      <a:r>
                        <a:rPr lang="he-IL" sz="1400">
                          <a:effectLst/>
                        </a:rPr>
                        <a:t>סגול</a:t>
                      </a:r>
                    </a:p>
                  </a:txBody>
                  <a:tcPr marL="73479" marR="73479" marT="36739" marB="36739" anchor="ctr">
                    <a:lnL>
                      <a:noFill/>
                    </a:lnL>
                    <a:lnR>
                      <a:noFill/>
                    </a:lnR>
                    <a:lnT>
                      <a:noFill/>
                    </a:lnT>
                    <a:lnB>
                      <a:noFill/>
                    </a:lnB>
                    <a:solidFill>
                      <a:srgbClr val="9400D3"/>
                    </a:solidFill>
                  </a:tcPr>
                </a:tc>
                <a:tc>
                  <a:txBody>
                    <a:bodyPr/>
                    <a:lstStyle/>
                    <a:p>
                      <a:pPr algn="ctr"/>
                      <a:r>
                        <a:rPr lang="en-US" sz="1400">
                          <a:effectLst/>
                        </a:rPr>
                        <a:t>7</a:t>
                      </a:r>
                    </a:p>
                  </a:txBody>
                  <a:tcPr marL="73479" marR="73479" marT="36739" marB="36739" anchor="ctr">
                    <a:lnL>
                      <a:noFill/>
                    </a:lnL>
                    <a:lnR>
                      <a:noFill/>
                    </a:lnR>
                    <a:lnT>
                      <a:noFill/>
                    </a:lnT>
                    <a:lnB>
                      <a:noFill/>
                    </a:lnB>
                    <a:solidFill>
                      <a:srgbClr val="9400D3"/>
                    </a:solidFill>
                  </a:tcPr>
                </a:tc>
                <a:tc>
                  <a:txBody>
                    <a:bodyPr/>
                    <a:lstStyle/>
                    <a:p>
                      <a:pPr algn="ctr"/>
                      <a:r>
                        <a:rPr lang="en-US" sz="1400">
                          <a:effectLst/>
                        </a:rPr>
                        <a:t>10M</a:t>
                      </a:r>
                    </a:p>
                  </a:txBody>
                  <a:tcPr marL="73479" marR="73479" marT="36739" marB="36739" anchor="ctr">
                    <a:lnL>
                      <a:noFill/>
                    </a:lnL>
                    <a:lnR>
                      <a:noFill/>
                    </a:lnR>
                    <a:lnT>
                      <a:noFill/>
                    </a:lnT>
                    <a:lnB>
                      <a:noFill/>
                    </a:lnB>
                    <a:solidFill>
                      <a:srgbClr val="9400D3"/>
                    </a:solidFill>
                  </a:tcPr>
                </a:tc>
                <a:tc>
                  <a:txBody>
                    <a:bodyPr/>
                    <a:lstStyle/>
                    <a:p>
                      <a:pPr algn="ctr"/>
                      <a:r>
                        <a:rPr lang="en-US" sz="1400">
                          <a:effectLst/>
                        </a:rPr>
                        <a:t>±0.1%</a:t>
                      </a:r>
                    </a:p>
                  </a:txBody>
                  <a:tcPr marL="73479" marR="73479" marT="36739" marB="36739" anchor="ctr">
                    <a:lnL>
                      <a:noFill/>
                    </a:lnL>
                    <a:lnR>
                      <a:noFill/>
                    </a:lnR>
                    <a:lnT>
                      <a:noFill/>
                    </a:lnT>
                    <a:lnB>
                      <a:noFill/>
                    </a:lnB>
                    <a:solidFill>
                      <a:srgbClr val="9400D3"/>
                    </a:solidFill>
                  </a:tcPr>
                </a:tc>
              </a:tr>
              <a:tr h="516392">
                <a:tc>
                  <a:txBody>
                    <a:bodyPr/>
                    <a:lstStyle/>
                    <a:p>
                      <a:pPr algn="ctr"/>
                      <a:r>
                        <a:rPr lang="he-IL" sz="1400">
                          <a:effectLst/>
                        </a:rPr>
                        <a:t>אפור</a:t>
                      </a:r>
                    </a:p>
                  </a:txBody>
                  <a:tcPr marL="73479" marR="73479" marT="36739" marB="36739" anchor="ctr">
                    <a:lnL>
                      <a:noFill/>
                    </a:lnL>
                    <a:lnR>
                      <a:noFill/>
                    </a:lnR>
                    <a:lnT>
                      <a:noFill/>
                    </a:lnT>
                    <a:lnB>
                      <a:noFill/>
                    </a:lnB>
                    <a:solidFill>
                      <a:srgbClr val="808080"/>
                    </a:solidFill>
                  </a:tcPr>
                </a:tc>
                <a:tc>
                  <a:txBody>
                    <a:bodyPr/>
                    <a:lstStyle/>
                    <a:p>
                      <a:pPr algn="ctr"/>
                      <a:r>
                        <a:rPr lang="en-US" sz="1400">
                          <a:effectLst/>
                        </a:rPr>
                        <a:t>8</a:t>
                      </a:r>
                    </a:p>
                  </a:txBody>
                  <a:tcPr marL="73479" marR="73479" marT="36739" marB="36739" anchor="ctr">
                    <a:lnL>
                      <a:noFill/>
                    </a:lnL>
                    <a:lnR>
                      <a:noFill/>
                    </a:lnR>
                    <a:lnT>
                      <a:noFill/>
                    </a:lnT>
                    <a:lnB>
                      <a:noFill/>
                    </a:lnB>
                    <a:solidFill>
                      <a:srgbClr val="808080"/>
                    </a:solidFill>
                  </a:tcPr>
                </a:tc>
                <a:tc>
                  <a:txBody>
                    <a:bodyPr/>
                    <a:lstStyle/>
                    <a:p>
                      <a:pPr algn="ctr"/>
                      <a:r>
                        <a:rPr lang="en-US" sz="1400">
                          <a:effectLst/>
                        </a:rPr>
                        <a:t>100M</a:t>
                      </a:r>
                    </a:p>
                  </a:txBody>
                  <a:tcPr marL="73479" marR="73479" marT="36739" marB="36739" anchor="ctr">
                    <a:lnL>
                      <a:noFill/>
                    </a:lnL>
                    <a:lnR>
                      <a:noFill/>
                    </a:lnR>
                    <a:lnT>
                      <a:noFill/>
                    </a:lnT>
                    <a:lnB>
                      <a:noFill/>
                    </a:lnB>
                    <a:solidFill>
                      <a:srgbClr val="80808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808080"/>
                    </a:solidFill>
                  </a:tcPr>
                </a:tc>
              </a:tr>
              <a:tr h="296124">
                <a:tc>
                  <a:txBody>
                    <a:bodyPr/>
                    <a:lstStyle/>
                    <a:p>
                      <a:pPr algn="ctr"/>
                      <a:r>
                        <a:rPr lang="he-IL" sz="1400">
                          <a:effectLst/>
                        </a:rPr>
                        <a:t>לבן</a:t>
                      </a:r>
                    </a:p>
                  </a:txBody>
                  <a:tcPr marL="73479" marR="73479" marT="36739" marB="36739" anchor="ctr">
                    <a:lnL>
                      <a:noFill/>
                    </a:lnL>
                    <a:lnR>
                      <a:noFill/>
                    </a:lnR>
                    <a:lnT>
                      <a:noFill/>
                    </a:lnT>
                    <a:lnB>
                      <a:noFill/>
                    </a:lnB>
                    <a:solidFill>
                      <a:srgbClr val="FFFFFF"/>
                    </a:solidFill>
                  </a:tcPr>
                </a:tc>
                <a:tc>
                  <a:txBody>
                    <a:bodyPr/>
                    <a:lstStyle/>
                    <a:p>
                      <a:pPr algn="ctr"/>
                      <a:r>
                        <a:rPr lang="en-US" sz="1400">
                          <a:effectLst/>
                        </a:rPr>
                        <a:t>9</a:t>
                      </a:r>
                    </a:p>
                  </a:txBody>
                  <a:tcPr marL="73479" marR="73479" marT="36739" marB="36739" anchor="ctr">
                    <a:lnL>
                      <a:noFill/>
                    </a:lnL>
                    <a:lnR>
                      <a:noFill/>
                    </a:lnR>
                    <a:lnT>
                      <a:noFill/>
                    </a:lnT>
                    <a:lnB>
                      <a:noFill/>
                    </a:lnB>
                    <a:solidFill>
                      <a:srgbClr val="FFFFFF"/>
                    </a:solidFill>
                  </a:tcPr>
                </a:tc>
                <a:tc>
                  <a:txBody>
                    <a:bodyPr/>
                    <a:lstStyle/>
                    <a:p>
                      <a:pPr algn="ctr"/>
                      <a:r>
                        <a:rPr lang="en-US" sz="1400">
                          <a:effectLst/>
                        </a:rPr>
                        <a:t>1G</a:t>
                      </a:r>
                    </a:p>
                  </a:txBody>
                  <a:tcPr marL="73479" marR="73479" marT="36739" marB="36739" anchor="ctr">
                    <a:lnL>
                      <a:noFill/>
                    </a:lnL>
                    <a:lnR>
                      <a:noFill/>
                    </a:lnR>
                    <a:lnT>
                      <a:noFill/>
                    </a:lnT>
                    <a:lnB>
                      <a:noFill/>
                    </a:lnB>
                    <a:solidFill>
                      <a:srgbClr val="FFFFFF"/>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FFFFFF"/>
                    </a:solidFill>
                  </a:tcPr>
                </a:tc>
              </a:tr>
              <a:tr h="296124">
                <a:tc>
                  <a:txBody>
                    <a:bodyPr/>
                    <a:lstStyle/>
                    <a:p>
                      <a:pPr algn="ctr"/>
                      <a:r>
                        <a:rPr lang="he-IL" sz="1400">
                          <a:effectLst/>
                        </a:rPr>
                        <a:t>זהב</a:t>
                      </a:r>
                    </a:p>
                  </a:txBody>
                  <a:tcPr marL="73479" marR="73479" marT="36739" marB="36739" anchor="ctr">
                    <a:lnL>
                      <a:noFill/>
                    </a:lnL>
                    <a:lnR>
                      <a:noFill/>
                    </a:lnR>
                    <a:lnT>
                      <a:noFill/>
                    </a:lnT>
                    <a:lnB>
                      <a:noFill/>
                    </a:lnB>
                    <a:solidFill>
                      <a:srgbClr val="D4AF37"/>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D4AF37"/>
                    </a:solidFill>
                  </a:tcPr>
                </a:tc>
                <a:tc>
                  <a:txBody>
                    <a:bodyPr/>
                    <a:lstStyle/>
                    <a:p>
                      <a:pPr algn="ctr"/>
                      <a:r>
                        <a:rPr lang="en-US" sz="1400">
                          <a:effectLst/>
                        </a:rPr>
                        <a:t>0.1</a:t>
                      </a:r>
                    </a:p>
                  </a:txBody>
                  <a:tcPr marL="73479" marR="73479" marT="36739" marB="36739" anchor="ctr">
                    <a:lnL>
                      <a:noFill/>
                    </a:lnL>
                    <a:lnR>
                      <a:noFill/>
                    </a:lnR>
                    <a:lnT>
                      <a:noFill/>
                    </a:lnT>
                    <a:lnB>
                      <a:noFill/>
                    </a:lnB>
                    <a:solidFill>
                      <a:srgbClr val="D4AF37"/>
                    </a:solidFill>
                  </a:tcPr>
                </a:tc>
                <a:tc>
                  <a:txBody>
                    <a:bodyPr/>
                    <a:lstStyle/>
                    <a:p>
                      <a:pPr algn="ctr"/>
                      <a:r>
                        <a:rPr lang="en-US" sz="1400">
                          <a:effectLst/>
                        </a:rPr>
                        <a:t>±5%</a:t>
                      </a:r>
                    </a:p>
                  </a:txBody>
                  <a:tcPr marL="73479" marR="73479" marT="36739" marB="36739" anchor="ctr">
                    <a:lnL>
                      <a:noFill/>
                    </a:lnL>
                    <a:lnR>
                      <a:noFill/>
                    </a:lnR>
                    <a:lnT>
                      <a:noFill/>
                    </a:lnT>
                    <a:lnB>
                      <a:noFill/>
                    </a:lnB>
                    <a:solidFill>
                      <a:srgbClr val="D4AF37"/>
                    </a:solidFill>
                  </a:tcPr>
                </a:tc>
              </a:tr>
              <a:tr h="516392">
                <a:tc>
                  <a:txBody>
                    <a:bodyPr/>
                    <a:lstStyle/>
                    <a:p>
                      <a:pPr algn="ctr"/>
                      <a:r>
                        <a:rPr lang="he-IL" sz="1400">
                          <a:effectLst/>
                        </a:rPr>
                        <a:t>כסף</a:t>
                      </a:r>
                    </a:p>
                  </a:txBody>
                  <a:tcPr marL="73479" marR="73479" marT="36739" marB="36739" anchor="ctr">
                    <a:lnL>
                      <a:noFill/>
                    </a:lnL>
                    <a:lnR>
                      <a:noFill/>
                    </a:lnR>
                    <a:lnT>
                      <a:noFill/>
                    </a:lnT>
                    <a:lnB>
                      <a:noFill/>
                    </a:lnB>
                    <a:solidFill>
                      <a:srgbClr val="C0C0C0"/>
                    </a:solidFill>
                  </a:tcPr>
                </a:tc>
                <a:tc>
                  <a:txBody>
                    <a:bodyPr/>
                    <a:lstStyle/>
                    <a:p>
                      <a:pPr algn="ctr"/>
                      <a:endParaRPr lang="en-US" sz="1400">
                        <a:effectLst/>
                      </a:endParaRPr>
                    </a:p>
                  </a:txBody>
                  <a:tcPr marL="73479" marR="73479" marT="36739" marB="36739" anchor="ctr">
                    <a:lnL>
                      <a:noFill/>
                    </a:lnL>
                    <a:lnR>
                      <a:noFill/>
                    </a:lnR>
                    <a:lnT>
                      <a:noFill/>
                    </a:lnT>
                    <a:lnB>
                      <a:noFill/>
                    </a:lnB>
                    <a:solidFill>
                      <a:srgbClr val="C0C0C0"/>
                    </a:solidFill>
                  </a:tcPr>
                </a:tc>
                <a:tc>
                  <a:txBody>
                    <a:bodyPr/>
                    <a:lstStyle/>
                    <a:p>
                      <a:pPr algn="ctr"/>
                      <a:r>
                        <a:rPr lang="en-US" sz="1400">
                          <a:effectLst/>
                        </a:rPr>
                        <a:t>0.01</a:t>
                      </a:r>
                    </a:p>
                  </a:txBody>
                  <a:tcPr marL="73479" marR="73479" marT="36739" marB="36739" anchor="ctr">
                    <a:lnL>
                      <a:noFill/>
                    </a:lnL>
                    <a:lnR>
                      <a:noFill/>
                    </a:lnR>
                    <a:lnT>
                      <a:noFill/>
                    </a:lnT>
                    <a:lnB>
                      <a:noFill/>
                    </a:lnB>
                    <a:solidFill>
                      <a:srgbClr val="C0C0C0"/>
                    </a:solidFill>
                  </a:tcPr>
                </a:tc>
                <a:tc>
                  <a:txBody>
                    <a:bodyPr/>
                    <a:lstStyle/>
                    <a:p>
                      <a:pPr algn="ctr"/>
                      <a:r>
                        <a:rPr lang="en-US" sz="1400">
                          <a:effectLst/>
                        </a:rPr>
                        <a:t>±10%</a:t>
                      </a:r>
                    </a:p>
                  </a:txBody>
                  <a:tcPr marL="73479" marR="73479" marT="36739" marB="36739" anchor="ctr">
                    <a:lnL>
                      <a:noFill/>
                    </a:lnL>
                    <a:lnR>
                      <a:noFill/>
                    </a:lnR>
                    <a:lnT>
                      <a:noFill/>
                    </a:lnT>
                    <a:lnB>
                      <a:noFill/>
                    </a:lnB>
                    <a:solidFill>
                      <a:srgbClr val="C0C0C0"/>
                    </a:solidFill>
                  </a:tcPr>
                </a:tc>
              </a:tr>
              <a:tr h="516392">
                <a:tc>
                  <a:txBody>
                    <a:bodyPr/>
                    <a:lstStyle/>
                    <a:p>
                      <a:pPr algn="ctr"/>
                      <a:r>
                        <a:rPr lang="he-IL" sz="1400" dirty="0">
                          <a:effectLst/>
                        </a:rPr>
                        <a:t>ללא צבע</a:t>
                      </a:r>
                    </a:p>
                  </a:txBody>
                  <a:tcPr marL="73479" marR="73479" marT="36739" marB="36739" anchor="ctr">
                    <a:lnL>
                      <a:noFill/>
                    </a:lnL>
                    <a:lnR>
                      <a:noFill/>
                    </a:lnR>
                    <a:lnT>
                      <a:noFill/>
                    </a:lnT>
                    <a:lnB>
                      <a:noFill/>
                    </a:lnB>
                  </a:tcPr>
                </a:tc>
                <a:tc>
                  <a:txBody>
                    <a:bodyPr/>
                    <a:lstStyle/>
                    <a:p>
                      <a:pPr algn="ctr"/>
                      <a:endParaRPr lang="en-US" sz="1400">
                        <a:effectLst/>
                      </a:endParaRPr>
                    </a:p>
                  </a:txBody>
                  <a:tcPr marL="73479" marR="73479" marT="36739" marB="36739" anchor="ctr">
                    <a:lnL>
                      <a:noFill/>
                    </a:lnL>
                    <a:lnR>
                      <a:noFill/>
                    </a:lnR>
                    <a:lnT>
                      <a:noFill/>
                    </a:lnT>
                    <a:lnB>
                      <a:noFill/>
                    </a:lnB>
                  </a:tcPr>
                </a:tc>
                <a:tc>
                  <a:txBody>
                    <a:bodyPr/>
                    <a:lstStyle/>
                    <a:p>
                      <a:pPr algn="ctr"/>
                      <a:endParaRPr lang="en-US" sz="1400">
                        <a:effectLst/>
                      </a:endParaRPr>
                    </a:p>
                  </a:txBody>
                  <a:tcPr marL="73479" marR="73479" marT="36739" marB="36739" anchor="ctr">
                    <a:lnL>
                      <a:noFill/>
                    </a:lnL>
                    <a:lnR>
                      <a:noFill/>
                    </a:lnR>
                    <a:lnT>
                      <a:noFill/>
                    </a:lnT>
                    <a:lnB>
                      <a:noFill/>
                    </a:lnB>
                  </a:tcPr>
                </a:tc>
                <a:tc>
                  <a:txBody>
                    <a:bodyPr/>
                    <a:lstStyle/>
                    <a:p>
                      <a:pPr algn="ctr"/>
                      <a:endParaRPr lang="en-US" sz="1400" dirty="0">
                        <a:effectLst/>
                      </a:endParaRPr>
                    </a:p>
                  </a:txBody>
                  <a:tcPr marL="73479" marR="73479" marT="36739" marB="36739" anchor="ctr">
                    <a:lnL>
                      <a:noFill/>
                    </a:lnL>
                    <a:lnR>
                      <a:noFill/>
                    </a:lnR>
                    <a:lnT>
                      <a:noFill/>
                    </a:lnT>
                    <a:lnB>
                      <a:noFill/>
                    </a:lnB>
                  </a:tcPr>
                </a:tc>
              </a:tr>
            </a:tbl>
          </a:graphicData>
        </a:graphic>
      </p:graphicFrame>
      <p:grpSp>
        <p:nvGrpSpPr>
          <p:cNvPr id="7" name="Group 6"/>
          <p:cNvGrpSpPr/>
          <p:nvPr/>
        </p:nvGrpSpPr>
        <p:grpSpPr>
          <a:xfrm>
            <a:off x="6705600" y="4171890"/>
            <a:ext cx="2514600" cy="1543110"/>
            <a:chOff x="1066800" y="3733796"/>
            <a:chExt cx="2514600" cy="1676396"/>
          </a:xfrm>
          <a:noFill/>
        </p:grpSpPr>
        <p:pic>
          <p:nvPicPr>
            <p:cNvPr id="5124" name="Picture 4" descr="http://upload.wikimedia.org/wikipedia/commons/thumb/3/3e/Resistor_cropped.jpg/250px-Resistor_cropped.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733796"/>
              <a:ext cx="2381250" cy="1676396"/>
            </a:xfrm>
            <a:prstGeom prst="rect">
              <a:avLst/>
            </a:prstGeom>
            <a:grpFill/>
            <a:extLst/>
          </p:spPr>
        </p:pic>
        <p:sp>
          <p:nvSpPr>
            <p:cNvPr id="5" name="TextBox 4"/>
            <p:cNvSpPr txBox="1"/>
            <p:nvPr/>
          </p:nvSpPr>
          <p:spPr>
            <a:xfrm>
              <a:off x="1874838" y="3886196"/>
              <a:ext cx="1706562" cy="400110"/>
            </a:xfrm>
            <a:prstGeom prst="rect">
              <a:avLst/>
            </a:prstGeom>
            <a:grpFill/>
          </p:spPr>
          <p:txBody>
            <a:bodyPr wrap="square" rtlCol="0">
              <a:spAutoFit/>
            </a:bodyPr>
            <a:lstStyle/>
            <a:p>
              <a:r>
                <a:rPr lang="en-US" sz="2000" dirty="0" smtClean="0">
                  <a:solidFill>
                    <a:schemeClr val="bg1">
                      <a:lumMod val="50000"/>
                    </a:schemeClr>
                  </a:solidFill>
                </a:rPr>
                <a:t>100</a:t>
              </a:r>
              <a:r>
                <a:rPr lang="en-US" sz="2000" dirty="0" smtClean="0">
                  <a:solidFill>
                    <a:schemeClr val="bg1">
                      <a:lumMod val="50000"/>
                    </a:schemeClr>
                  </a:solidFill>
                  <a:sym typeface="Symbol"/>
                </a:rPr>
                <a:t></a:t>
              </a:r>
              <a:endParaRPr lang="en-US" sz="2000" dirty="0">
                <a:solidFill>
                  <a:schemeClr val="bg1">
                    <a:lumMod val="50000"/>
                  </a:schemeClr>
                </a:solidFill>
              </a:endParaRPr>
            </a:p>
          </p:txBody>
        </p:sp>
      </p:grpSp>
      <p:grpSp>
        <p:nvGrpSpPr>
          <p:cNvPr id="6" name="Group 5"/>
          <p:cNvGrpSpPr/>
          <p:nvPr/>
        </p:nvGrpSpPr>
        <p:grpSpPr>
          <a:xfrm>
            <a:off x="3886200" y="3257490"/>
            <a:ext cx="4082143" cy="857310"/>
            <a:chOff x="762000" y="438090"/>
            <a:chExt cx="4082143" cy="857310"/>
          </a:xfrm>
        </p:grpSpPr>
        <p:pic>
          <p:nvPicPr>
            <p:cNvPr id="5122" name="Picture 2" descr="http://upload.wikimedia.org/wikipedia/commons/thumb/8/80/65-ohm_resistor.jpg/250px-65-ohm_resistor.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4082143"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05000" y="438090"/>
              <a:ext cx="1706562" cy="400110"/>
            </a:xfrm>
            <a:prstGeom prst="rect">
              <a:avLst/>
            </a:prstGeom>
            <a:noFill/>
          </p:spPr>
          <p:txBody>
            <a:bodyPr wrap="square" rtlCol="0">
              <a:spAutoFit/>
            </a:bodyPr>
            <a:lstStyle/>
            <a:p>
              <a:pPr algn="ctr"/>
              <a:r>
                <a:rPr lang="en-US" sz="2000" dirty="0" smtClean="0"/>
                <a:t>75</a:t>
              </a:r>
              <a:r>
                <a:rPr lang="en-US" sz="2000" dirty="0" smtClean="0">
                  <a:sym typeface="Symbol"/>
                </a:rPr>
                <a:t></a:t>
              </a:r>
              <a:endParaRPr lang="en-US" sz="2000" dirty="0"/>
            </a:p>
          </p:txBody>
        </p:sp>
      </p:grpSp>
      <p:sp>
        <p:nvSpPr>
          <p:cNvPr id="11" name="Rectangle 8"/>
          <p:cNvSpPr>
            <a:spLocks noChangeArrowheads="1"/>
          </p:cNvSpPr>
          <p:nvPr/>
        </p:nvSpPr>
        <p:spPr bwMode="auto">
          <a:xfrm>
            <a:off x="3886200" y="152400"/>
            <a:ext cx="51816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lnSpc>
                <a:spcPct val="120000"/>
              </a:lnSpc>
            </a:pPr>
            <a:endParaRPr lang="he-IL" altLang="en-US" sz="2000" b="0" dirty="0" smtClean="0"/>
          </a:p>
          <a:p>
            <a:pPr algn="r" rtl="1">
              <a:lnSpc>
                <a:spcPct val="120000"/>
              </a:lnSpc>
            </a:pPr>
            <a:r>
              <a:rPr lang="he-IL" altLang="en-US" b="0" dirty="0" smtClean="0"/>
              <a:t>נגד </a:t>
            </a:r>
            <a:r>
              <a:rPr lang="he-IL" altLang="en-US" b="0" dirty="0"/>
              <a:t>הוא רכיב חשמלי שתכונתו העיקרית היא התנגדות חשמלית. כאשר עובר זרם חשמלי בנגד, נוצר על פניו מפל מתח, </a:t>
            </a:r>
            <a:r>
              <a:rPr lang="he-IL" altLang="en-US" b="0" dirty="0" smtClean="0"/>
              <a:t>כמתואר ע"י חוק אום.  התנגדות </a:t>
            </a:r>
            <a:r>
              <a:rPr lang="he-IL" altLang="en-US" b="0" dirty="0"/>
              <a:t>חשמלית נמדדת ביחידות אום </a:t>
            </a:r>
            <a:r>
              <a:rPr lang="he-IL" altLang="en-US" b="0" dirty="0" smtClean="0"/>
              <a:t>( </a:t>
            </a:r>
            <a:r>
              <a:rPr lang="el-GR" altLang="en-US" b="0" dirty="0" smtClean="0"/>
              <a:t>Ω</a:t>
            </a:r>
            <a:r>
              <a:rPr lang="he-IL" altLang="en-US" b="0" dirty="0"/>
              <a:t>), ונהוג לסמנה באות </a:t>
            </a:r>
            <a:r>
              <a:rPr lang="en-US" altLang="en-US" b="0" dirty="0"/>
              <a:t>R</a:t>
            </a:r>
            <a:r>
              <a:rPr lang="he-IL" altLang="en-US" b="0" dirty="0"/>
              <a:t>.</a:t>
            </a:r>
          </a:p>
          <a:p>
            <a:pPr algn="r" rtl="1">
              <a:lnSpc>
                <a:spcPct val="120000"/>
              </a:lnSpc>
            </a:pPr>
            <a:r>
              <a:rPr lang="he-IL" altLang="en-US" b="0" dirty="0"/>
              <a:t>בנגד </a:t>
            </a:r>
            <a:r>
              <a:rPr lang="he-IL" altLang="en-US" b="0" dirty="0" smtClean="0"/>
              <a:t>מומרת אנרגיה </a:t>
            </a:r>
            <a:r>
              <a:rPr lang="he-IL" altLang="en-US" b="0" dirty="0"/>
              <a:t>חשמלית לחום (אנרגיה תרמית). אפשר לראות בהתנגדות חשמלית את המקבילה החשמלית לחיכוך </a:t>
            </a:r>
            <a:r>
              <a:rPr lang="he-IL" altLang="en-US" b="1" dirty="0"/>
              <a:t>המכאני</a:t>
            </a:r>
            <a:r>
              <a:rPr lang="he-IL" altLang="en-US" b="0" dirty="0"/>
              <a:t> - היות </a:t>
            </a:r>
            <a:r>
              <a:rPr lang="he-IL" altLang="en-US" b="0" dirty="0" smtClean="0"/>
              <a:t>וההתנגדות החשמלית גורמת להפסד </a:t>
            </a:r>
            <a:r>
              <a:rPr lang="he-IL" altLang="en-US" b="0" dirty="0"/>
              <a:t>אנרגיה שאינו ניתן למחזור (מעין כוח לא משמר).</a:t>
            </a:r>
          </a:p>
        </p:txBody>
      </p:sp>
      <p:sp>
        <p:nvSpPr>
          <p:cNvPr id="4" name="Rectangle 3"/>
          <p:cNvSpPr/>
          <p:nvPr/>
        </p:nvSpPr>
        <p:spPr>
          <a:xfrm>
            <a:off x="7182348" y="76200"/>
            <a:ext cx="1885452" cy="535531"/>
          </a:xfrm>
          <a:prstGeom prst="rect">
            <a:avLst/>
          </a:prstGeom>
        </p:spPr>
        <p:txBody>
          <a:bodyPr wrap="none">
            <a:spAutoFit/>
          </a:bodyPr>
          <a:lstStyle/>
          <a:p>
            <a:pPr lvl="0" algn="r" rtl="1">
              <a:lnSpc>
                <a:spcPct val="120000"/>
              </a:lnSpc>
            </a:pPr>
            <a:r>
              <a:rPr lang="he-IL" altLang="en-US" sz="2400" dirty="0">
                <a:solidFill>
                  <a:srgbClr val="FFFFFF"/>
                </a:solidFill>
              </a:rPr>
              <a:t>לסיכום נגדים: </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4984" y="4171890"/>
            <a:ext cx="2170146" cy="163195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4146490"/>
            <a:ext cx="2381250" cy="1657350"/>
          </a:xfrm>
          <a:prstGeom prst="rect">
            <a:avLst/>
          </a:prstGeom>
        </p:spPr>
      </p:pic>
    </p:spTree>
    <p:extLst>
      <p:ext uri="{BB962C8B-B14F-4D97-AF65-F5344CB8AC3E}">
        <p14:creationId xmlns:p14="http://schemas.microsoft.com/office/powerpoint/2010/main" val="188640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279413"/>
            <a:ext cx="609600" cy="476250"/>
          </a:xfrm>
        </p:spPr>
        <p:txBody>
          <a:bodyPr/>
          <a:lstStyle/>
          <a:p>
            <a:pPr algn="ctr" rtl="1">
              <a:defRPr/>
            </a:pPr>
            <a:fld id="{DB313FC9-621A-4E74-B621-6E46F1091A4A}" type="slidenum">
              <a:rPr lang="he-IL" altLang="en-US" smtClean="0">
                <a:solidFill>
                  <a:srgbClr val="FFFFFF"/>
                </a:solidFill>
              </a:rPr>
              <a:pPr algn="ctr" rtl="1">
                <a:defRPr/>
              </a:pPr>
              <a:t>3</a:t>
            </a:fld>
            <a:endParaRPr lang="en-US" altLang="en-US" dirty="0">
              <a:solidFill>
                <a:srgbClr val="FFFFFF"/>
              </a:solidFill>
            </a:endParaRPr>
          </a:p>
        </p:txBody>
      </p:sp>
      <p:sp>
        <p:nvSpPr>
          <p:cNvPr id="3" name="TextBox 2"/>
          <p:cNvSpPr txBox="1"/>
          <p:nvPr/>
        </p:nvSpPr>
        <p:spPr>
          <a:xfrm>
            <a:off x="4419600" y="11668"/>
            <a:ext cx="4724400" cy="369332"/>
          </a:xfrm>
          <a:prstGeom prst="rect">
            <a:avLst/>
          </a:prstGeom>
          <a:noFill/>
        </p:spPr>
        <p:txBody>
          <a:bodyPr wrap="square" rtlCol="0">
            <a:spAutoFit/>
          </a:bodyPr>
          <a:lstStyle/>
          <a:p>
            <a:pPr algn="r" rtl="1"/>
            <a:r>
              <a:rPr lang="he-IL" dirty="0" smtClean="0"/>
              <a:t>(3) אינטגל הצירקו</a:t>
            </a:r>
            <a:r>
              <a:rPr lang="he-IL" dirty="0"/>
              <a:t>ל</a:t>
            </a:r>
            <a:r>
              <a:rPr lang="he-IL" dirty="0" smtClean="0"/>
              <a:t>ציה על מסלול אינפיניטיסימאלי</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104604738"/>
              </p:ext>
            </p:extLst>
          </p:nvPr>
        </p:nvGraphicFramePr>
        <p:xfrm>
          <a:off x="495461" y="806450"/>
          <a:ext cx="8191339" cy="1022350"/>
        </p:xfrm>
        <a:graphic>
          <a:graphicData uri="http://schemas.openxmlformats.org/presentationml/2006/ole">
            <mc:AlternateContent xmlns:mc="http://schemas.openxmlformats.org/markup-compatibility/2006">
              <mc:Choice xmlns:v="urn:schemas-microsoft-com:vml" Requires="v">
                <p:oleObj spid="_x0000_s10081" name="Equation" r:id="rId4" imgW="3771720" imgH="469800" progId="Equation.DSMT4">
                  <p:embed/>
                </p:oleObj>
              </mc:Choice>
              <mc:Fallback>
                <p:oleObj name="Equation" r:id="rId4" imgW="3771720" imgH="469800" progId="Equation.DSMT4">
                  <p:embed/>
                  <p:pic>
                    <p:nvPicPr>
                      <p:cNvPr id="0" name=""/>
                      <p:cNvPicPr/>
                      <p:nvPr/>
                    </p:nvPicPr>
                    <p:blipFill>
                      <a:blip r:embed="rId5"/>
                      <a:stretch>
                        <a:fillRect/>
                      </a:stretch>
                    </p:blipFill>
                    <p:spPr>
                      <a:xfrm>
                        <a:off x="495461" y="806450"/>
                        <a:ext cx="8191339" cy="1022350"/>
                      </a:xfrm>
                      <a:prstGeom prst="rect">
                        <a:avLst/>
                      </a:prstGeom>
                      <a:solidFill>
                        <a:schemeClr val="tx1"/>
                      </a:solidFill>
                    </p:spPr>
                  </p:pic>
                </p:oleObj>
              </mc:Fallback>
            </mc:AlternateContent>
          </a:graphicData>
        </a:graphic>
      </p:graphicFrame>
      <p:sp>
        <p:nvSpPr>
          <p:cNvPr id="7" name="TextBox 6"/>
          <p:cNvSpPr txBox="1"/>
          <p:nvPr/>
        </p:nvSpPr>
        <p:spPr>
          <a:xfrm>
            <a:off x="68985" y="2286000"/>
            <a:ext cx="8980630" cy="646331"/>
          </a:xfrm>
          <a:prstGeom prst="rect">
            <a:avLst/>
          </a:prstGeom>
          <a:noFill/>
        </p:spPr>
        <p:txBody>
          <a:bodyPr wrap="square" rtlCol="0">
            <a:spAutoFit/>
          </a:bodyPr>
          <a:lstStyle/>
          <a:p>
            <a:pPr algn="r" rtl="1"/>
            <a:r>
              <a:rPr lang="he-IL" dirty="0" smtClean="0"/>
              <a:t>ובאופן כללי, עבור צירקולציה סביב משטח אינפיניטסימאלי שיש לו היטלים על שלוש המישורים העיקריים (לצייר):</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532758750"/>
              </p:ext>
            </p:extLst>
          </p:nvPr>
        </p:nvGraphicFramePr>
        <p:xfrm>
          <a:off x="2667000" y="3048000"/>
          <a:ext cx="3733800" cy="1105895"/>
        </p:xfrm>
        <a:graphic>
          <a:graphicData uri="http://schemas.openxmlformats.org/presentationml/2006/ole">
            <mc:AlternateContent xmlns:mc="http://schemas.openxmlformats.org/markup-compatibility/2006">
              <mc:Choice xmlns:v="urn:schemas-microsoft-com:vml" Requires="v">
                <p:oleObj spid="_x0000_s10082" name="Equation" r:id="rId6" imgW="1371600" imgH="406080" progId="Equation.DSMT4">
                  <p:embed/>
                </p:oleObj>
              </mc:Choice>
              <mc:Fallback>
                <p:oleObj name="Equation" r:id="rId6" imgW="1371600" imgH="40608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048000"/>
                        <a:ext cx="3733800" cy="1105895"/>
                      </a:xfrm>
                      <a:prstGeom prst="rect">
                        <a:avLst/>
                      </a:prstGeom>
                      <a:solidFill>
                        <a:schemeClr val="tx1"/>
                      </a:solidFill>
                      <a:ln>
                        <a:noFill/>
                      </a:ln>
                    </p:spPr>
                  </p:pic>
                </p:oleObj>
              </mc:Fallback>
            </mc:AlternateContent>
          </a:graphicData>
        </a:graphic>
      </p:graphicFrame>
    </p:spTree>
    <p:extLst>
      <p:ext uri="{BB962C8B-B14F-4D97-AF65-F5344CB8AC3E}">
        <p14:creationId xmlns:p14="http://schemas.microsoft.com/office/powerpoint/2010/main" val="7303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13025"/>
            <a:ext cx="8343900" cy="2339975"/>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2"/>
          <p:cNvSpPr>
            <a:spLocks noGrp="1" noChangeArrowheads="1"/>
          </p:cNvSpPr>
          <p:nvPr>
            <p:ph type="title"/>
          </p:nvPr>
        </p:nvSpPr>
        <p:spPr>
          <a:xfrm>
            <a:off x="457200" y="-381000"/>
            <a:ext cx="8229600" cy="1371600"/>
          </a:xfrm>
        </p:spPr>
        <p:txBody>
          <a:bodyPr/>
          <a:lstStyle/>
          <a:p>
            <a:r>
              <a:rPr lang="he-IL" altLang="en-US" dirty="0" smtClean="0"/>
              <a:t>סוגים שכיחים של נגדים</a:t>
            </a:r>
            <a:endParaRPr lang="en-US" altLang="en-US" dirty="0"/>
          </a:p>
        </p:txBody>
      </p:sp>
      <p:pic>
        <p:nvPicPr>
          <p:cNvPr id="46083" name="Picture 3" descr="magnify-clip">
            <a:hlinkClick r:id="rId4" tooltip="הגדל"/>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77263" y="2613025"/>
            <a:ext cx="8461937" cy="2352675"/>
            <a:chOff x="377263" y="2613025"/>
            <a:chExt cx="8461937" cy="2352675"/>
          </a:xfrm>
        </p:grpSpPr>
        <p:pic>
          <p:nvPicPr>
            <p:cNvPr id="460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263" y="2613025"/>
              <a:ext cx="8461937" cy="23526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7263" y="4173954"/>
              <a:ext cx="1853392" cy="369332"/>
            </a:xfrm>
            <a:prstGeom prst="rect">
              <a:avLst/>
            </a:prstGeom>
          </p:spPr>
          <p:txBody>
            <a:bodyPr wrap="none">
              <a:spAutoFit/>
            </a:bodyPr>
            <a:lstStyle/>
            <a:p>
              <a:r>
                <a:rPr lang="en-US" b="1" dirty="0">
                  <a:solidFill>
                    <a:srgbClr val="FF0000"/>
                  </a:solidFill>
                </a:rPr>
                <a:t>pot</a:t>
              </a:r>
              <a:r>
                <a:rPr lang="en-US" b="1" dirty="0">
                  <a:solidFill>
                    <a:schemeClr val="bg1"/>
                  </a:solidFill>
                </a:rPr>
                <a:t>entiometer</a:t>
              </a:r>
              <a:endParaRPr lang="en-US" dirty="0">
                <a:solidFill>
                  <a:schemeClr val="bg1"/>
                </a:solidFill>
              </a:endParaRPr>
            </a:p>
          </p:txBody>
        </p:sp>
      </p:grpSp>
      <p:grpSp>
        <p:nvGrpSpPr>
          <p:cNvPr id="12" name="Group 11"/>
          <p:cNvGrpSpPr/>
          <p:nvPr/>
        </p:nvGrpSpPr>
        <p:grpSpPr>
          <a:xfrm>
            <a:off x="12700" y="1524000"/>
            <a:ext cx="9067800" cy="3810000"/>
            <a:chOff x="0" y="1447800"/>
            <a:chExt cx="9067800" cy="3810000"/>
          </a:xfrm>
        </p:grpSpPr>
        <p:pic>
          <p:nvPicPr>
            <p:cNvPr id="1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447800"/>
              <a:ext cx="8991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3556000"/>
              <a:ext cx="2819400" cy="523220"/>
            </a:xfrm>
            <a:prstGeom prst="rect">
              <a:avLst/>
            </a:prstGeom>
          </p:spPr>
          <p:txBody>
            <a:bodyPr wrap="square">
              <a:spAutoFit/>
            </a:bodyPr>
            <a:lstStyle/>
            <a:p>
              <a:r>
                <a:rPr lang="en-US" sz="1400" b="1" dirty="0" smtClean="0">
                  <a:solidFill>
                    <a:schemeClr val="bg1"/>
                  </a:solidFill>
                  <a:latin typeface="arial"/>
                </a:rPr>
                <a:t>Light-Dependent Resistor</a:t>
              </a:r>
              <a:r>
                <a:rPr lang="en-US" sz="1400" dirty="0" smtClean="0">
                  <a:solidFill>
                    <a:schemeClr val="bg1"/>
                  </a:solidFill>
                  <a:latin typeface="arial"/>
                </a:rPr>
                <a:t>  </a:t>
              </a:r>
              <a:r>
                <a:rPr lang="en-US" sz="1400" dirty="0" err="1" smtClean="0">
                  <a:solidFill>
                    <a:schemeClr val="bg1"/>
                  </a:solidFill>
                </a:rPr>
                <a:t>photoresistor</a:t>
              </a:r>
              <a:r>
                <a:rPr lang="en-US" sz="1400" dirty="0" smtClean="0">
                  <a:solidFill>
                    <a:schemeClr val="bg1"/>
                  </a:solidFill>
                </a:rPr>
                <a:t>/</a:t>
              </a:r>
              <a:r>
                <a:rPr lang="en-US" sz="1400" dirty="0" smtClean="0">
                  <a:solidFill>
                    <a:schemeClr val="bg1"/>
                  </a:solidFill>
                  <a:latin typeface="arial"/>
                </a:rPr>
                <a:t>photocell</a:t>
              </a:r>
              <a:endParaRPr lang="en-US" sz="1400" dirty="0">
                <a:solidFill>
                  <a:schemeClr val="bg1"/>
                </a:solidFill>
              </a:endParaRPr>
            </a:p>
          </p:txBody>
        </p:sp>
      </p:grpSp>
    </p:spTree>
    <p:extLst>
      <p:ext uri="{BB962C8B-B14F-4D97-AF65-F5344CB8AC3E}">
        <p14:creationId xmlns:p14="http://schemas.microsoft.com/office/powerpoint/2010/main" val="3317439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9"/>
                                        </p:tgtEl>
                                        <p:attrNameLst>
                                          <p:attrName>style.visibility</p:attrName>
                                        </p:attrNameLst>
                                      </p:cBhvr>
                                      <p:to>
                                        <p:strVal val="visible"/>
                                      </p:to>
                                    </p:set>
                                    <p:animEffect transition="in" filter="fade">
                                      <p:cBhvr>
                                        <p:cTn id="7" dur="500"/>
                                        <p:tgtEl>
                                          <p:spTgt spid="460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381000"/>
            <a:ext cx="8229600" cy="1371600"/>
          </a:xfrm>
        </p:spPr>
        <p:txBody>
          <a:bodyPr/>
          <a:lstStyle/>
          <a:p>
            <a:pPr algn="r"/>
            <a:r>
              <a:rPr lang="he-IL" altLang="en-US" sz="3600" dirty="0" smtClean="0"/>
              <a:t>המעגל החשמלי (1-תזכורת)</a:t>
            </a:r>
            <a:endParaRPr lang="en-US" altLang="en-US" sz="3600" dirty="0"/>
          </a:p>
        </p:txBody>
      </p:sp>
      <p:pic>
        <p:nvPicPr>
          <p:cNvPr id="39941" name="Picture 5" descr="magnify-clip">
            <a:hlinkClick r:id="rId4" tooltip="הגדל"/>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39945" name="Rectangle 9"/>
          <p:cNvSpPr>
            <a:spLocks noChangeArrowheads="1"/>
          </p:cNvSpPr>
          <p:nvPr/>
        </p:nvSpPr>
        <p:spPr bwMode="auto">
          <a:xfrm>
            <a:off x="-76200" y="72488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400" b="0" dirty="0"/>
              <a:t>זרם חשמלי </a:t>
            </a:r>
            <a:r>
              <a:rPr lang="he-IL" altLang="en-US" sz="2400" b="0" dirty="0" smtClean="0"/>
              <a:t>נוצר</a:t>
            </a:r>
            <a:r>
              <a:rPr lang="en-US" altLang="en-US" sz="2400" b="0" dirty="0" smtClean="0"/>
              <a:t>,</a:t>
            </a:r>
            <a:r>
              <a:rPr lang="he-IL" altLang="en-US" sz="2400" b="0" dirty="0" smtClean="0"/>
              <a:t>מתנועה של מטענים חשמליים ששקול מעתקם הכולל שונה מאפס. </a:t>
            </a:r>
            <a:r>
              <a:rPr lang="he-IL" altLang="en-US" sz="2400" b="0" dirty="0"/>
              <a:t>יחידת הזרם החשמלי </a:t>
            </a:r>
            <a:r>
              <a:rPr lang="he-IL" altLang="en-US" sz="2400" b="0" dirty="0" smtClean="0"/>
              <a:t>מכונה אמפר (קולון לשנייה) </a:t>
            </a:r>
            <a:r>
              <a:rPr lang="he-IL" altLang="en-US" sz="2400" b="0" dirty="0"/>
              <a:t>והיא קרויה </a:t>
            </a:r>
            <a:endParaRPr lang="he-IL" altLang="en-US" sz="2400" b="0" dirty="0" smtClean="0"/>
          </a:p>
          <a:p>
            <a:pPr algn="r" rtl="1"/>
            <a:r>
              <a:rPr lang="he-IL" altLang="en-US" sz="2400" b="0" dirty="0" smtClean="0"/>
              <a:t>על </a:t>
            </a:r>
            <a:r>
              <a:rPr lang="he-IL" altLang="en-US" sz="2400" b="0" dirty="0"/>
              <a:t>שמו של הפיזיקאי הצרפתי  אנדרה מרי אמפר. את הזרם ניתן למדוד באמצעות </a:t>
            </a:r>
            <a:r>
              <a:rPr lang="he-IL" altLang="en-US" sz="2400" b="0" dirty="0" smtClean="0"/>
              <a:t>מד-זרם</a:t>
            </a:r>
            <a:r>
              <a:rPr lang="he-IL" altLang="en-US" sz="2400" b="0" dirty="0"/>
              <a:t>, הנקרא בלעז אמפרמטר. </a:t>
            </a:r>
          </a:p>
        </p:txBody>
      </p:sp>
      <p:sp>
        <p:nvSpPr>
          <p:cNvPr id="39944" name="Rectangle 8"/>
          <p:cNvSpPr>
            <a:spLocks noChangeArrowheads="1"/>
          </p:cNvSpPr>
          <p:nvPr/>
        </p:nvSpPr>
        <p:spPr bwMode="auto">
          <a:xfrm>
            <a:off x="4953000" y="4754940"/>
            <a:ext cx="4114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r>
              <a:rPr lang="en-US" altLang="en-US" sz="2400" b="0" dirty="0" smtClean="0"/>
              <a:t>I </a:t>
            </a:r>
            <a:r>
              <a:rPr lang="he-IL" altLang="en-US" sz="2400" b="0" dirty="0" smtClean="0"/>
              <a:t> </a:t>
            </a:r>
            <a:r>
              <a:rPr lang="he-IL" altLang="en-US" sz="2400" b="0" dirty="0"/>
              <a:t>– </a:t>
            </a:r>
            <a:r>
              <a:rPr lang="he-IL" altLang="en-US" sz="2400" b="0" dirty="0" smtClean="0"/>
              <a:t>זרם</a:t>
            </a:r>
            <a:endParaRPr lang="he-IL" altLang="en-US" sz="2400" b="0" dirty="0"/>
          </a:p>
          <a:p>
            <a:pPr algn="r" rtl="1"/>
            <a:r>
              <a:rPr lang="en-US" altLang="en-US" sz="2400" b="0" dirty="0" smtClean="0"/>
              <a:t>q </a:t>
            </a:r>
            <a:r>
              <a:rPr lang="he-IL" altLang="en-US" sz="2400" b="0" dirty="0" smtClean="0"/>
              <a:t> </a:t>
            </a:r>
            <a:r>
              <a:rPr lang="he-IL" altLang="en-US" sz="2400" b="0" dirty="0"/>
              <a:t>– מטען חשמלי</a:t>
            </a:r>
          </a:p>
          <a:p>
            <a:pPr algn="r" rtl="1"/>
            <a:r>
              <a:rPr lang="en-US" altLang="en-US" sz="2400" b="0" dirty="0" smtClean="0"/>
              <a:t>t </a:t>
            </a:r>
            <a:r>
              <a:rPr lang="he-IL" altLang="en-US" sz="2400" b="0" dirty="0" smtClean="0"/>
              <a:t> </a:t>
            </a:r>
            <a:r>
              <a:rPr lang="he-IL" altLang="en-US" sz="2400" b="0" dirty="0"/>
              <a:t>– זמן</a:t>
            </a:r>
          </a:p>
          <a:p>
            <a:pPr algn="r" rtl="1"/>
            <a:r>
              <a:rPr lang="en-US" altLang="en-US" sz="2400" b="0" dirty="0" smtClean="0"/>
              <a:t>J </a:t>
            </a:r>
            <a:r>
              <a:rPr lang="he-IL" altLang="en-US" sz="2400" b="0" dirty="0" smtClean="0"/>
              <a:t> </a:t>
            </a:r>
            <a:r>
              <a:rPr lang="he-IL" altLang="en-US" sz="2400" b="0" dirty="0"/>
              <a:t>– צפיפות </a:t>
            </a:r>
            <a:r>
              <a:rPr lang="he-IL" altLang="en-US" sz="2400" b="0" dirty="0" smtClean="0"/>
              <a:t>הזרם</a:t>
            </a:r>
            <a:r>
              <a:rPr lang="en-US" altLang="en-US" sz="2400" b="0" dirty="0" smtClean="0"/>
              <a:t> </a:t>
            </a:r>
            <a:r>
              <a:rPr lang="he-IL" altLang="en-US" sz="2400" b="0" dirty="0" smtClean="0"/>
              <a:t> ליחדת שטח</a:t>
            </a:r>
            <a:endParaRPr lang="he-IL" altLang="en-US" sz="2800" b="0" dirty="0"/>
          </a:p>
        </p:txBody>
      </p:sp>
      <p:grpSp>
        <p:nvGrpSpPr>
          <p:cNvPr id="3" name="Group 2"/>
          <p:cNvGrpSpPr/>
          <p:nvPr/>
        </p:nvGrpSpPr>
        <p:grpSpPr>
          <a:xfrm>
            <a:off x="3124200" y="4418996"/>
            <a:ext cx="3733800" cy="1050260"/>
            <a:chOff x="2895600" y="2209800"/>
            <a:chExt cx="3733800" cy="1050260"/>
          </a:xfrm>
        </p:grpSpPr>
        <p:graphicFrame>
          <p:nvGraphicFramePr>
            <p:cNvPr id="39946" name="Object 10"/>
            <p:cNvGraphicFramePr>
              <a:graphicFrameLocks noGrp="1" noChangeAspect="1"/>
            </p:cNvGraphicFramePr>
            <p:nvPr>
              <p:ph sz="half" idx="1"/>
              <p:extLst>
                <p:ext uri="{D42A27DB-BD31-4B8C-83A1-F6EECF244321}">
                  <p14:modId xmlns:p14="http://schemas.microsoft.com/office/powerpoint/2010/main" val="4206687715"/>
                </p:ext>
              </p:extLst>
            </p:nvPr>
          </p:nvGraphicFramePr>
          <p:xfrm>
            <a:off x="2895600" y="2209800"/>
            <a:ext cx="1219200" cy="1050260"/>
          </p:xfrm>
          <a:graphic>
            <a:graphicData uri="http://schemas.openxmlformats.org/presentationml/2006/ole">
              <mc:AlternateContent xmlns:mc="http://schemas.openxmlformats.org/markup-compatibility/2006">
                <mc:Choice xmlns:v="urn:schemas-microsoft-com:vml" Requires="v">
                  <p:oleObj spid="_x0000_s19940" name="Equation" r:id="rId6" imgW="457200" imgH="393480" progId="Equation.3">
                    <p:embed/>
                  </p:oleObj>
                </mc:Choice>
                <mc:Fallback>
                  <p:oleObj name="Equation" r:id="rId6" imgW="45720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2209800"/>
                          <a:ext cx="1219200" cy="1050260"/>
                        </a:xfrm>
                        <a:prstGeom prst="rect">
                          <a:avLst/>
                        </a:prstGeom>
                        <a:solidFill>
                          <a:schemeClr val="accent1"/>
                        </a:solidFill>
                        <a:ln>
                          <a:noFill/>
                        </a:ln>
                        <a:effectLst/>
                      </p:spPr>
                    </p:pic>
                  </p:oleObj>
                </mc:Fallback>
              </mc:AlternateContent>
            </a:graphicData>
          </a:graphic>
        </p:graphicFrame>
        <p:sp>
          <p:nvSpPr>
            <p:cNvPr id="39954" name="Line 18"/>
            <p:cNvSpPr>
              <a:spLocks noChangeShapeType="1"/>
            </p:cNvSpPr>
            <p:nvPr/>
          </p:nvSpPr>
          <p:spPr bwMode="auto">
            <a:xfrm flipH="1">
              <a:off x="4343400" y="2743200"/>
              <a:ext cx="2286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3"/>
          <p:cNvGrpSpPr/>
          <p:nvPr/>
        </p:nvGrpSpPr>
        <p:grpSpPr>
          <a:xfrm>
            <a:off x="3170237" y="5847603"/>
            <a:ext cx="1863725" cy="463550"/>
            <a:chOff x="2941637" y="3638407"/>
            <a:chExt cx="1863725" cy="463550"/>
          </a:xfrm>
        </p:grpSpPr>
        <p:graphicFrame>
          <p:nvGraphicFramePr>
            <p:cNvPr id="39952" name="Object 16"/>
            <p:cNvGraphicFramePr>
              <a:graphicFrameLocks noGrp="1" noChangeAspect="1"/>
            </p:cNvGraphicFramePr>
            <p:nvPr>
              <p:ph sz="half" idx="2"/>
              <p:extLst>
                <p:ext uri="{D42A27DB-BD31-4B8C-83A1-F6EECF244321}">
                  <p14:modId xmlns:p14="http://schemas.microsoft.com/office/powerpoint/2010/main" val="1788467334"/>
                </p:ext>
              </p:extLst>
            </p:nvPr>
          </p:nvGraphicFramePr>
          <p:xfrm>
            <a:off x="2941637" y="3638407"/>
            <a:ext cx="1173163" cy="463550"/>
          </p:xfrm>
          <a:graphic>
            <a:graphicData uri="http://schemas.openxmlformats.org/presentationml/2006/ole">
              <mc:AlternateContent xmlns:mc="http://schemas.openxmlformats.org/markup-compatibility/2006">
                <mc:Choice xmlns:v="urn:schemas-microsoft-com:vml" Requires="v">
                  <p:oleObj spid="_x0000_s19941" name="Equation" r:id="rId8" imgW="545760" imgH="215640" progId="Equation.DSMT4">
                    <p:embed/>
                  </p:oleObj>
                </mc:Choice>
                <mc:Fallback>
                  <p:oleObj name="Equation" r:id="rId8" imgW="545760" imgH="215640" progId="Equation.DSMT4">
                    <p:embed/>
                    <p:pic>
                      <p:nvPicPr>
                        <p:cNvPr id="0" name=""/>
                        <p:cNvPicPr>
                          <a:picLocks noChangeAspect="1" noChangeArrowheads="1"/>
                        </p:cNvPicPr>
                        <p:nvPr/>
                      </p:nvPicPr>
                      <p:blipFill>
                        <a:blip r:embed="rId9"/>
                        <a:srcRect/>
                        <a:stretch>
                          <a:fillRect/>
                        </a:stretch>
                      </p:blipFill>
                      <p:spPr bwMode="auto">
                        <a:xfrm>
                          <a:off x="2941637" y="3638407"/>
                          <a:ext cx="1173163" cy="46355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8"/>
            <p:cNvSpPr>
              <a:spLocks noChangeShapeType="1"/>
            </p:cNvSpPr>
            <p:nvPr/>
          </p:nvSpPr>
          <p:spPr bwMode="auto">
            <a:xfrm flipH="1">
              <a:off x="4191000" y="3886200"/>
              <a:ext cx="614362"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 name="Group 7"/>
          <p:cNvGrpSpPr/>
          <p:nvPr/>
        </p:nvGrpSpPr>
        <p:grpSpPr>
          <a:xfrm>
            <a:off x="3038475" y="2543175"/>
            <a:ext cx="5800725" cy="1661187"/>
            <a:chOff x="1971675" y="2543175"/>
            <a:chExt cx="5800725" cy="1661187"/>
          </a:xfrm>
        </p:grpSpPr>
        <p:pic>
          <p:nvPicPr>
            <p:cNvPr id="39949" name="Picture 13" descr="חשמל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1675" y="2543175"/>
              <a:ext cx="5800725" cy="15716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bwMode="auto">
            <a:xfrm>
              <a:off x="3733800" y="3971364"/>
              <a:ext cx="20574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 name="TextBox 6"/>
                <p:cNvSpPr txBox="1"/>
                <p:nvPr/>
              </p:nvSpPr>
              <p:spPr>
                <a:xfrm>
                  <a:off x="5697071" y="3697941"/>
                  <a:ext cx="485261"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a:rPr>
                              <m:t>𝑬</m:t>
                            </m:r>
                          </m:e>
                        </m:acc>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5697071" y="3697941"/>
                  <a:ext cx="485261" cy="506421"/>
                </a:xfrm>
                <a:prstGeom prst="rect">
                  <a:avLst/>
                </a:prstGeom>
                <a:blipFill rotWithShape="1">
                  <a:blip r:embed="rId11"/>
                  <a:stretch>
                    <a:fillRect/>
                  </a:stretch>
                </a:blipFill>
              </p:spPr>
              <p:txBody>
                <a:bodyPr/>
                <a:lstStyle/>
                <a:p>
                  <a:r>
                    <a:rPr lang="en-US">
                      <a:noFill/>
                    </a:rPr>
                    <a:t> </a:t>
                  </a:r>
                </a:p>
              </p:txBody>
            </p:sp>
          </mc:Fallback>
        </mc:AlternateContent>
      </p:grpSp>
      <p:grpSp>
        <p:nvGrpSpPr>
          <p:cNvPr id="11" name="Group 10"/>
          <p:cNvGrpSpPr/>
          <p:nvPr/>
        </p:nvGrpSpPr>
        <p:grpSpPr>
          <a:xfrm>
            <a:off x="221755" y="2188509"/>
            <a:ext cx="2445245" cy="3029822"/>
            <a:chOff x="221755" y="2188509"/>
            <a:chExt cx="2445245" cy="3029822"/>
          </a:xfrm>
        </p:grpSpPr>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311" y="2188509"/>
              <a:ext cx="2147289" cy="2383491"/>
            </a:xfrm>
            <a:prstGeom prst="rect">
              <a:avLst/>
            </a:prstGeom>
          </p:spPr>
        </p:pic>
        <p:sp>
          <p:nvSpPr>
            <p:cNvPr id="10" name="Rectangle 9"/>
            <p:cNvSpPr/>
            <p:nvPr/>
          </p:nvSpPr>
          <p:spPr>
            <a:xfrm>
              <a:off x="221755" y="4572000"/>
              <a:ext cx="2445245" cy="646331"/>
            </a:xfrm>
            <a:prstGeom prst="rect">
              <a:avLst/>
            </a:prstGeom>
          </p:spPr>
          <p:txBody>
            <a:bodyPr wrap="square">
              <a:spAutoFit/>
            </a:bodyPr>
            <a:lstStyle/>
            <a:p>
              <a:pPr algn="ctr"/>
              <a:r>
                <a:rPr lang="he-IL" dirty="0"/>
                <a:t>André-Marie Ampère</a:t>
              </a:r>
              <a:br>
                <a:rPr lang="he-IL" dirty="0"/>
              </a:br>
              <a:r>
                <a:rPr lang="en-US" dirty="0" smtClean="0"/>
                <a:t>1775 - 1836</a:t>
              </a:r>
              <a:endParaRPr lang="en-US" dirty="0"/>
            </a:p>
          </p:txBody>
        </p:sp>
      </p:grpSp>
    </p:spTree>
    <p:extLst>
      <p:ext uri="{BB962C8B-B14F-4D97-AF65-F5344CB8AC3E}">
        <p14:creationId xmlns:p14="http://schemas.microsoft.com/office/powerpoint/2010/main" val="154333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944"/>
                                        </p:tgtEl>
                                        <p:attrNameLst>
                                          <p:attrName>style.visibility</p:attrName>
                                        </p:attrNameLst>
                                      </p:cBhvr>
                                      <p:to>
                                        <p:strVal val="visible"/>
                                      </p:to>
                                    </p:set>
                                    <p:animEffect transition="in" filter="fade">
                                      <p:cBhvr>
                                        <p:cTn id="17" dur="500"/>
                                        <p:tgtEl>
                                          <p:spTgt spid="399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29607" y="-373062"/>
            <a:ext cx="4493346" cy="1371600"/>
          </a:xfrm>
        </p:spPr>
        <p:txBody>
          <a:bodyPr/>
          <a:lstStyle/>
          <a:p>
            <a:pPr algn="r"/>
            <a:r>
              <a:rPr lang="he-IL" altLang="en-US" sz="3600" dirty="0"/>
              <a:t>מעגל חשמלי-2</a:t>
            </a:r>
            <a:endParaRPr lang="en-US" altLang="en-US" sz="3600" dirty="0"/>
          </a:p>
        </p:txBody>
      </p:sp>
      <p:sp>
        <p:nvSpPr>
          <p:cNvPr id="35844" name="Rectangle 4"/>
          <p:cNvSpPr>
            <a:spLocks noChangeArrowheads="1"/>
          </p:cNvSpPr>
          <p:nvPr/>
        </p:nvSpPr>
        <p:spPr bwMode="auto">
          <a:xfrm>
            <a:off x="457200" y="838200"/>
            <a:ext cx="8382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800" b="0" dirty="0"/>
              <a:t>מעגל חשמלי מורכב מאוסף של רכיבים </a:t>
            </a:r>
            <a:r>
              <a:rPr lang="he-IL" altLang="en-US" sz="2800" b="0" dirty="0" smtClean="0"/>
              <a:t>חשמליים: נגד, קבל, משרן ועוד </a:t>
            </a:r>
            <a:r>
              <a:rPr lang="he-IL" altLang="en-US" sz="2800" b="0" dirty="0"/>
              <a:t>המחוברים ביניהם </a:t>
            </a:r>
            <a:r>
              <a:rPr lang="he-IL" altLang="en-US" sz="2800" b="0" dirty="0" smtClean="0"/>
              <a:t>באמצעות תיילים מוליכים המאפשרים זרימת זרם </a:t>
            </a:r>
            <a:r>
              <a:rPr lang="he-IL" altLang="en-US" sz="2800" b="0" dirty="0"/>
              <a:t>חשמלי </a:t>
            </a:r>
            <a:r>
              <a:rPr lang="he-IL" altLang="en-US" sz="2800" b="0" dirty="0" smtClean="0"/>
              <a:t>דרכם ודרך רכיבי המעגל.</a:t>
            </a:r>
            <a:endParaRPr lang="he-IL" altLang="en-US" sz="2800" b="0" dirty="0"/>
          </a:p>
          <a:p>
            <a:pPr algn="r" rtl="1" eaLnBrk="0" hangingPunct="0"/>
            <a:endParaRPr lang="he-IL" altLang="en-US" sz="2800" b="0" dirty="0"/>
          </a:p>
          <a:p>
            <a:pPr algn="r" rtl="1" eaLnBrk="0" hangingPunct="0"/>
            <a:r>
              <a:rPr lang="he-IL" altLang="en-US" sz="2800" b="0" dirty="0"/>
              <a:t>כדי שיזרום זרם במעגל צריכים להתקיים שני תנאים</a:t>
            </a:r>
            <a:r>
              <a:rPr lang="he-IL" altLang="en-US" sz="2800" b="0" dirty="0" smtClean="0"/>
              <a:t>:</a:t>
            </a:r>
          </a:p>
          <a:p>
            <a:pPr algn="r" rtl="1" eaLnBrk="0" hangingPunct="0"/>
            <a:endParaRPr lang="he-IL" altLang="en-US" sz="2800" b="0" dirty="0"/>
          </a:p>
          <a:p>
            <a:pPr algn="r" rtl="1" eaLnBrk="0" hangingPunct="0">
              <a:buFontTx/>
              <a:buAutoNum type="arabicPeriod"/>
            </a:pPr>
            <a:r>
              <a:rPr lang="he-IL" altLang="en-US" sz="2800" b="0" dirty="0"/>
              <a:t> המעגל צריך להיות מחובר למקור אנרגיה. </a:t>
            </a:r>
            <a:r>
              <a:rPr lang="he-IL" altLang="en-US" sz="2800" b="0" dirty="0" smtClean="0"/>
              <a:t>דהיינו למקור מ</a:t>
            </a:r>
            <a:r>
              <a:rPr lang="he-IL" altLang="en-US" sz="2800" dirty="0" smtClean="0"/>
              <a:t>ת</a:t>
            </a:r>
            <a:r>
              <a:rPr lang="he-IL" altLang="en-US" sz="2800" b="0" dirty="0" smtClean="0"/>
              <a:t>ח </a:t>
            </a:r>
            <a:r>
              <a:rPr lang="he-IL" altLang="en-US" sz="2800" b="0" dirty="0"/>
              <a:t>חשמלי </a:t>
            </a:r>
            <a:r>
              <a:rPr lang="he-IL" altLang="en-US" sz="2800" b="0" dirty="0" smtClean="0"/>
              <a:t>(סוללה, גננרטור) או למקור </a:t>
            </a:r>
            <a:r>
              <a:rPr lang="he-IL" altLang="en-US" sz="2800" b="0" dirty="0"/>
              <a:t>זרם </a:t>
            </a:r>
            <a:r>
              <a:rPr lang="he-IL" altLang="en-US" sz="2800" b="0" dirty="0" smtClean="0"/>
              <a:t>חשמלי. </a:t>
            </a:r>
            <a:endParaRPr lang="he-IL" altLang="en-US" sz="2800" b="0" dirty="0"/>
          </a:p>
          <a:p>
            <a:pPr algn="r" rtl="1" eaLnBrk="0" hangingPunct="0">
              <a:buFontTx/>
              <a:buAutoNum type="arabicPeriod" startAt="2"/>
            </a:pPr>
            <a:r>
              <a:rPr lang="he-IL" altLang="en-US" sz="2800" b="0" dirty="0"/>
              <a:t> במעגל צריך להיות לפחות מסלול סגור אחד העובר דרך מקור האנרגיה.</a:t>
            </a:r>
          </a:p>
          <a:p>
            <a:pPr algn="r" rtl="1" eaLnBrk="0" hangingPunct="0"/>
            <a:endParaRPr lang="he-IL" altLang="en-US" sz="2800" b="0" dirty="0"/>
          </a:p>
        </p:txBody>
      </p:sp>
      <p:pic>
        <p:nvPicPr>
          <p:cNvPr id="35845" name="Picture 5" descr="magnify-clip">
            <a:hlinkClick r:id="rId3" tooltip="הגדל"/>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35848" name="Rectangle 8"/>
          <p:cNvSpPr>
            <a:spLocks noChangeArrowheads="1"/>
          </p:cNvSpPr>
          <p:nvPr/>
        </p:nvSpPr>
        <p:spPr bwMode="auto">
          <a:xfrm>
            <a:off x="7234237" y="5638800"/>
            <a:ext cx="1300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b="0" dirty="0">
                <a:hlinkClick r:id="rId5"/>
              </a:rPr>
              <a:t>מעגל חשמלי</a:t>
            </a:r>
            <a:endParaRPr lang="en-US" altLang="en-US" b="0" dirty="0"/>
          </a:p>
        </p:txBody>
      </p:sp>
      <p:sp>
        <p:nvSpPr>
          <p:cNvPr id="6" name="Rectangle 4"/>
          <p:cNvSpPr>
            <a:spLocks noChangeArrowheads="1"/>
          </p:cNvSpPr>
          <p:nvPr/>
        </p:nvSpPr>
        <p:spPr bwMode="auto">
          <a:xfrm>
            <a:off x="5497512" y="6248400"/>
            <a:ext cx="311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b="0" dirty="0">
                <a:hlinkClick r:id="rId6"/>
              </a:rPr>
              <a:t>אנלוגיה בין זרם מים לזרם חשמלי</a:t>
            </a:r>
            <a:endParaRPr lang="en-US" altLang="en-US" b="0" dirty="0"/>
          </a:p>
        </p:txBody>
      </p:sp>
    </p:spTree>
    <p:extLst>
      <p:ext uri="{BB962C8B-B14F-4D97-AF65-F5344CB8AC3E}">
        <p14:creationId xmlns:p14="http://schemas.microsoft.com/office/powerpoint/2010/main" val="689630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1371600"/>
          </a:xfrm>
        </p:spPr>
        <p:txBody>
          <a:bodyPr/>
          <a:lstStyle/>
          <a:p>
            <a:r>
              <a:rPr lang="he-IL" altLang="en-US"/>
              <a:t>מעגל חשמלי – אנלוגיה לזרם מים</a:t>
            </a:r>
            <a:endParaRPr lang="en-US" altLang="en-US"/>
          </a:p>
        </p:txBody>
      </p:sp>
      <p:pic>
        <p:nvPicPr>
          <p:cNvPr id="45059" name="Picture 3" descr="magnify-clip">
            <a:hlinkClick r:id="rId3" tooltip="הגדל"/>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4200" y="3252788"/>
            <a:ext cx="142875" cy="104775"/>
          </a:xfrm>
          <a:prstGeom prst="rect">
            <a:avLst/>
          </a:prstGeom>
          <a:noFill/>
          <a:extLst>
            <a:ext uri="{909E8E84-426E-40DD-AFC4-6F175D3DCCD1}">
              <a14:hiddenFill xmlns:a14="http://schemas.microsoft.com/office/drawing/2010/main">
                <a:solidFill>
                  <a:srgbClr val="FFFFFF"/>
                </a:solidFill>
              </a14:hiddenFill>
            </a:ext>
          </a:extLst>
        </p:spPr>
      </p:pic>
      <p:sp>
        <p:nvSpPr>
          <p:cNvPr id="45060" name="Rectangle 4"/>
          <p:cNvSpPr>
            <a:spLocks noChangeArrowheads="1"/>
          </p:cNvSpPr>
          <p:nvPr/>
        </p:nvSpPr>
        <p:spPr bwMode="auto">
          <a:xfrm>
            <a:off x="5345112" y="6415088"/>
            <a:ext cx="3113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b="0" dirty="0">
                <a:hlinkClick r:id="rId5"/>
              </a:rPr>
              <a:t>אנלוגיה בין זרם מים לזרם חשמלי</a:t>
            </a:r>
            <a:endParaRPr lang="en-US" altLang="en-US" b="0" dirty="0"/>
          </a:p>
        </p:txBody>
      </p:sp>
      <p:grpSp>
        <p:nvGrpSpPr>
          <p:cNvPr id="45061" name="Group 5"/>
          <p:cNvGrpSpPr>
            <a:grpSpLocks/>
          </p:cNvGrpSpPr>
          <p:nvPr/>
        </p:nvGrpSpPr>
        <p:grpSpPr bwMode="auto">
          <a:xfrm>
            <a:off x="685800" y="838200"/>
            <a:ext cx="8001000" cy="5486400"/>
            <a:chOff x="1095" y="528"/>
            <a:chExt cx="4089" cy="3456"/>
          </a:xfrm>
        </p:grpSpPr>
        <p:pic>
          <p:nvPicPr>
            <p:cNvPr id="450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 y="528"/>
              <a:ext cx="4089" cy="1680"/>
            </a:xfrm>
            <a:prstGeom prst="rect">
              <a:avLst/>
            </a:prstGeom>
            <a:noFill/>
            <a:extLst>
              <a:ext uri="{909E8E84-426E-40DD-AFC4-6F175D3DCCD1}">
                <a14:hiddenFill xmlns:a14="http://schemas.microsoft.com/office/drawing/2010/main">
                  <a:solidFill>
                    <a:srgbClr val="FFFFFF"/>
                  </a:solidFill>
                </a14:hiddenFill>
              </a:ext>
            </a:extLst>
          </p:spPr>
        </p:pic>
        <p:pic>
          <p:nvPicPr>
            <p:cNvPr id="45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 y="2250"/>
              <a:ext cx="4080" cy="17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800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245225"/>
            <a:ext cx="457200" cy="476250"/>
          </a:xfrm>
        </p:spPr>
        <p:txBody>
          <a:bodyPr/>
          <a:lstStyle/>
          <a:p>
            <a:pPr algn="r" rtl="1">
              <a:defRPr/>
            </a:pPr>
            <a:fld id="{DB313FC9-621A-4E74-B621-6E46F1091A4A}" type="slidenum">
              <a:rPr lang="he-IL" altLang="en-US" smtClean="0">
                <a:solidFill>
                  <a:srgbClr val="FFFFFF"/>
                </a:solidFill>
              </a:rPr>
              <a:pPr algn="r" rtl="1">
                <a:defRPr/>
              </a:pPr>
              <a:t>34</a:t>
            </a:fld>
            <a:endParaRPr lang="en-US" altLang="en-US" dirty="0">
              <a:solidFill>
                <a:srgbClr val="FFFFFF"/>
              </a:solidFill>
            </a:endParaRPr>
          </a:p>
        </p:txBody>
      </p:sp>
      <p:grpSp>
        <p:nvGrpSpPr>
          <p:cNvPr id="81" name="Group 80"/>
          <p:cNvGrpSpPr/>
          <p:nvPr/>
        </p:nvGrpSpPr>
        <p:grpSpPr>
          <a:xfrm>
            <a:off x="2068283" y="152400"/>
            <a:ext cx="5791202" cy="2272937"/>
            <a:chOff x="914398" y="381000"/>
            <a:chExt cx="5791202" cy="2272937"/>
          </a:xfrm>
        </p:grpSpPr>
        <p:grpSp>
          <p:nvGrpSpPr>
            <p:cNvPr id="3" name="Group 2"/>
            <p:cNvGrpSpPr/>
            <p:nvPr/>
          </p:nvGrpSpPr>
          <p:grpSpPr>
            <a:xfrm>
              <a:off x="914398" y="761999"/>
              <a:ext cx="5791202" cy="1677796"/>
              <a:chOff x="914398" y="761999"/>
              <a:chExt cx="5791202" cy="1677796"/>
            </a:xfrm>
          </p:grpSpPr>
          <p:sp>
            <p:nvSpPr>
              <p:cNvPr id="4" name="Rounded Rectangle 3"/>
              <p:cNvSpPr/>
              <p:nvPr/>
            </p:nvSpPr>
            <p:spPr bwMode="auto">
              <a:xfrm>
                <a:off x="2133600" y="2133600"/>
                <a:ext cx="1524000" cy="228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5" name="TextBox 4"/>
              <p:cNvSpPr txBox="1"/>
              <p:nvPr/>
            </p:nvSpPr>
            <p:spPr>
              <a:xfrm>
                <a:off x="2747551" y="2070463"/>
                <a:ext cx="304800" cy="369332"/>
              </a:xfrm>
              <a:prstGeom prst="rect">
                <a:avLst/>
              </a:prstGeom>
              <a:noFill/>
            </p:spPr>
            <p:txBody>
              <a:bodyPr wrap="square" rtlCol="0">
                <a:spAutoFit/>
              </a:bodyPr>
              <a:lstStyle/>
              <a:p>
                <a:r>
                  <a:rPr lang="en-US" dirty="0" smtClean="0"/>
                  <a:t>R</a:t>
                </a:r>
                <a:endParaRPr lang="en-US" dirty="0"/>
              </a:p>
            </p:txBody>
          </p:sp>
          <p:cxnSp>
            <p:nvCxnSpPr>
              <p:cNvPr id="6" name="Straight Connector 5"/>
              <p:cNvCxnSpPr>
                <a:stCxn id="4" idx="1"/>
              </p:cNvCxnSpPr>
              <p:nvPr/>
            </p:nvCxnSpPr>
            <p:spPr bwMode="auto">
              <a:xfrm flipH="1">
                <a:off x="914400" y="2247900"/>
                <a:ext cx="1219200" cy="722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914398" y="761999"/>
                <a:ext cx="7232" cy="1510939"/>
              </a:xfrm>
              <a:prstGeom prst="line">
                <a:avLst/>
              </a:prstGeom>
              <a:solidFill>
                <a:schemeClr val="accent1"/>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914401" y="775064"/>
                <a:ext cx="5791199" cy="0"/>
              </a:xfrm>
              <a:prstGeom prst="line">
                <a:avLst/>
              </a:prstGeom>
              <a:solidFill>
                <a:schemeClr val="accent1"/>
              </a:solidFill>
              <a:ln w="38100" cap="flat" cmpd="sng" algn="ctr">
                <a:solidFill>
                  <a:schemeClr val="tx1"/>
                </a:solidFill>
                <a:prstDash val="solid"/>
                <a:round/>
                <a:headEnd type="triangl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653245" y="2233748"/>
                <a:ext cx="1375955" cy="1306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2" name="Straight Connector 11"/>
            <p:cNvCxnSpPr/>
            <p:nvPr/>
          </p:nvCxnSpPr>
          <p:spPr bwMode="auto">
            <a:xfrm flipH="1">
              <a:off x="5029200" y="2044339"/>
              <a:ext cx="2" cy="36933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5617029" y="1846217"/>
              <a:ext cx="8715" cy="80772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5634445" y="2222863"/>
              <a:ext cx="1071155" cy="1306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6701246" y="757649"/>
              <a:ext cx="3" cy="146303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3" name="TextBox 22"/>
                <p:cNvSpPr txBox="1"/>
                <p:nvPr/>
              </p:nvSpPr>
              <p:spPr>
                <a:xfrm>
                  <a:off x="1792990" y="2235926"/>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792990" y="2235926"/>
                  <a:ext cx="39068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581400" y="2220686"/>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3581400" y="2220686"/>
                  <a:ext cx="39068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48200" y="2223646"/>
                  <a:ext cx="3699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648200" y="2223646"/>
                  <a:ext cx="369908"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573692" y="2221468"/>
                  <a:ext cx="39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573692" y="2221468"/>
                  <a:ext cx="397160" cy="369332"/>
                </a:xfrm>
                <a:prstGeom prst="rect">
                  <a:avLst/>
                </a:prstGeom>
                <a:blipFill rotWithShape="1">
                  <a:blip r:embed="rId6"/>
                  <a:stretch>
                    <a:fillRect/>
                  </a:stretch>
                </a:blipFill>
              </p:spPr>
              <p:txBody>
                <a:bodyPr/>
                <a:lstStyle/>
                <a:p>
                  <a:r>
                    <a:rPr lang="en-US">
                      <a:noFill/>
                    </a:rPr>
                    <a:t> </a:t>
                  </a:r>
                </a:p>
              </p:txBody>
            </p:sp>
          </mc:Fallback>
        </mc:AlternateContent>
        <p:grpSp>
          <p:nvGrpSpPr>
            <p:cNvPr id="29" name="Group 28"/>
            <p:cNvGrpSpPr/>
            <p:nvPr/>
          </p:nvGrpSpPr>
          <p:grpSpPr>
            <a:xfrm>
              <a:off x="1143001" y="990601"/>
              <a:ext cx="2626610" cy="1054520"/>
              <a:chOff x="1143001" y="990601"/>
              <a:chExt cx="2626610" cy="1054520"/>
            </a:xfrm>
          </p:grpSpPr>
          <p:sp>
            <p:nvSpPr>
              <p:cNvPr id="30" name="Arc 29"/>
              <p:cNvSpPr/>
              <p:nvPr/>
            </p:nvSpPr>
            <p:spPr bwMode="auto">
              <a:xfrm rot="10800000">
                <a:off x="1143001" y="990601"/>
                <a:ext cx="2626610" cy="1054520"/>
              </a:xfrm>
              <a:prstGeom prst="arc">
                <a:avLst>
                  <a:gd name="adj1" fmla="val 15938508"/>
                  <a:gd name="adj2" fmla="val 5644828"/>
                </a:avLst>
              </a:prstGeom>
              <a:noFill/>
              <a:ln w="28575" cap="flat" cmpd="sng" algn="ctr">
                <a:solidFill>
                  <a:srgbClr val="FFC000"/>
                </a:solidFill>
                <a:prstDash val="solid"/>
                <a:round/>
                <a:headEnd type="triangle" w="med" len="med"/>
                <a:tailEnd type="none" w="lg" len="lg"/>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1" name="TextBox 30"/>
              <p:cNvSpPr txBox="1"/>
              <p:nvPr/>
            </p:nvSpPr>
            <p:spPr>
              <a:xfrm>
                <a:off x="1219200" y="1277872"/>
                <a:ext cx="467973" cy="461665"/>
              </a:xfrm>
              <a:prstGeom prst="rect">
                <a:avLst/>
              </a:prstGeom>
              <a:noFill/>
            </p:spPr>
            <p:txBody>
              <a:bodyPr wrap="square" rtlCol="0">
                <a:spAutoFit/>
              </a:bodyPr>
              <a:lstStyle/>
              <a:p>
                <a:r>
                  <a:rPr lang="en-US" sz="2400" dirty="0" smtClean="0">
                    <a:solidFill>
                      <a:srgbClr val="FFC000"/>
                    </a:solidFill>
                  </a:rPr>
                  <a:t>I</a:t>
                </a:r>
                <a:endParaRPr lang="en-US" sz="2400" dirty="0">
                  <a:solidFill>
                    <a:srgbClr val="FFC000"/>
                  </a:solidFill>
                </a:endParaRPr>
              </a:p>
            </p:txBody>
          </p:sp>
        </p:grpSp>
        <mc:AlternateContent xmlns:mc="http://schemas.openxmlformats.org/markup-compatibility/2006" xmlns:a14="http://schemas.microsoft.com/office/drawing/2010/main">
          <mc:Choice Requires="a14">
            <p:sp>
              <p:nvSpPr>
                <p:cNvPr id="40" name="Rectangle 39"/>
                <p:cNvSpPr/>
                <p:nvPr/>
              </p:nvSpPr>
              <p:spPr>
                <a:xfrm>
                  <a:off x="4403877" y="381000"/>
                  <a:ext cx="3362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𝑙</m:t>
                        </m:r>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4403877" y="381000"/>
                  <a:ext cx="336246" cy="369332"/>
                </a:xfrm>
                <a:prstGeom prst="rect">
                  <a:avLst/>
                </a:prstGeom>
                <a:blipFill rotWithShape="1">
                  <a:blip r:embed="rId7"/>
                  <a:stretch>
                    <a:fillRect/>
                  </a:stretch>
                </a:blipFill>
              </p:spPr>
              <p:txBody>
                <a:bodyPr/>
                <a:lstStyle/>
                <a:p>
                  <a:r>
                    <a:rPr lang="en-US">
                      <a:noFill/>
                    </a:rPr>
                    <a:t> </a:t>
                  </a:r>
                </a:p>
              </p:txBody>
            </p:sp>
          </mc:Fallback>
        </mc:AlternateContent>
      </p:grpSp>
      <p:grpSp>
        <p:nvGrpSpPr>
          <p:cNvPr id="56" name="Group 55"/>
          <p:cNvGrpSpPr/>
          <p:nvPr/>
        </p:nvGrpSpPr>
        <p:grpSpPr>
          <a:xfrm>
            <a:off x="1905000" y="2639479"/>
            <a:ext cx="6240740" cy="2673047"/>
            <a:chOff x="751115" y="2868079"/>
            <a:chExt cx="6240740" cy="2673047"/>
          </a:xfrm>
        </p:grpSpPr>
        <p:grpSp>
          <p:nvGrpSpPr>
            <p:cNvPr id="36" name="Group 35"/>
            <p:cNvGrpSpPr/>
            <p:nvPr/>
          </p:nvGrpSpPr>
          <p:grpSpPr>
            <a:xfrm>
              <a:off x="914400" y="3200400"/>
              <a:ext cx="5786846" cy="2133600"/>
              <a:chOff x="914400" y="2693126"/>
              <a:chExt cx="5786846" cy="2133600"/>
            </a:xfrm>
          </p:grpSpPr>
          <p:cxnSp>
            <p:nvCxnSpPr>
              <p:cNvPr id="28" name="Straight Connector 27"/>
              <p:cNvCxnSpPr/>
              <p:nvPr/>
            </p:nvCxnSpPr>
            <p:spPr bwMode="auto">
              <a:xfrm>
                <a:off x="914400" y="4804563"/>
                <a:ext cx="5786846" cy="22163"/>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flipH="1">
                <a:off x="914403" y="2693126"/>
                <a:ext cx="11078" cy="2107472"/>
              </a:xfrm>
              <a:prstGeom prst="line">
                <a:avLst/>
              </a:prstGeom>
              <a:solidFill>
                <a:schemeClr val="accent1"/>
              </a:solidFill>
              <a:ln w="95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38" name="TextBox 37"/>
                <p:cNvSpPr txBox="1"/>
                <p:nvPr/>
              </p:nvSpPr>
              <p:spPr>
                <a:xfrm>
                  <a:off x="751115" y="2868079"/>
                  <a:ext cx="6801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r>
                          <a:rPr lang="en-US" b="0" i="1" smtClean="0">
                            <a:latin typeface="Cambria Math"/>
                          </a:rPr>
                          <m:t>𝑙</m:t>
                        </m:r>
                        <m:r>
                          <a:rPr lang="en-US" b="0" i="1" smtClean="0">
                            <a:latin typeface="Cambria Math"/>
                          </a:rPr>
                          <m:t>)</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751115" y="2868079"/>
                  <a:ext cx="680186" cy="369332"/>
                </a:xfrm>
                <a:prstGeom prst="rect">
                  <a:avLst/>
                </a:prstGeom>
                <a:blipFill rotWithShape="1">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637143" y="5141016"/>
                  <a:ext cx="3547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𝑙</m:t>
                        </m:r>
                      </m:oMath>
                    </m:oMathPara>
                  </a14:m>
                  <a:endParaRPr lang="en-US" sz="2000" dirty="0"/>
                </a:p>
              </p:txBody>
            </p:sp>
          </mc:Choice>
          <mc:Fallback xmlns="">
            <p:sp>
              <p:nvSpPr>
                <p:cNvPr id="41" name="Rectangle 40"/>
                <p:cNvSpPr>
                  <a:spLocks noRot="1" noChangeAspect="1" noMove="1" noResize="1" noEditPoints="1" noAdjustHandles="1" noChangeArrowheads="1" noChangeShapeType="1" noTextEdit="1"/>
                </p:cNvSpPr>
                <p:nvPr/>
              </p:nvSpPr>
              <p:spPr>
                <a:xfrm>
                  <a:off x="6637143" y="5141016"/>
                  <a:ext cx="354712" cy="400110"/>
                </a:xfrm>
                <a:prstGeom prst="rect">
                  <a:avLst/>
                </a:prstGeom>
                <a:blipFill rotWithShape="1">
                  <a:blip r:embed="rId9"/>
                  <a:stretch>
                    <a:fillRect/>
                  </a:stretch>
                </a:blipFill>
              </p:spPr>
              <p:txBody>
                <a:bodyPr/>
                <a:lstStyle/>
                <a:p>
                  <a:r>
                    <a:rPr lang="en-US">
                      <a:noFill/>
                    </a:rPr>
                    <a:t> </a:t>
                  </a:r>
                </a:p>
              </p:txBody>
            </p:sp>
          </mc:Fallback>
        </mc:AlternateContent>
      </p:grpSp>
      <p:grpSp>
        <p:nvGrpSpPr>
          <p:cNvPr id="57" name="Group 56"/>
          <p:cNvGrpSpPr/>
          <p:nvPr/>
        </p:nvGrpSpPr>
        <p:grpSpPr>
          <a:xfrm>
            <a:off x="2946875" y="5105400"/>
            <a:ext cx="4177862" cy="403924"/>
            <a:chOff x="1792990" y="5334000"/>
            <a:chExt cx="4177862" cy="403924"/>
          </a:xfrm>
        </p:grpSpPr>
        <mc:AlternateContent xmlns:mc="http://schemas.openxmlformats.org/markup-compatibility/2006" xmlns:a14="http://schemas.microsoft.com/office/drawing/2010/main">
          <mc:Choice Requires="a14">
            <p:sp>
              <p:nvSpPr>
                <p:cNvPr id="39" name="TextBox 38"/>
                <p:cNvSpPr txBox="1"/>
                <p:nvPr/>
              </p:nvSpPr>
              <p:spPr>
                <a:xfrm>
                  <a:off x="1792990" y="5368592"/>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1792990" y="5368592"/>
                  <a:ext cx="390684"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562407" y="5368592"/>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3562407" y="5368592"/>
                  <a:ext cx="390684"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648200" y="5334000"/>
                  <a:ext cx="3699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xmlns="">
            <p:sp>
              <p:nvSpPr>
                <p:cNvPr id="45" name="TextBox 44"/>
                <p:cNvSpPr txBox="1">
                  <a:spLocks noRot="1" noChangeAspect="1" noMove="1" noResize="1" noEditPoints="1" noAdjustHandles="1" noChangeArrowheads="1" noChangeShapeType="1" noTextEdit="1"/>
                </p:cNvSpPr>
                <p:nvPr/>
              </p:nvSpPr>
              <p:spPr>
                <a:xfrm>
                  <a:off x="4648200" y="5334000"/>
                  <a:ext cx="369908"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573692" y="5341071"/>
                  <a:ext cx="39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573692" y="5341071"/>
                  <a:ext cx="397160" cy="369332"/>
                </a:xfrm>
                <a:prstGeom prst="rect">
                  <a:avLst/>
                </a:prstGeom>
                <a:blipFill rotWithShape="1">
                  <a:blip r:embed="rId13"/>
                  <a:stretch>
                    <a:fillRect/>
                  </a:stretch>
                </a:blipFill>
              </p:spPr>
              <p:txBody>
                <a:bodyPr/>
                <a:lstStyle/>
                <a:p>
                  <a:r>
                    <a:rPr lang="en-US">
                      <a:noFill/>
                    </a:rPr>
                    <a:t> </a:t>
                  </a:r>
                </a:p>
              </p:txBody>
            </p:sp>
          </mc:Fallback>
        </mc:AlternateContent>
      </p:grpSp>
      <p:grpSp>
        <p:nvGrpSpPr>
          <p:cNvPr id="55" name="Group 54"/>
          <p:cNvGrpSpPr/>
          <p:nvPr/>
        </p:nvGrpSpPr>
        <p:grpSpPr>
          <a:xfrm>
            <a:off x="3285910" y="2170611"/>
            <a:ext cx="3493712" cy="2936967"/>
            <a:chOff x="2132025" y="2399211"/>
            <a:chExt cx="3493712" cy="2936967"/>
          </a:xfrm>
        </p:grpSpPr>
        <p:cxnSp>
          <p:nvCxnSpPr>
            <p:cNvPr id="48" name="Straight Connector 47"/>
            <p:cNvCxnSpPr/>
            <p:nvPr/>
          </p:nvCxnSpPr>
          <p:spPr bwMode="auto">
            <a:xfrm>
              <a:off x="2132025" y="2409313"/>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3657600" y="2399211"/>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5027625" y="2411491"/>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5624162" y="2404957"/>
              <a:ext cx="1575" cy="2924687"/>
            </a:xfrm>
            <a:prstGeom prst="line">
              <a:avLst/>
            </a:prstGeom>
            <a:solidFill>
              <a:schemeClr val="accent1"/>
            </a:solidFill>
            <a:ln w="9525" cap="flat" cmpd="sng" algn="ctr">
              <a:solidFill>
                <a:schemeClr val="tx1"/>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9" name="Straight Connector 58"/>
          <p:cNvCxnSpPr/>
          <p:nvPr/>
        </p:nvCxnSpPr>
        <p:spPr bwMode="auto">
          <a:xfrm flipV="1">
            <a:off x="2079366" y="3638700"/>
            <a:ext cx="1208119" cy="653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3313610" y="3638008"/>
            <a:ext cx="1497875" cy="144126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flipV="1">
            <a:off x="4813060" y="5072738"/>
            <a:ext cx="1370025" cy="6534"/>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flipV="1">
            <a:off x="6184270" y="3645234"/>
            <a:ext cx="586644" cy="142385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6778047" y="3651768"/>
            <a:ext cx="1077084"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2" name="TextBox 71"/>
              <p:cNvSpPr txBox="1"/>
              <p:nvPr/>
            </p:nvSpPr>
            <p:spPr>
              <a:xfrm>
                <a:off x="0" y="3467102"/>
                <a:ext cx="17284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𝑉</m:t>
                          </m:r>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𝑉</m:t>
                          </m:r>
                        </m:e>
                        <m:sub>
                          <m:r>
                            <a:rPr lang="en-US" b="0" i="1" smtClean="0">
                              <a:latin typeface="Cambria Math"/>
                            </a:rPr>
                            <m:t>𝑑</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𝑎</m:t>
                          </m:r>
                        </m:sub>
                      </m:sSub>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0" y="3467102"/>
                <a:ext cx="1728422" cy="369332"/>
              </a:xfrm>
              <a:prstGeom prst="rect">
                <a:avLst/>
              </a:prstGeom>
              <a:blipFill rotWithShape="1">
                <a:blip r:embed="rId1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412" y="4876800"/>
                <a:ext cx="170155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𝑉</m:t>
                          </m:r>
                          <m:r>
                            <a:rPr lang="en-US" b="0" i="1" smtClean="0">
                              <a:latin typeface="Cambria Math"/>
                            </a:rPr>
                            <m:t>(</m:t>
                          </m:r>
                          <m:r>
                            <a:rPr lang="en-US" b="0" i="1" smtClean="0">
                              <a:latin typeface="Cambria Math"/>
                            </a:rPr>
                            <m:t>𝑙</m:t>
                          </m:r>
                          <m:r>
                            <a:rPr lang="en-US" b="0" i="1" smtClean="0">
                              <a:latin typeface="Cambria Math"/>
                            </a:rPr>
                            <m:t>)=</m:t>
                          </m:r>
                          <m:r>
                            <a:rPr lang="en-US" b="0" i="1" smtClean="0">
                              <a:latin typeface="Cambria Math"/>
                            </a:rPr>
                            <m:t>𝑉</m:t>
                          </m:r>
                        </m:e>
                        <m:sub>
                          <m:r>
                            <a:rPr lang="en-US" b="0" i="1" smtClean="0">
                              <a:latin typeface="Cambria Math"/>
                            </a:rPr>
                            <m:t>𝑏</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𝑐</m:t>
                          </m:r>
                        </m:sub>
                      </m:sSub>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2412" y="4876800"/>
                <a:ext cx="1701556" cy="369332"/>
              </a:xfrm>
              <a:prstGeom prst="rect">
                <a:avLst/>
              </a:prstGeom>
              <a:blipFill rotWithShape="1">
                <a:blip r:embed="rId15"/>
                <a:stretch>
                  <a:fillRect b="-14754"/>
                </a:stretch>
              </a:blipFill>
            </p:spPr>
            <p:txBody>
              <a:bodyPr/>
              <a:lstStyle/>
              <a:p>
                <a:r>
                  <a:rPr lang="en-US">
                    <a:noFill/>
                  </a:rPr>
                  <a:t> </a:t>
                </a:r>
              </a:p>
            </p:txBody>
          </p:sp>
        </mc:Fallback>
      </mc:AlternateContent>
      <p:grpSp>
        <p:nvGrpSpPr>
          <p:cNvPr id="76" name="Group 75"/>
          <p:cNvGrpSpPr/>
          <p:nvPr/>
        </p:nvGrpSpPr>
        <p:grpSpPr>
          <a:xfrm>
            <a:off x="2976384" y="5344885"/>
            <a:ext cx="2172325" cy="646640"/>
            <a:chOff x="1822499" y="5573485"/>
            <a:chExt cx="2172325" cy="646640"/>
          </a:xfrm>
        </p:grpSpPr>
        <mc:AlternateContent xmlns:mc="http://schemas.openxmlformats.org/markup-compatibility/2006" xmlns:a14="http://schemas.microsoft.com/office/drawing/2010/main">
          <mc:Choice Requires="a14">
            <p:sp>
              <p:nvSpPr>
                <p:cNvPr id="74" name="TextBox 73"/>
                <p:cNvSpPr txBox="1"/>
                <p:nvPr/>
              </p:nvSpPr>
              <p:spPr>
                <a:xfrm>
                  <a:off x="1822499" y="5867400"/>
                  <a:ext cx="2172325" cy="352725"/>
                </a:xfrm>
                <a:prstGeom prst="rect">
                  <a:avLst/>
                </a:prstGeom>
                <a:noFill/>
              </p:spPr>
              <p:txBody>
                <a:bodyPr wrap="none" rtlCol="0">
                  <a:spAutoFit/>
                </a:bodyPr>
                <a:lstStyle/>
                <a:p>
                  <a:pPr algn="r"/>
                  <a14:m>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a:rPr>
                            <m:t>𝐸</m:t>
                          </m:r>
                        </m:e>
                        <m:sub>
                          <m:r>
                            <a:rPr lang="en-US" sz="1100" b="0" i="1" smtClean="0">
                              <a:latin typeface="Cambria Math"/>
                            </a:rPr>
                            <m:t>𝐶𝑅</m:t>
                          </m:r>
                        </m:sub>
                      </m:sSub>
                      <m:r>
                        <a:rPr lang="en-US" sz="1100">
                          <a:latin typeface="Cambria Math"/>
                        </a:rPr>
                        <m:t>=</m:t>
                      </m:r>
                      <m:f>
                        <m:fPr>
                          <m:ctrlPr>
                            <a:rPr lang="en-US" sz="1100" i="1">
                              <a:latin typeface="Cambria Math" panose="02040503050406030204" pitchFamily="18" charset="0"/>
                            </a:rPr>
                          </m:ctrlPr>
                        </m:fPr>
                        <m:num>
                          <m:r>
                            <a:rPr lang="en-US" sz="1100" i="1">
                              <a:latin typeface="Cambria Math"/>
                            </a:rPr>
                            <m:t>𝐽</m:t>
                          </m:r>
                        </m:num>
                        <m:den>
                          <m:sSub>
                            <m:sSubPr>
                              <m:ctrlPr>
                                <a:rPr lang="en-US" sz="1100" i="1" smtClean="0">
                                  <a:latin typeface="Cambria Math" panose="02040503050406030204" pitchFamily="18" charset="0"/>
                                </a:rPr>
                              </m:ctrlPr>
                            </m:sSubPr>
                            <m:e>
                              <m:r>
                                <a:rPr lang="en-US" sz="1100" i="1">
                                  <a:latin typeface="Cambria Math"/>
                                  <a:ea typeface="Cambria Math"/>
                                </a:rPr>
                                <m:t>𝜎</m:t>
                              </m:r>
                            </m:e>
                            <m:sub>
                              <m:r>
                                <a:rPr lang="en-US" sz="1100" b="0" i="1" smtClean="0">
                                  <a:latin typeface="Cambria Math"/>
                                </a:rPr>
                                <m:t>𝑅</m:t>
                              </m:r>
                            </m:sub>
                          </m:sSub>
                        </m:den>
                      </m:f>
                      <m:r>
                        <a:rPr lang="en-US" sz="1100" b="0" i="0" smtClean="0">
                          <a:latin typeface="Cambria Math"/>
                        </a:rPr>
                        <m:t>=−</m:t>
                      </m:r>
                      <m:r>
                        <m:rPr>
                          <m:sty m:val="p"/>
                        </m:rPr>
                        <a:rPr lang="en-US" sz="1100" b="0" i="0" smtClean="0">
                          <a:latin typeface="Cambria Math"/>
                        </a:rPr>
                        <m:t>gradV</m:t>
                      </m:r>
                      <m:d>
                        <m:dPr>
                          <m:ctrlPr>
                            <a:rPr lang="en-US" sz="1100" b="0" i="1" smtClean="0">
                              <a:latin typeface="Cambria Math" panose="02040503050406030204" pitchFamily="18" charset="0"/>
                            </a:rPr>
                          </m:ctrlPr>
                        </m:dPr>
                        <m:e>
                          <m:r>
                            <m:rPr>
                              <m:sty m:val="p"/>
                            </m:rPr>
                            <a:rPr lang="en-US" sz="1100" b="0" i="0" smtClean="0">
                              <a:latin typeface="Cambria Math"/>
                            </a:rPr>
                            <m:t>R</m:t>
                          </m:r>
                        </m:e>
                      </m:d>
                      <m:r>
                        <a:rPr lang="en-US" sz="1100" b="0" i="0" smtClean="0">
                          <a:latin typeface="Cambria Math"/>
                        </a:rPr>
                        <m:t> ; </m:t>
                      </m:r>
                      <m:sSub>
                        <m:sSubPr>
                          <m:ctrlPr>
                            <a:rPr lang="en-US" sz="1100" b="0" i="1" smtClean="0">
                              <a:latin typeface="Cambria Math" panose="02040503050406030204" pitchFamily="18" charset="0"/>
                            </a:rPr>
                          </m:ctrlPr>
                        </m:sSubPr>
                        <m:e>
                          <m:r>
                            <a:rPr lang="en-US" sz="1100" b="0" i="1" smtClean="0">
                              <a:latin typeface="Cambria Math"/>
                            </a:rPr>
                            <m:t>  </m:t>
                          </m:r>
                          <m:r>
                            <a:rPr lang="en-US" sz="1100" b="0" i="1" smtClean="0">
                              <a:latin typeface="Cambria Math"/>
                            </a:rPr>
                            <m:t>𝑉</m:t>
                          </m:r>
                        </m:e>
                        <m:sub>
                          <m:r>
                            <a:rPr lang="en-US" sz="1100" b="0" i="1" smtClean="0">
                              <a:latin typeface="Cambria Math"/>
                            </a:rPr>
                            <m:t>𝑎𝑏</m:t>
                          </m:r>
                        </m:sub>
                      </m:sSub>
                    </m:oMath>
                  </a14:m>
                  <a:r>
                    <a:rPr lang="en-US" sz="1100" dirty="0" smtClean="0">
                      <a:latin typeface="Cambria Math"/>
                    </a:rPr>
                    <a:t>=IR</a:t>
                  </a:r>
                  <a:endParaRPr lang="en-US" sz="1100" dirty="0">
                    <a:latin typeface="Cambria Math"/>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822499" y="5867400"/>
                  <a:ext cx="2172325" cy="352725"/>
                </a:xfrm>
                <a:prstGeom prst="rect">
                  <a:avLst/>
                </a:prstGeom>
                <a:blipFill rotWithShape="1">
                  <a:blip r:embed="rId16"/>
                  <a:stretch>
                    <a:fillRect/>
                  </a:stretch>
                </a:blipFill>
              </p:spPr>
              <p:txBody>
                <a:bodyPr/>
                <a:lstStyle/>
                <a:p>
                  <a:r>
                    <a:rPr lang="en-US">
                      <a:noFill/>
                    </a:rPr>
                    <a:t> </a:t>
                  </a:r>
                </a:p>
              </p:txBody>
            </p:sp>
          </mc:Fallback>
        </mc:AlternateContent>
        <p:sp>
          <p:nvSpPr>
            <p:cNvPr id="75" name="Left Brace 74"/>
            <p:cNvSpPr/>
            <p:nvPr/>
          </p:nvSpPr>
          <p:spPr bwMode="auto">
            <a:xfrm rot="16200000">
              <a:off x="2702923" y="4993276"/>
              <a:ext cx="370115" cy="1530533"/>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77" name="Group 76"/>
          <p:cNvGrpSpPr/>
          <p:nvPr/>
        </p:nvGrpSpPr>
        <p:grpSpPr>
          <a:xfrm>
            <a:off x="5422803" y="5327465"/>
            <a:ext cx="2023823" cy="612601"/>
            <a:chOff x="1368731" y="5573484"/>
            <a:chExt cx="2023823" cy="612601"/>
          </a:xfrm>
        </p:grpSpPr>
        <mc:AlternateContent xmlns:mc="http://schemas.openxmlformats.org/markup-compatibility/2006" xmlns:a14="http://schemas.microsoft.com/office/drawing/2010/main">
          <mc:Choice Requires="a14">
            <p:sp>
              <p:nvSpPr>
                <p:cNvPr id="78" name="TextBox 77"/>
                <p:cNvSpPr txBox="1"/>
                <p:nvPr/>
              </p:nvSpPr>
              <p:spPr>
                <a:xfrm>
                  <a:off x="1368731" y="5910945"/>
                  <a:ext cx="2023823" cy="275140"/>
                </a:xfrm>
                <a:prstGeom prst="rect">
                  <a:avLst/>
                </a:prstGeom>
                <a:noFill/>
              </p:spPr>
              <p:txBody>
                <a:bodyPr wrap="none" rtlCol="0">
                  <a:spAutoFit/>
                </a:bodyPr>
                <a:lstStyle/>
                <a:p>
                  <a:pPr algn="r"/>
                  <a14:m>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a:rPr>
                            <m:t>𝐸</m:t>
                          </m:r>
                        </m:e>
                        <m:sub>
                          <m:r>
                            <a:rPr lang="en-US" sz="1100" b="0" i="1" smtClean="0">
                              <a:latin typeface="Cambria Math"/>
                            </a:rPr>
                            <m:t>𝑁𝐶</m:t>
                          </m:r>
                        </m:sub>
                      </m:sSub>
                      <m:r>
                        <a:rPr lang="en-US" sz="1100" i="1" smtClean="0">
                          <a:latin typeface="Cambria Math"/>
                          <a:ea typeface="Cambria Math"/>
                        </a:rPr>
                        <m:t>≠</m:t>
                      </m:r>
                      <m:r>
                        <a:rPr lang="en-US" sz="1100" b="0" i="0" smtClean="0">
                          <a:latin typeface="Cambria Math"/>
                        </a:rPr>
                        <m:t>−</m:t>
                      </m:r>
                      <m:r>
                        <m:rPr>
                          <m:sty m:val="p"/>
                        </m:rPr>
                        <a:rPr lang="en-US" sz="1100" b="0" i="0" smtClean="0">
                          <a:latin typeface="Cambria Math"/>
                        </a:rPr>
                        <m:t>gradV</m:t>
                      </m:r>
                      <m:d>
                        <m:dPr>
                          <m:ctrlPr>
                            <a:rPr lang="en-US" sz="1100" b="0" i="1" smtClean="0">
                              <a:latin typeface="Cambria Math" panose="02040503050406030204" pitchFamily="18" charset="0"/>
                            </a:rPr>
                          </m:ctrlPr>
                        </m:dPr>
                        <m:e>
                          <m:r>
                            <m:rPr>
                              <m:sty m:val="p"/>
                            </m:rPr>
                            <a:rPr lang="en-US" sz="1100" b="0" i="0" smtClean="0">
                              <a:latin typeface="Cambria Math"/>
                            </a:rPr>
                            <m:t>R</m:t>
                          </m:r>
                        </m:e>
                      </m:d>
                      <m:r>
                        <a:rPr lang="en-US" sz="1100" b="0" i="0" smtClean="0">
                          <a:latin typeface="Cambria Math"/>
                        </a:rPr>
                        <m:t> ; </m:t>
                      </m:r>
                      <m:sSub>
                        <m:sSubPr>
                          <m:ctrlPr>
                            <a:rPr lang="en-US" sz="1100" b="0" i="1" smtClean="0">
                              <a:latin typeface="Cambria Math" panose="02040503050406030204" pitchFamily="18" charset="0"/>
                            </a:rPr>
                          </m:ctrlPr>
                        </m:sSubPr>
                        <m:e>
                          <m:r>
                            <a:rPr lang="en-US" sz="1100" b="0" i="1" smtClean="0">
                              <a:latin typeface="Cambria Math"/>
                            </a:rPr>
                            <m:t>  </m:t>
                          </m:r>
                          <m:r>
                            <a:rPr lang="en-US" sz="1100" b="0" i="1" smtClean="0">
                              <a:latin typeface="Cambria Math"/>
                            </a:rPr>
                            <m:t>𝑉</m:t>
                          </m:r>
                        </m:e>
                        <m:sub>
                          <m:r>
                            <a:rPr lang="en-US" sz="1100" b="0" i="1" smtClean="0">
                              <a:latin typeface="Cambria Math"/>
                            </a:rPr>
                            <m:t>𝑑𝑐</m:t>
                          </m:r>
                        </m:sub>
                      </m:sSub>
                    </m:oMath>
                  </a14:m>
                  <a:r>
                    <a:rPr lang="en-US" sz="1100" dirty="0" smtClean="0">
                      <a:latin typeface="Cambria Math"/>
                    </a:rPr>
                    <a:t>=</a:t>
                  </a:r>
                  <a14:m>
                    <m:oMath xmlns:m="http://schemas.openxmlformats.org/officeDocument/2006/math">
                      <m:sSub>
                        <m:sSubPr>
                          <m:ctrlPr>
                            <a:rPr lang="en-US" sz="1100" i="1" dirty="0" smtClean="0">
                              <a:latin typeface="Cambria Math" panose="02040503050406030204" pitchFamily="18" charset="0"/>
                            </a:rPr>
                          </m:ctrlPr>
                        </m:sSubPr>
                        <m:e>
                          <m:r>
                            <a:rPr lang="en-US" sz="1100" b="0" i="1" dirty="0" smtClean="0">
                              <a:latin typeface="Cambria Math"/>
                            </a:rPr>
                            <m:t>𝑉</m:t>
                          </m:r>
                        </m:e>
                        <m:sub>
                          <m:r>
                            <a:rPr lang="en-US" sz="1100" b="0" i="1" dirty="0" smtClean="0">
                              <a:latin typeface="Cambria Math"/>
                            </a:rPr>
                            <m:t>𝑒𝑚𝑓</m:t>
                          </m:r>
                        </m:sub>
                      </m:sSub>
                    </m:oMath>
                  </a14:m>
                  <a:endParaRPr lang="en-US" sz="1100" dirty="0">
                    <a:latin typeface="Cambria Math"/>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1368731" y="5910945"/>
                  <a:ext cx="2023823" cy="275140"/>
                </a:xfrm>
                <a:prstGeom prst="rect">
                  <a:avLst/>
                </a:prstGeom>
                <a:blipFill rotWithShape="1">
                  <a:blip r:embed="rId17"/>
                  <a:stretch>
                    <a:fillRect t="-2222" b="-8889"/>
                  </a:stretch>
                </a:blipFill>
              </p:spPr>
              <p:txBody>
                <a:bodyPr/>
                <a:lstStyle/>
                <a:p>
                  <a:r>
                    <a:rPr lang="en-US">
                      <a:noFill/>
                    </a:rPr>
                    <a:t> </a:t>
                  </a:r>
                </a:p>
              </p:txBody>
            </p:sp>
          </mc:Fallback>
        </mc:AlternateContent>
        <p:sp>
          <p:nvSpPr>
            <p:cNvPr id="79" name="Left Brace 78"/>
            <p:cNvSpPr/>
            <p:nvPr/>
          </p:nvSpPr>
          <p:spPr bwMode="auto">
            <a:xfrm rot="16200000">
              <a:off x="2243429" y="5452770"/>
              <a:ext cx="370115" cy="611544"/>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sp>
        <p:nvSpPr>
          <p:cNvPr id="80" name="TextBox 79"/>
          <p:cNvSpPr txBox="1"/>
          <p:nvPr/>
        </p:nvSpPr>
        <p:spPr>
          <a:xfrm>
            <a:off x="6637142" y="0"/>
            <a:ext cx="2506857" cy="369332"/>
          </a:xfrm>
          <a:prstGeom prst="rect">
            <a:avLst/>
          </a:prstGeom>
          <a:noFill/>
        </p:spPr>
        <p:txBody>
          <a:bodyPr wrap="square" rtlCol="0">
            <a:spAutoFit/>
          </a:bodyPr>
          <a:lstStyle/>
          <a:p>
            <a:pPr algn="r" rtl="1"/>
            <a:r>
              <a:rPr lang="he-IL" dirty="0" smtClean="0"/>
              <a:t>הפוטנציאל לאורך המעגל</a:t>
            </a:r>
            <a:endParaRPr lang="en-US" dirty="0"/>
          </a:p>
        </p:txBody>
      </p:sp>
      <p:sp>
        <p:nvSpPr>
          <p:cNvPr id="82" name="TextBox 81"/>
          <p:cNvSpPr txBox="1"/>
          <p:nvPr/>
        </p:nvSpPr>
        <p:spPr>
          <a:xfrm>
            <a:off x="7467600" y="6107668"/>
            <a:ext cx="1485863" cy="369332"/>
          </a:xfrm>
          <a:prstGeom prst="rect">
            <a:avLst/>
          </a:prstGeom>
          <a:noFill/>
        </p:spPr>
        <p:txBody>
          <a:bodyPr wrap="square" rtlCol="0">
            <a:spAutoFit/>
          </a:bodyPr>
          <a:lstStyle/>
          <a:p>
            <a:r>
              <a:rPr lang="he-IL" dirty="0" smtClean="0">
                <a:hlinkClick r:id="rId18"/>
              </a:rPr>
              <a:t>סימון מוסכם</a:t>
            </a:r>
            <a:endParaRPr lang="en-US" dirty="0"/>
          </a:p>
        </p:txBody>
      </p:sp>
      <p:sp>
        <p:nvSpPr>
          <p:cNvPr id="83" name="TextBox 82"/>
          <p:cNvSpPr txBox="1"/>
          <p:nvPr/>
        </p:nvSpPr>
        <p:spPr>
          <a:xfrm>
            <a:off x="2079366" y="5943600"/>
            <a:ext cx="4969098" cy="369332"/>
          </a:xfrm>
          <a:prstGeom prst="rect">
            <a:avLst/>
          </a:prstGeom>
          <a:noFill/>
        </p:spPr>
        <p:txBody>
          <a:bodyPr wrap="square" rtlCol="0">
            <a:spAutoFit/>
          </a:bodyPr>
          <a:lstStyle/>
          <a:p>
            <a:r>
              <a:rPr lang="he-IL" dirty="0" smtClean="0"/>
              <a:t>חיבור נגדים.  זרמים, מתחים ופוטנציאלים במעגל.</a:t>
            </a:r>
            <a:endParaRPr lang="en-US" dirty="0"/>
          </a:p>
        </p:txBody>
      </p:sp>
    </p:spTree>
    <p:extLst>
      <p:ext uri="{BB962C8B-B14F-4D97-AF65-F5344CB8AC3E}">
        <p14:creationId xmlns:p14="http://schemas.microsoft.com/office/powerpoint/2010/main" val="341638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circle(out)">
                                      <p:cBhvr>
                                        <p:cTn id="17" dur="2000"/>
                                        <p:tgtEl>
                                          <p:spTgt spid="55"/>
                                        </p:tgtEl>
                                      </p:cBhvr>
                                    </p:animEffect>
                                  </p:childTnLst>
                                </p:cTn>
                              </p:par>
                            </p:childTnLst>
                          </p:cTn>
                        </p:par>
                        <p:par>
                          <p:cTn id="18" fill="hold">
                            <p:stCondLst>
                              <p:cond delay="2000"/>
                            </p:stCondLst>
                            <p:childTnLst>
                              <p:par>
                                <p:cTn id="19" presetID="10" presetClass="entr" presetSubtype="0" fill="hold" nodeType="afterEffect">
                                  <p:stCondLst>
                                    <p:cond delay="50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out)">
                                      <p:cBhvr>
                                        <p:cTn id="26" dur="20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circle(in)">
                                      <p:cBhvr>
                                        <p:cTn id="36" dur="20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out)">
                                      <p:cBhvr>
                                        <p:cTn id="41" dur="20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fade">
                                      <p:cBhvr>
                                        <p:cTn id="46" dur="500"/>
                                        <p:tgtEl>
                                          <p:spTgt spid="7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nodeType="click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circle(out)">
                                      <p:cBhvr>
                                        <p:cTn id="51" dur="20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32" fill="hold"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circle(out)">
                                      <p:cBhvr>
                                        <p:cTn id="56" dur="20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
                                        <p:tgtEl>
                                          <p:spTgt spid="7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2" grpId="0"/>
      <p:bldP spid="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04800"/>
            <a:ext cx="8229600" cy="1371600"/>
          </a:xfrm>
        </p:spPr>
        <p:txBody>
          <a:bodyPr/>
          <a:lstStyle/>
          <a:p>
            <a:r>
              <a:rPr lang="he-IL" altLang="en-US"/>
              <a:t>מעגל זרם ישר - </a:t>
            </a:r>
            <a:r>
              <a:rPr lang="en-US" altLang="en-US"/>
              <a:t>DC</a:t>
            </a:r>
          </a:p>
        </p:txBody>
      </p:sp>
      <p:sp>
        <p:nvSpPr>
          <p:cNvPr id="66565" name="Rectangle 5"/>
          <p:cNvSpPr>
            <a:spLocks noChangeArrowheads="1"/>
          </p:cNvSpPr>
          <p:nvPr/>
        </p:nvSpPr>
        <p:spPr bwMode="auto">
          <a:xfrm>
            <a:off x="304800" y="994797"/>
            <a:ext cx="8458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rtl="1"/>
            <a:r>
              <a:rPr lang="he-IL" altLang="en-US" sz="2400" dirty="0">
                <a:solidFill>
                  <a:srgbClr val="FFFFFF"/>
                </a:solidFill>
              </a:rPr>
              <a:t>זרם ישר הוא זרם השומר על מגמה קבועה, כלומר, אינו הופך את כיוונו. מונח זה מתייחס לכל צורה של זרימת מטענים בכיוון אחד, בין אם עוצמת הזרימה קבועה ובין אם היא משתנה או פועמת. זרם מסוג זה ניתן להפיק, למשל, מסוללות ומתאים סולריים. </a:t>
            </a:r>
          </a:p>
          <a:p>
            <a:pPr algn="r" rtl="1"/>
            <a:endParaRPr lang="he-IL" altLang="en-US" sz="2400" dirty="0">
              <a:solidFill>
                <a:srgbClr val="FFFFFF"/>
              </a:solidFill>
            </a:endParaRPr>
          </a:p>
          <a:p>
            <a:pPr algn="r" rtl="1"/>
            <a:r>
              <a:rPr lang="he-IL" altLang="en-US" sz="2400" dirty="0">
                <a:solidFill>
                  <a:srgbClr val="FFFFFF"/>
                </a:solidFill>
              </a:rPr>
              <a:t>זרם ישר הוא תוצאה של 'מתח ישר' (מתח בקוטביות קבועה) הפועל בין קצותיו של תווך מוליך. </a:t>
            </a:r>
          </a:p>
        </p:txBody>
      </p:sp>
      <p:sp>
        <p:nvSpPr>
          <p:cNvPr id="66567" name="Rectangle 7"/>
          <p:cNvSpPr>
            <a:spLocks noChangeArrowheads="1"/>
          </p:cNvSpPr>
          <p:nvPr/>
        </p:nvSpPr>
        <p:spPr bwMode="auto">
          <a:xfrm>
            <a:off x="7391400" y="4114800"/>
            <a:ext cx="162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dirty="0">
                <a:solidFill>
                  <a:srgbClr val="FFFFFF"/>
                </a:solidFill>
                <a:hlinkClick r:id="rId3"/>
              </a:rPr>
              <a:t>מעגל זרם ישר 1</a:t>
            </a:r>
            <a:endParaRPr lang="en-US" altLang="en-US" dirty="0">
              <a:solidFill>
                <a:srgbClr val="FFFFFF"/>
              </a:solidFill>
            </a:endParaRPr>
          </a:p>
        </p:txBody>
      </p:sp>
      <p:sp>
        <p:nvSpPr>
          <p:cNvPr id="66569" name="Rectangle 9"/>
          <p:cNvSpPr>
            <a:spLocks noChangeArrowheads="1"/>
          </p:cNvSpPr>
          <p:nvPr/>
        </p:nvSpPr>
        <p:spPr bwMode="auto">
          <a:xfrm>
            <a:off x="7429500" y="4648200"/>
            <a:ext cx="162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dirty="0">
                <a:solidFill>
                  <a:srgbClr val="FFFFFF"/>
                </a:solidFill>
                <a:hlinkClick r:id="rId4"/>
              </a:rPr>
              <a:t>מעגל זרם ישר 2</a:t>
            </a:r>
            <a:endParaRPr lang="en-US" altLang="en-US" dirty="0">
              <a:solidFill>
                <a:srgbClr val="FFFFFF"/>
              </a:solidFill>
            </a:endParaRPr>
          </a:p>
        </p:txBody>
      </p:sp>
    </p:spTree>
    <p:extLst>
      <p:ext uri="{BB962C8B-B14F-4D97-AF65-F5344CB8AC3E}">
        <p14:creationId xmlns:p14="http://schemas.microsoft.com/office/powerpoint/2010/main" val="1161211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248400"/>
            <a:ext cx="605246" cy="476250"/>
          </a:xfrm>
        </p:spPr>
        <p:txBody>
          <a:bodyPr/>
          <a:lstStyle/>
          <a:p>
            <a:pPr algn="r" rtl="1">
              <a:defRPr/>
            </a:pPr>
            <a:fld id="{DB313FC9-621A-4E74-B621-6E46F1091A4A}" type="slidenum">
              <a:rPr lang="he-IL" altLang="en-US" smtClean="0">
                <a:solidFill>
                  <a:srgbClr val="FFFFFF"/>
                </a:solidFill>
              </a:rPr>
              <a:pPr algn="r" rtl="1">
                <a:defRPr/>
              </a:pPr>
              <a:t>36</a:t>
            </a:fld>
            <a:endParaRPr lang="en-US" altLang="en-US">
              <a:solidFill>
                <a:srgbClr val="FFFFFF"/>
              </a:solidFill>
            </a:endParaRPr>
          </a:p>
        </p:txBody>
      </p:sp>
      <p:sp>
        <p:nvSpPr>
          <p:cNvPr id="3" name="TextBox 2"/>
          <p:cNvSpPr txBox="1"/>
          <p:nvPr/>
        </p:nvSpPr>
        <p:spPr>
          <a:xfrm>
            <a:off x="5181600" y="0"/>
            <a:ext cx="3962400" cy="461665"/>
          </a:xfrm>
          <a:prstGeom prst="rect">
            <a:avLst/>
          </a:prstGeom>
          <a:noFill/>
        </p:spPr>
        <p:txBody>
          <a:bodyPr wrap="square" rtlCol="0">
            <a:spAutoFit/>
          </a:bodyPr>
          <a:lstStyle/>
          <a:p>
            <a:pPr algn="r" rtl="1"/>
            <a:r>
              <a:rPr lang="he-IL" sz="2400" dirty="0" smtClean="0"/>
              <a:t>המעגל החשמלי</a:t>
            </a:r>
            <a:r>
              <a:rPr lang="en-US" sz="2400" dirty="0"/>
              <a:t>:</a:t>
            </a:r>
            <a:r>
              <a:rPr lang="he-IL" sz="2400" dirty="0" smtClean="0"/>
              <a:t>  </a:t>
            </a:r>
            <a:r>
              <a:rPr lang="he-IL" sz="2400" dirty="0" smtClean="0">
                <a:hlinkClick r:id="rId4"/>
              </a:rPr>
              <a:t>המודל המכני</a:t>
            </a:r>
            <a:endParaRPr lang="en-US" sz="2400" dirty="0"/>
          </a:p>
        </p:txBody>
      </p:sp>
      <p:sp>
        <p:nvSpPr>
          <p:cNvPr id="4" name="Trapezoid 3"/>
          <p:cNvSpPr/>
          <p:nvPr/>
        </p:nvSpPr>
        <p:spPr bwMode="auto">
          <a:xfrm>
            <a:off x="1066800" y="230832"/>
            <a:ext cx="1689463" cy="6246168"/>
          </a:xfrm>
          <a:prstGeom prst="trapezoid">
            <a:avLst>
              <a:gd name="adj" fmla="val 0"/>
            </a:avLst>
          </a:prstGeom>
          <a:solidFill>
            <a:schemeClr val="accent1"/>
          </a:solidFill>
          <a:ln w="9525" cap="sq"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16" name="Group 15"/>
          <p:cNvGrpSpPr/>
          <p:nvPr/>
        </p:nvGrpSpPr>
        <p:grpSpPr>
          <a:xfrm>
            <a:off x="1066799" y="271165"/>
            <a:ext cx="1689848" cy="6180435"/>
            <a:chOff x="1066800" y="1981200"/>
            <a:chExt cx="1689100" cy="2209800"/>
          </a:xfrm>
        </p:grpSpPr>
        <p:cxnSp>
          <p:nvCxnSpPr>
            <p:cNvPr id="14" name="Straight Connector 13"/>
            <p:cNvCxnSpPr/>
            <p:nvPr/>
          </p:nvCxnSpPr>
          <p:spPr bwMode="auto">
            <a:xfrm>
              <a:off x="1066800" y="1981200"/>
              <a:ext cx="0" cy="2209800"/>
            </a:xfrm>
            <a:prstGeom prst="line">
              <a:avLst/>
            </a:prstGeom>
            <a:solidFill>
              <a:schemeClr val="accent1"/>
            </a:solidFill>
            <a:ln w="31750" cap="sq"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2755900" y="1981200"/>
              <a:ext cx="0" cy="2209800"/>
            </a:xfrm>
            <a:prstGeom prst="line">
              <a:avLst/>
            </a:prstGeom>
            <a:solidFill>
              <a:schemeClr val="accent1"/>
            </a:solidFill>
            <a:ln w="31750" cap="sq"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Group 17"/>
          <p:cNvGrpSpPr/>
          <p:nvPr/>
        </p:nvGrpSpPr>
        <p:grpSpPr>
          <a:xfrm>
            <a:off x="1092200" y="228600"/>
            <a:ext cx="1638300" cy="533400"/>
            <a:chOff x="1092200" y="228600"/>
            <a:chExt cx="1638300" cy="533400"/>
          </a:xfrm>
        </p:grpSpPr>
        <p:sp>
          <p:nvSpPr>
            <p:cNvPr id="12" name="Trapezoid 11"/>
            <p:cNvSpPr/>
            <p:nvPr/>
          </p:nvSpPr>
          <p:spPr bwMode="auto">
            <a:xfrm>
              <a:off x="1092200" y="228600"/>
              <a:ext cx="1638300" cy="533400"/>
            </a:xfrm>
            <a:prstGeom prst="trapezoid">
              <a:avLst>
                <a:gd name="adj" fmla="val 0"/>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7" name="TextBox 16"/>
            <p:cNvSpPr txBox="1"/>
            <p:nvPr/>
          </p:nvSpPr>
          <p:spPr>
            <a:xfrm>
              <a:off x="1092200" y="271165"/>
              <a:ext cx="1638300" cy="381000"/>
            </a:xfrm>
            <a:prstGeom prst="rect">
              <a:avLst/>
            </a:prstGeom>
            <a:noFill/>
          </p:spPr>
          <p:txBody>
            <a:bodyPr wrap="square" rtlCol="0">
              <a:spAutoFit/>
            </a:bodyPr>
            <a:lstStyle/>
            <a:p>
              <a:pPr algn="ctr"/>
              <a:r>
                <a:rPr lang="en-US" dirty="0" smtClean="0">
                  <a:solidFill>
                    <a:schemeClr val="bg2"/>
                  </a:solidFill>
                </a:rPr>
                <a:t>M</a:t>
              </a:r>
              <a:endParaRPr lang="en-US" dirty="0">
                <a:solidFill>
                  <a:schemeClr val="bg2"/>
                </a:solidFill>
              </a:endParaRPr>
            </a:p>
          </p:txBody>
        </p:sp>
      </p:grpSp>
      <p:grpSp>
        <p:nvGrpSpPr>
          <p:cNvPr id="10" name="Group 9"/>
          <p:cNvGrpSpPr/>
          <p:nvPr/>
        </p:nvGrpSpPr>
        <p:grpSpPr>
          <a:xfrm>
            <a:off x="1828799" y="6438325"/>
            <a:ext cx="914401" cy="6287075"/>
            <a:chOff x="5003799" y="3187125"/>
            <a:chExt cx="914401" cy="6287075"/>
          </a:xfrm>
        </p:grpSpPr>
        <p:sp>
          <p:nvSpPr>
            <p:cNvPr id="8" name="Down Arrow 7"/>
            <p:cNvSpPr/>
            <p:nvPr/>
          </p:nvSpPr>
          <p:spPr bwMode="auto">
            <a:xfrm rot="10800000">
              <a:off x="5003799" y="3238500"/>
              <a:ext cx="228598" cy="6235700"/>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9" name="TextBox 8"/>
            <p:cNvSpPr txBox="1"/>
            <p:nvPr/>
          </p:nvSpPr>
          <p:spPr>
            <a:xfrm>
              <a:off x="5156200" y="3187125"/>
              <a:ext cx="762000" cy="400110"/>
            </a:xfrm>
            <a:prstGeom prst="rect">
              <a:avLst/>
            </a:prstGeom>
            <a:noFill/>
          </p:spPr>
          <p:txBody>
            <a:bodyPr wrap="square" rtlCol="0">
              <a:spAutoFit/>
            </a:bodyPr>
            <a:lstStyle/>
            <a:p>
              <a:r>
                <a:rPr lang="en-US" sz="2000" dirty="0" err="1" smtClean="0"/>
                <a:t>F</a:t>
              </a:r>
              <a:r>
                <a:rPr lang="en-US" sz="2000" baseline="-25000" dirty="0" err="1" smtClean="0"/>
                <a:t>ext</a:t>
              </a:r>
              <a:endParaRPr lang="en-US" sz="2000" dirty="0"/>
            </a:p>
          </p:txBody>
        </p:sp>
      </p:grpSp>
      <p:sp>
        <p:nvSpPr>
          <p:cNvPr id="13" name="TextBox 12"/>
          <p:cNvSpPr txBox="1"/>
          <p:nvPr/>
        </p:nvSpPr>
        <p:spPr>
          <a:xfrm>
            <a:off x="2260600" y="670094"/>
            <a:ext cx="6629400"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פיר מעלית</a:t>
            </a:r>
            <a:r>
              <a:rPr lang="en-US" sz="1400" dirty="0" smtClean="0"/>
              <a:t> </a:t>
            </a:r>
            <a:r>
              <a:rPr lang="he-IL" sz="1400" dirty="0" smtClean="0"/>
              <a:t> מלא בחומר צמיגי המהוווה כוח מרסן </a:t>
            </a:r>
            <a:r>
              <a:rPr lang="en-US" sz="1400" dirty="0" err="1" smtClean="0"/>
              <a:t>f</a:t>
            </a:r>
            <a:r>
              <a:rPr lang="en-US" sz="1400" baseline="-25000" dirty="0" err="1" smtClean="0"/>
              <a:t>f</a:t>
            </a:r>
            <a:r>
              <a:rPr lang="he-IL" sz="1400" dirty="0" smtClean="0"/>
              <a:t> הגורם לנפילה במהירות קבועה </a:t>
            </a:r>
            <a:endParaRPr lang="en-US" sz="1400" dirty="0"/>
          </a:p>
        </p:txBody>
      </p:sp>
      <p:grpSp>
        <p:nvGrpSpPr>
          <p:cNvPr id="28" name="Group 27"/>
          <p:cNvGrpSpPr/>
          <p:nvPr/>
        </p:nvGrpSpPr>
        <p:grpSpPr>
          <a:xfrm>
            <a:off x="1092381" y="5943600"/>
            <a:ext cx="1638300" cy="533400"/>
            <a:chOff x="1092200" y="228600"/>
            <a:chExt cx="1638300" cy="533400"/>
          </a:xfrm>
        </p:grpSpPr>
        <p:sp>
          <p:nvSpPr>
            <p:cNvPr id="29" name="Trapezoid 28"/>
            <p:cNvSpPr/>
            <p:nvPr/>
          </p:nvSpPr>
          <p:spPr bwMode="auto">
            <a:xfrm>
              <a:off x="1092200" y="228600"/>
              <a:ext cx="1638300" cy="533400"/>
            </a:xfrm>
            <a:prstGeom prst="trapezoid">
              <a:avLst>
                <a:gd name="adj" fmla="val 0"/>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0" name="TextBox 29"/>
            <p:cNvSpPr txBox="1"/>
            <p:nvPr/>
          </p:nvSpPr>
          <p:spPr>
            <a:xfrm>
              <a:off x="1092200" y="271165"/>
              <a:ext cx="1638300" cy="381000"/>
            </a:xfrm>
            <a:prstGeom prst="rect">
              <a:avLst/>
            </a:prstGeom>
            <a:noFill/>
          </p:spPr>
          <p:txBody>
            <a:bodyPr wrap="square" rtlCol="0">
              <a:spAutoFit/>
            </a:bodyPr>
            <a:lstStyle/>
            <a:p>
              <a:pPr algn="ctr"/>
              <a:r>
                <a:rPr lang="en-US" dirty="0" smtClean="0">
                  <a:solidFill>
                    <a:schemeClr val="bg2"/>
                  </a:solidFill>
                </a:rPr>
                <a:t>M</a:t>
              </a:r>
              <a:endParaRPr lang="en-US" dirty="0">
                <a:solidFill>
                  <a:schemeClr val="bg2"/>
                </a:solidFill>
              </a:endParaRPr>
            </a:p>
          </p:txBody>
        </p:sp>
      </p:grpSp>
      <p:sp>
        <p:nvSpPr>
          <p:cNvPr id="32" name="TextBox 31"/>
          <p:cNvSpPr txBox="1"/>
          <p:nvPr/>
        </p:nvSpPr>
        <p:spPr>
          <a:xfrm>
            <a:off x="2792869" y="987623"/>
            <a:ext cx="6082937"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a:t>בחלקו העליון של הפיר מצויה מסה </a:t>
            </a:r>
            <a:r>
              <a:rPr lang="en-US" sz="1400" dirty="0"/>
              <a:t>M</a:t>
            </a:r>
            <a:r>
              <a:rPr lang="he-IL" sz="1400" dirty="0"/>
              <a:t>, </a:t>
            </a:r>
            <a:r>
              <a:rPr lang="he-IL" sz="1400" dirty="0" smtClean="0"/>
              <a:t>הנופלת במהירות קבועה</a:t>
            </a:r>
            <a:endParaRPr lang="en-US" sz="1400" dirty="0"/>
          </a:p>
        </p:txBody>
      </p:sp>
      <p:sp>
        <p:nvSpPr>
          <p:cNvPr id="33" name="TextBox 32"/>
          <p:cNvSpPr txBox="1"/>
          <p:nvPr/>
        </p:nvSpPr>
        <p:spPr>
          <a:xfrm>
            <a:off x="2795815" y="1295400"/>
            <a:ext cx="6082937"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לאורך הדרך </a:t>
            </a:r>
            <a:r>
              <a:rPr lang="en-US" sz="1400" dirty="0" smtClean="0"/>
              <a:t>H</a:t>
            </a:r>
            <a:r>
              <a:rPr lang="he-IL" sz="1400" dirty="0" smtClean="0"/>
              <a:t> מבצע הכוח המרסן עבודה בשיעור  </a:t>
            </a:r>
            <a:r>
              <a:rPr lang="en-US" sz="1400" dirty="0" err="1" smtClean="0"/>
              <a:t>f</a:t>
            </a:r>
            <a:r>
              <a:rPr lang="en-US" sz="1400" baseline="-25000" dirty="0" err="1" smtClean="0"/>
              <a:t>f</a:t>
            </a:r>
            <a:r>
              <a:rPr lang="en-US" sz="1400" dirty="0" err="1" smtClean="0"/>
              <a:t>H</a:t>
            </a:r>
            <a:endParaRPr lang="en-US" sz="1400" dirty="0"/>
          </a:p>
        </p:txBody>
      </p:sp>
      <p:sp>
        <p:nvSpPr>
          <p:cNvPr id="34" name="TextBox 33"/>
          <p:cNvSpPr txBox="1"/>
          <p:nvPr/>
        </p:nvSpPr>
        <p:spPr>
          <a:xfrm>
            <a:off x="2793637" y="1600200"/>
            <a:ext cx="6082937"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המסה מגיעה אל תחתית הפיר ונבלמת לאורך הדרך </a:t>
            </a:r>
            <a:r>
              <a:rPr lang="en-US" sz="1400" dirty="0" smtClean="0"/>
              <a:t>h </a:t>
            </a:r>
            <a:r>
              <a:rPr lang="he-IL" sz="1400" dirty="0" smtClean="0"/>
              <a:t>  ע"י כוח בולם  </a:t>
            </a:r>
            <a:r>
              <a:rPr lang="en-US" sz="1400" dirty="0" err="1" smtClean="0"/>
              <a:t>f</a:t>
            </a:r>
            <a:r>
              <a:rPr lang="en-US" sz="1400" baseline="-25000" dirty="0" err="1" smtClean="0"/>
              <a:t>brake</a:t>
            </a:r>
            <a:endParaRPr lang="en-US" sz="1400" dirty="0"/>
          </a:p>
        </p:txBody>
      </p:sp>
      <p:sp>
        <p:nvSpPr>
          <p:cNvPr id="35" name="TextBox 34"/>
          <p:cNvSpPr txBox="1"/>
          <p:nvPr/>
        </p:nvSpPr>
        <p:spPr>
          <a:xfrm>
            <a:off x="1910875" y="1978223"/>
            <a:ext cx="6966084"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רצף התנועה </a:t>
            </a:r>
            <a:r>
              <a:rPr lang="he-IL" sz="1400" dirty="0"/>
              <a:t>(אותה מהירות) </a:t>
            </a:r>
            <a:r>
              <a:rPr lang="he-IL" sz="1400" dirty="0" smtClean="0"/>
              <a:t>מחייב קיום כוח חיצוני </a:t>
            </a:r>
            <a:r>
              <a:rPr lang="en-US" sz="1400" dirty="0" smtClean="0"/>
              <a:t> </a:t>
            </a:r>
            <a:r>
              <a:rPr lang="en-US" sz="1400" dirty="0" err="1" smtClean="0"/>
              <a:t>f</a:t>
            </a:r>
            <a:r>
              <a:rPr lang="en-US" sz="1400" baseline="-25000" dirty="0" err="1" smtClean="0"/>
              <a:t>f</a:t>
            </a:r>
            <a:r>
              <a:rPr lang="en-US" sz="1400" dirty="0" err="1" smtClean="0"/>
              <a:t>+f</a:t>
            </a:r>
            <a:r>
              <a:rPr lang="en-US" sz="1400" baseline="-25000" dirty="0" err="1" smtClean="0"/>
              <a:t>b</a:t>
            </a:r>
            <a:r>
              <a:rPr lang="en-US" sz="1400" dirty="0" smtClean="0"/>
              <a:t> =</a:t>
            </a:r>
            <a:r>
              <a:rPr lang="en-US" sz="1400" dirty="0" err="1" smtClean="0"/>
              <a:t>F</a:t>
            </a:r>
            <a:r>
              <a:rPr lang="en-US" sz="1400" baseline="-25000" dirty="0" err="1" smtClean="0"/>
              <a:t>ext</a:t>
            </a:r>
            <a:endParaRPr lang="en-US" sz="1400" dirty="0"/>
          </a:p>
        </p:txBody>
      </p:sp>
      <p:sp>
        <p:nvSpPr>
          <p:cNvPr id="37" name="TextBox 36"/>
          <p:cNvSpPr txBox="1"/>
          <p:nvPr/>
        </p:nvSpPr>
        <p:spPr>
          <a:xfrm>
            <a:off x="2793658" y="2286000"/>
            <a:ext cx="6082937" cy="523220"/>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השינוי באנרגיית המסה בתום המסלול הוא אפס ולכן גם תוצאת האינטגרל המסלולי הסגור על הכח השקול הפועל על המסה. ההצגה המתמטית של מצב זה הינה:</a:t>
            </a:r>
            <a:endParaRPr lang="en-US" sz="1400" dirty="0"/>
          </a:p>
        </p:txBody>
      </p:sp>
      <p:grpSp>
        <p:nvGrpSpPr>
          <p:cNvPr id="40" name="Group 39"/>
          <p:cNvGrpSpPr/>
          <p:nvPr/>
        </p:nvGrpSpPr>
        <p:grpSpPr>
          <a:xfrm>
            <a:off x="76200" y="271165"/>
            <a:ext cx="838200" cy="6167160"/>
            <a:chOff x="76200" y="2438400"/>
            <a:chExt cx="838200" cy="3124200"/>
          </a:xfrm>
        </p:grpSpPr>
        <p:sp>
          <p:nvSpPr>
            <p:cNvPr id="38" name="Left Brace 37"/>
            <p:cNvSpPr/>
            <p:nvPr/>
          </p:nvSpPr>
          <p:spPr bwMode="auto">
            <a:xfrm>
              <a:off x="685800" y="2438400"/>
              <a:ext cx="228600" cy="3124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9" name="TextBox 38"/>
            <p:cNvSpPr txBox="1"/>
            <p:nvPr/>
          </p:nvSpPr>
          <p:spPr>
            <a:xfrm>
              <a:off x="76200" y="3796553"/>
              <a:ext cx="762000" cy="187099"/>
            </a:xfrm>
            <a:prstGeom prst="rect">
              <a:avLst/>
            </a:prstGeom>
            <a:noFill/>
          </p:spPr>
          <p:txBody>
            <a:bodyPr wrap="square" rtlCol="0">
              <a:spAutoFit/>
            </a:bodyPr>
            <a:lstStyle/>
            <a:p>
              <a:r>
                <a:rPr lang="en-US" dirty="0" smtClean="0"/>
                <a:t>H , </a:t>
              </a:r>
              <a:r>
                <a:rPr lang="en-US" dirty="0" err="1" smtClean="0"/>
                <a:t>f</a:t>
              </a:r>
              <a:r>
                <a:rPr lang="en-US" baseline="-25000" dirty="0" err="1" smtClean="0"/>
                <a:t>f</a:t>
              </a:r>
              <a:endParaRPr lang="en-US" dirty="0"/>
            </a:p>
          </p:txBody>
        </p:sp>
      </p:grpSp>
      <p:graphicFrame>
        <p:nvGraphicFramePr>
          <p:cNvPr id="5" name="Object 4"/>
          <p:cNvGraphicFramePr>
            <a:graphicFrameLocks noChangeAspect="1"/>
          </p:cNvGraphicFramePr>
          <p:nvPr>
            <p:extLst>
              <p:ext uri="{D42A27DB-BD31-4B8C-83A1-F6EECF244321}">
                <p14:modId xmlns:p14="http://schemas.microsoft.com/office/powerpoint/2010/main" val="1456190735"/>
              </p:ext>
            </p:extLst>
          </p:nvPr>
        </p:nvGraphicFramePr>
        <p:xfrm>
          <a:off x="2362200" y="3190875"/>
          <a:ext cx="6494463" cy="638175"/>
        </p:xfrm>
        <a:graphic>
          <a:graphicData uri="http://schemas.openxmlformats.org/presentationml/2006/ole">
            <mc:AlternateContent xmlns:mc="http://schemas.openxmlformats.org/markup-compatibility/2006">
              <mc:Choice xmlns:v="urn:schemas-microsoft-com:vml" Requires="v">
                <p:oleObj spid="_x0000_s42385" name="Equation" r:id="rId5" imgW="3873240" imgH="380880" progId="Equation.DSMT4">
                  <p:embed/>
                </p:oleObj>
              </mc:Choice>
              <mc:Fallback>
                <p:oleObj name="Equation" r:id="rId5" imgW="3873240" imgH="380880" progId="Equation.DSMT4">
                  <p:embed/>
                  <p:pic>
                    <p:nvPicPr>
                      <p:cNvPr id="0" name=""/>
                      <p:cNvPicPr/>
                      <p:nvPr/>
                    </p:nvPicPr>
                    <p:blipFill>
                      <a:blip r:embed="rId6"/>
                      <a:stretch>
                        <a:fillRect/>
                      </a:stretch>
                    </p:blipFill>
                    <p:spPr>
                      <a:xfrm>
                        <a:off x="2362200" y="3190875"/>
                        <a:ext cx="6494463" cy="638175"/>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53546393"/>
              </p:ext>
            </p:extLst>
          </p:nvPr>
        </p:nvGraphicFramePr>
        <p:xfrm>
          <a:off x="3922713" y="4038600"/>
          <a:ext cx="4835525" cy="685800"/>
        </p:xfrm>
        <a:graphic>
          <a:graphicData uri="http://schemas.openxmlformats.org/presentationml/2006/ole">
            <mc:AlternateContent xmlns:mc="http://schemas.openxmlformats.org/markup-compatibility/2006">
              <mc:Choice xmlns:v="urn:schemas-microsoft-com:vml" Requires="v">
                <p:oleObj spid="_x0000_s42386" name="Equation" r:id="rId7" imgW="3403440" imgH="482400" progId="Equation.DSMT4">
                  <p:embed/>
                </p:oleObj>
              </mc:Choice>
              <mc:Fallback>
                <p:oleObj name="Equation" r:id="rId7" imgW="3403440" imgH="482400" progId="Equation.DSMT4">
                  <p:embed/>
                  <p:pic>
                    <p:nvPicPr>
                      <p:cNvPr id="0" name=""/>
                      <p:cNvPicPr/>
                      <p:nvPr/>
                    </p:nvPicPr>
                    <p:blipFill>
                      <a:blip r:embed="rId8"/>
                      <a:stretch>
                        <a:fillRect/>
                      </a:stretch>
                    </p:blipFill>
                    <p:spPr>
                      <a:xfrm>
                        <a:off x="3922713" y="4038600"/>
                        <a:ext cx="4835525" cy="685800"/>
                      </a:xfrm>
                      <a:prstGeom prst="rect">
                        <a:avLst/>
                      </a:prstGeom>
                      <a:solidFill>
                        <a:schemeClr val="tx1"/>
                      </a:solidFill>
                    </p:spPr>
                  </p:pic>
                </p:oleObj>
              </mc:Fallback>
            </mc:AlternateContent>
          </a:graphicData>
        </a:graphic>
      </p:graphicFrame>
      <p:grpSp>
        <p:nvGrpSpPr>
          <p:cNvPr id="20" name="Group 19"/>
          <p:cNvGrpSpPr/>
          <p:nvPr/>
        </p:nvGrpSpPr>
        <p:grpSpPr>
          <a:xfrm>
            <a:off x="4335462" y="4724401"/>
            <a:ext cx="1541165" cy="534198"/>
            <a:chOff x="5164434" y="5105401"/>
            <a:chExt cx="1541165" cy="534198"/>
          </a:xfrm>
        </p:grpSpPr>
        <p:sp>
          <p:nvSpPr>
            <p:cNvPr id="7" name="Left Brace 6"/>
            <p:cNvSpPr/>
            <p:nvPr/>
          </p:nvSpPr>
          <p:spPr bwMode="auto">
            <a:xfrm rot="16200000">
              <a:off x="5782617" y="4487218"/>
              <a:ext cx="304800" cy="1541165"/>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9" name="TextBox 18"/>
            <p:cNvSpPr txBox="1"/>
            <p:nvPr/>
          </p:nvSpPr>
          <p:spPr>
            <a:xfrm>
              <a:off x="5730241" y="5331822"/>
              <a:ext cx="609600" cy="307777"/>
            </a:xfrm>
            <a:prstGeom prst="rect">
              <a:avLst/>
            </a:prstGeom>
            <a:noFill/>
          </p:spPr>
          <p:txBody>
            <a:bodyPr wrap="square" rtlCol="0">
              <a:spAutoFit/>
            </a:bodyPr>
            <a:lstStyle/>
            <a:p>
              <a:r>
                <a:rPr lang="en-US" sz="1400" dirty="0" smtClean="0"/>
                <a:t>=0</a:t>
              </a:r>
              <a:endParaRPr lang="en-US" sz="1400" dirty="0"/>
            </a:p>
          </p:txBody>
        </p:sp>
      </p:grpSp>
      <p:grpSp>
        <p:nvGrpSpPr>
          <p:cNvPr id="41" name="Group 40"/>
          <p:cNvGrpSpPr/>
          <p:nvPr/>
        </p:nvGrpSpPr>
        <p:grpSpPr>
          <a:xfrm>
            <a:off x="6265867" y="4724385"/>
            <a:ext cx="960433" cy="673075"/>
            <a:chOff x="5164434" y="5105400"/>
            <a:chExt cx="2018248" cy="557904"/>
          </a:xfrm>
        </p:grpSpPr>
        <p:sp>
          <p:nvSpPr>
            <p:cNvPr id="42" name="Left Brace 41"/>
            <p:cNvSpPr/>
            <p:nvPr/>
          </p:nvSpPr>
          <p:spPr bwMode="auto">
            <a:xfrm rot="16200000">
              <a:off x="5652534" y="4617300"/>
              <a:ext cx="304800" cy="1280999"/>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43" name="TextBox 42"/>
                <p:cNvSpPr txBox="1"/>
                <p:nvPr/>
              </p:nvSpPr>
              <p:spPr>
                <a:xfrm>
                  <a:off x="5164434" y="5372901"/>
                  <a:ext cx="2018248" cy="290403"/>
                </a:xfrm>
                <a:prstGeom prst="rect">
                  <a:avLst/>
                </a:prstGeom>
                <a:noFill/>
              </p:spPr>
              <p:txBody>
                <a:bodyPr wrap="square" rtlCol="0">
                  <a:spAutoFit/>
                </a:bodyPr>
                <a:lstStyle/>
                <a:p>
                  <a:r>
                    <a:rPr lang="en-US" sz="1400" dirty="0" smtClean="0"/>
                    <a:t>=</a:t>
                  </a:r>
                  <a14:m>
                    <m:oMath xmlns:m="http://schemas.openxmlformats.org/officeDocument/2006/math">
                      <m:r>
                        <a:rPr lang="en-US" sz="1400" b="0" i="0" dirty="0" smtClean="0">
                          <a:latin typeface="Cambria Math"/>
                          <a:ea typeface="Cambria Math"/>
                        </a:rPr>
                        <m:t>−</m:t>
                      </m:r>
                      <m:r>
                        <a:rPr lang="en-US" sz="1400" i="1" dirty="0" smtClean="0">
                          <a:latin typeface="Cambria Math"/>
                          <a:ea typeface="Cambria Math"/>
                        </a:rPr>
                        <m:t>∆</m:t>
                      </m:r>
                      <m:sSub>
                        <m:sSubPr>
                          <m:ctrlPr>
                            <a:rPr lang="en-US" sz="1400" i="1" dirty="0" smtClean="0">
                              <a:latin typeface="Cambria Math" panose="02040503050406030204" pitchFamily="18" charset="0"/>
                              <a:ea typeface="Cambria Math"/>
                            </a:rPr>
                          </m:ctrlPr>
                        </m:sSubPr>
                        <m:e>
                          <m:r>
                            <a:rPr lang="en-US" sz="1400" b="0" i="1" dirty="0" smtClean="0">
                              <a:latin typeface="Cambria Math"/>
                              <a:ea typeface="Cambria Math"/>
                            </a:rPr>
                            <m:t>𝑊</m:t>
                          </m:r>
                        </m:e>
                        <m:sub>
                          <m:sSub>
                            <m:sSubPr>
                              <m:ctrlPr>
                                <a:rPr lang="en-US" sz="1400" b="0" i="1" dirty="0" smtClean="0">
                                  <a:latin typeface="Cambria Math" panose="02040503050406030204" pitchFamily="18" charset="0"/>
                                  <a:ea typeface="Cambria Math"/>
                                </a:rPr>
                              </m:ctrlPr>
                            </m:sSubPr>
                            <m:e>
                              <m:r>
                                <a:rPr lang="en-US" sz="1400" i="1" dirty="0">
                                  <a:latin typeface="Cambria Math"/>
                                  <a:ea typeface="Cambria Math"/>
                                </a:rPr>
                                <m:t>𝑓</m:t>
                              </m:r>
                            </m:e>
                            <m:sub>
                              <m:r>
                                <a:rPr lang="en-US" sz="1400" b="0" i="1" dirty="0" smtClean="0">
                                  <a:latin typeface="Cambria Math"/>
                                  <a:ea typeface="Cambria Math"/>
                                </a:rPr>
                                <m:t>𝑓</m:t>
                              </m:r>
                            </m:sub>
                          </m:sSub>
                        </m:sub>
                      </m:sSub>
                    </m:oMath>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5164434" y="5372901"/>
                  <a:ext cx="2018248" cy="290403"/>
                </a:xfrm>
                <a:prstGeom prst="rect">
                  <a:avLst/>
                </a:prstGeom>
                <a:blipFill rotWithShape="1">
                  <a:blip r:embed="rId9"/>
                  <a:stretch>
                    <a:fillRect l="-1266" t="-3509" b="-3509"/>
                  </a:stretch>
                </a:blipFill>
              </p:spPr>
              <p:txBody>
                <a:bodyPr/>
                <a:lstStyle/>
                <a:p>
                  <a:r>
                    <a:rPr lang="en-US">
                      <a:noFill/>
                    </a:rPr>
                    <a:t> </a:t>
                  </a:r>
                </a:p>
              </p:txBody>
            </p:sp>
          </mc:Fallback>
        </mc:AlternateContent>
      </p:grpSp>
      <p:grpSp>
        <p:nvGrpSpPr>
          <p:cNvPr id="44" name="Group 43"/>
          <p:cNvGrpSpPr/>
          <p:nvPr/>
        </p:nvGrpSpPr>
        <p:grpSpPr>
          <a:xfrm>
            <a:off x="7815262" y="4724400"/>
            <a:ext cx="1068966" cy="663113"/>
            <a:chOff x="5164435" y="5105400"/>
            <a:chExt cx="1470045" cy="549647"/>
          </a:xfrm>
        </p:grpSpPr>
        <p:sp>
          <p:nvSpPr>
            <p:cNvPr id="45" name="Left Brace 44"/>
            <p:cNvSpPr/>
            <p:nvPr/>
          </p:nvSpPr>
          <p:spPr bwMode="auto">
            <a:xfrm rot="16200000">
              <a:off x="5485081" y="4784754"/>
              <a:ext cx="304800" cy="946092"/>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46" name="TextBox 45"/>
                <p:cNvSpPr txBox="1"/>
                <p:nvPr/>
              </p:nvSpPr>
              <p:spPr>
                <a:xfrm>
                  <a:off x="5335329" y="5383724"/>
                  <a:ext cx="1299151" cy="271323"/>
                </a:xfrm>
                <a:prstGeom prst="rect">
                  <a:avLst/>
                </a:prstGeom>
                <a:noFill/>
              </p:spPr>
              <p:txBody>
                <a:bodyPr wrap="square" rtlCol="0">
                  <a:spAutoFit/>
                </a:bodyPr>
                <a:lstStyle/>
                <a:p>
                  <a:r>
                    <a:rPr lang="en-US" sz="1400" dirty="0" smtClean="0"/>
                    <a:t>=</a:t>
                  </a:r>
                  <a14:m>
                    <m:oMath xmlns:m="http://schemas.openxmlformats.org/officeDocument/2006/math">
                      <m:r>
                        <a:rPr lang="en-US" sz="1400" i="1" dirty="0" smtClean="0">
                          <a:latin typeface="Cambria Math"/>
                          <a:ea typeface="Cambria Math"/>
                        </a:rPr>
                        <m:t>∆</m:t>
                      </m:r>
                      <m:sSub>
                        <m:sSubPr>
                          <m:ctrlPr>
                            <a:rPr lang="en-US" sz="1400" i="1" dirty="0" smtClean="0">
                              <a:latin typeface="Cambria Math" panose="02040503050406030204" pitchFamily="18" charset="0"/>
                              <a:ea typeface="Cambria Math"/>
                            </a:rPr>
                          </m:ctrlPr>
                        </m:sSubPr>
                        <m:e>
                          <m:r>
                            <a:rPr lang="en-US" sz="1400" b="0" i="1" dirty="0" smtClean="0">
                              <a:latin typeface="Cambria Math"/>
                              <a:ea typeface="Cambria Math"/>
                            </a:rPr>
                            <m:t>𝑊</m:t>
                          </m:r>
                        </m:e>
                        <m:sub>
                          <m:sSub>
                            <m:sSubPr>
                              <m:ctrlPr>
                                <a:rPr lang="en-US" sz="1400" i="1" dirty="0" smtClean="0">
                                  <a:latin typeface="Cambria Math" panose="02040503050406030204" pitchFamily="18" charset="0"/>
                                  <a:ea typeface="Cambria Math"/>
                                </a:rPr>
                              </m:ctrlPr>
                            </m:sSubPr>
                            <m:e>
                              <m:r>
                                <a:rPr lang="en-US" sz="1400" b="0" i="1" dirty="0" smtClean="0">
                                  <a:latin typeface="Cambria Math"/>
                                  <a:ea typeface="Cambria Math"/>
                                </a:rPr>
                                <m:t>𝐹</m:t>
                              </m:r>
                            </m:e>
                            <m:sub>
                              <m:r>
                                <a:rPr lang="en-US" sz="1400" b="0" i="1" dirty="0" smtClean="0">
                                  <a:latin typeface="Cambria Math"/>
                                  <a:ea typeface="Cambria Math"/>
                                </a:rPr>
                                <m:t>𝑒𝑥𝑡</m:t>
                              </m:r>
                            </m:sub>
                          </m:sSub>
                        </m:sub>
                      </m:sSub>
                    </m:oMath>
                  </a14:m>
                  <a:endParaRPr lang="en-US" dirty="0"/>
                </a:p>
              </p:txBody>
            </p:sp>
          </mc:Choice>
          <mc:Fallback xmlns="">
            <p:sp>
              <p:nvSpPr>
                <p:cNvPr id="46" name="TextBox 45"/>
                <p:cNvSpPr txBox="1">
                  <a:spLocks noRot="1" noChangeAspect="1" noMove="1" noResize="1" noEditPoints="1" noAdjustHandles="1" noChangeArrowheads="1" noChangeShapeType="1" noTextEdit="1"/>
                </p:cNvSpPr>
                <p:nvPr/>
              </p:nvSpPr>
              <p:spPr>
                <a:xfrm>
                  <a:off x="5335329" y="5383724"/>
                  <a:ext cx="1299151" cy="271323"/>
                </a:xfrm>
                <a:prstGeom prst="rect">
                  <a:avLst/>
                </a:prstGeom>
                <a:blipFill rotWithShape="1">
                  <a:blip r:embed="rId10"/>
                  <a:stretch>
                    <a:fillRect l="-1935" t="-3774" b="-1132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ectangle 22"/>
              <p:cNvSpPr/>
              <p:nvPr/>
            </p:nvSpPr>
            <p:spPr>
              <a:xfrm>
                <a:off x="3733800" y="5566547"/>
                <a:ext cx="4648200" cy="681853"/>
              </a:xfrm>
              <a:prstGeom prst="rect">
                <a:avLst/>
              </a:prstGeom>
              <a:ln>
                <a:solidFill>
                  <a:schemeClr val="tx1"/>
                </a:solidFill>
              </a:ln>
            </p:spPr>
            <p:txBody>
              <a:bodyPr wrap="square">
                <a:spAutoFit/>
              </a:bodyPr>
              <a:lstStyle/>
              <a:p>
                <a14:m>
                  <m:oMath xmlns:m="http://schemas.openxmlformats.org/officeDocument/2006/math">
                    <m:sSub>
                      <m:sSubPr>
                        <m:ctrlPr>
                          <a:rPr lang="en-US" sz="3200" i="1" dirty="0" smtClean="0">
                            <a:latin typeface="Cambria Math" panose="02040503050406030204" pitchFamily="18" charset="0"/>
                            <a:ea typeface="Cambria Math"/>
                          </a:rPr>
                        </m:ctrlPr>
                      </m:sSubPr>
                      <m:e>
                        <m:r>
                          <a:rPr lang="en-US" sz="3200" i="1" dirty="0">
                            <a:latin typeface="Cambria Math"/>
                            <a:ea typeface="Cambria Math"/>
                          </a:rPr>
                          <m:t>𝑊</m:t>
                        </m:r>
                      </m:e>
                      <m:sub>
                        <m:sSub>
                          <m:sSubPr>
                            <m:ctrlPr>
                              <a:rPr lang="en-US" sz="3200" i="1" dirty="0">
                                <a:latin typeface="Cambria Math" panose="02040503050406030204" pitchFamily="18" charset="0"/>
                                <a:ea typeface="Cambria Math"/>
                              </a:rPr>
                            </m:ctrlPr>
                          </m:sSubPr>
                          <m:e>
                            <m:r>
                              <a:rPr lang="en-US" sz="3200" i="1" dirty="0">
                                <a:latin typeface="Cambria Math"/>
                                <a:ea typeface="Cambria Math"/>
                              </a:rPr>
                              <m:t>𝐹</m:t>
                            </m:r>
                          </m:e>
                          <m:sub>
                            <m:r>
                              <a:rPr lang="en-US" sz="3200" i="1" dirty="0">
                                <a:latin typeface="Cambria Math"/>
                                <a:ea typeface="Cambria Math"/>
                              </a:rPr>
                              <m:t>𝑒𝑥𝑡</m:t>
                            </m:r>
                          </m:sub>
                        </m:sSub>
                      </m:sub>
                    </m:sSub>
                  </m:oMath>
                </a14:m>
                <a:r>
                  <a:rPr lang="en-US" sz="3200" dirty="0" smtClean="0"/>
                  <a:t>=</a:t>
                </a:r>
                <a:r>
                  <a:rPr lang="en-US" sz="3200" dirty="0">
                    <a:ea typeface="Cambria Math"/>
                  </a:rPr>
                  <a:t> </a:t>
                </a:r>
                <a14:m>
                  <m:oMath xmlns:m="http://schemas.openxmlformats.org/officeDocument/2006/math">
                    <m:sSub>
                      <m:sSubPr>
                        <m:ctrlPr>
                          <a:rPr lang="en-US" sz="3200" i="1" dirty="0">
                            <a:latin typeface="Cambria Math" panose="02040503050406030204" pitchFamily="18" charset="0"/>
                            <a:ea typeface="Cambria Math"/>
                          </a:rPr>
                        </m:ctrlPr>
                      </m:sSubPr>
                      <m:e>
                        <m:r>
                          <a:rPr lang="en-US" sz="3200" i="1" dirty="0">
                            <a:latin typeface="Cambria Math"/>
                            <a:ea typeface="Cambria Math"/>
                          </a:rPr>
                          <m:t>𝑊</m:t>
                        </m:r>
                      </m:e>
                      <m:sub>
                        <m:sSub>
                          <m:sSubPr>
                            <m:ctrlPr>
                              <a:rPr lang="en-US" sz="3200" i="1" dirty="0" smtClean="0">
                                <a:latin typeface="Cambria Math" panose="02040503050406030204" pitchFamily="18" charset="0"/>
                                <a:ea typeface="Cambria Math"/>
                              </a:rPr>
                            </m:ctrlPr>
                          </m:sSubPr>
                          <m:e>
                            <m:r>
                              <a:rPr lang="en-US" sz="3200" i="1" dirty="0">
                                <a:latin typeface="Cambria Math"/>
                                <a:ea typeface="Cambria Math"/>
                              </a:rPr>
                              <m:t>𝑓</m:t>
                            </m:r>
                          </m:e>
                          <m:sub>
                            <m:r>
                              <a:rPr lang="en-US" sz="3200" b="0" i="1" dirty="0" smtClean="0">
                                <a:latin typeface="Cambria Math"/>
                                <a:ea typeface="Cambria Math"/>
                              </a:rPr>
                              <m:t>𝑓</m:t>
                            </m:r>
                          </m:sub>
                        </m:sSub>
                      </m:sub>
                    </m:sSub>
                    <m:r>
                      <a:rPr lang="en-US" sz="3200" b="0" i="0" dirty="0" smtClean="0">
                        <a:latin typeface="Cambria Math"/>
                        <a:ea typeface="Cambria Math"/>
                      </a:rPr>
                      <m:t>+</m:t>
                    </m:r>
                    <m:sSub>
                      <m:sSubPr>
                        <m:ctrlPr>
                          <a:rPr lang="en-US" sz="3200" i="1" dirty="0">
                            <a:latin typeface="Cambria Math" panose="02040503050406030204" pitchFamily="18" charset="0"/>
                            <a:ea typeface="Cambria Math"/>
                          </a:rPr>
                        </m:ctrlPr>
                      </m:sSubPr>
                      <m:e>
                        <m:r>
                          <a:rPr lang="en-US" sz="3200" i="1" dirty="0">
                            <a:latin typeface="Cambria Math"/>
                            <a:ea typeface="Cambria Math"/>
                          </a:rPr>
                          <m:t>𝑊</m:t>
                        </m:r>
                      </m:e>
                      <m:sub>
                        <m:sSub>
                          <m:sSubPr>
                            <m:ctrlPr>
                              <a:rPr lang="en-US" sz="3200" i="1" dirty="0">
                                <a:latin typeface="Cambria Math" panose="02040503050406030204" pitchFamily="18" charset="0"/>
                                <a:ea typeface="Cambria Math"/>
                              </a:rPr>
                            </m:ctrlPr>
                          </m:sSubPr>
                          <m:e>
                            <m:r>
                              <a:rPr lang="en-US" sz="3200" i="1" dirty="0">
                                <a:latin typeface="Cambria Math"/>
                                <a:ea typeface="Cambria Math"/>
                              </a:rPr>
                              <m:t>𝑓</m:t>
                            </m:r>
                          </m:e>
                          <m:sub>
                            <m:r>
                              <a:rPr lang="en-US" sz="3200" b="0" i="1" dirty="0" smtClean="0">
                                <a:latin typeface="Cambria Math"/>
                                <a:ea typeface="Cambria Math"/>
                              </a:rPr>
                              <m:t>𝑏</m:t>
                            </m:r>
                          </m:sub>
                        </m:sSub>
                      </m:sub>
                    </m:sSub>
                  </m:oMath>
                </a14:m>
                <a:r>
                  <a:rPr lang="en-US" sz="3200" dirty="0" smtClean="0"/>
                  <a:t>=</a:t>
                </a:r>
                <a14:m>
                  <m:oMath xmlns:m="http://schemas.openxmlformats.org/officeDocument/2006/math">
                    <m:sSub>
                      <m:sSubPr>
                        <m:ctrlPr>
                          <a:rPr lang="en-US" sz="3200" i="1" dirty="0">
                            <a:latin typeface="Cambria Math" panose="02040503050406030204" pitchFamily="18" charset="0"/>
                            <a:ea typeface="Cambria Math"/>
                          </a:rPr>
                        </m:ctrlPr>
                      </m:sSubPr>
                      <m:e>
                        <m:r>
                          <a:rPr lang="en-US" sz="3200" i="1" dirty="0">
                            <a:latin typeface="Cambria Math"/>
                            <a:ea typeface="Cambria Math"/>
                          </a:rPr>
                          <m:t>𝑊</m:t>
                        </m:r>
                      </m:e>
                      <m:sub>
                        <m:r>
                          <a:rPr lang="en-US" sz="3200" b="0" i="1" dirty="0" smtClean="0">
                            <a:latin typeface="Cambria Math"/>
                            <a:ea typeface="Cambria Math"/>
                          </a:rPr>
                          <m:t>𝐿𝑜𝑠𝑠</m:t>
                        </m:r>
                      </m:sub>
                    </m:sSub>
                  </m:oMath>
                </a14:m>
                <a:endParaRPr lang="en-US" sz="3200" dirty="0"/>
              </a:p>
            </p:txBody>
          </p:sp>
        </mc:Choice>
        <mc:Fallback xmlns="">
          <p:sp>
            <p:nvSpPr>
              <p:cNvPr id="23" name="Rectangle 22"/>
              <p:cNvSpPr>
                <a:spLocks noRot="1" noChangeAspect="1" noMove="1" noResize="1" noEditPoints="1" noAdjustHandles="1" noChangeArrowheads="1" noChangeShapeType="1" noTextEdit="1"/>
              </p:cNvSpPr>
              <p:nvPr/>
            </p:nvSpPr>
            <p:spPr>
              <a:xfrm>
                <a:off x="3733800" y="5566547"/>
                <a:ext cx="4648200" cy="681853"/>
              </a:xfrm>
              <a:prstGeom prst="rect">
                <a:avLst/>
              </a:prstGeom>
              <a:blipFill rotWithShape="1">
                <a:blip r:embed="rId11"/>
                <a:stretch>
                  <a:fillRect t="-12281" b="-11404"/>
                </a:stretch>
              </a:blipFill>
              <a:ln>
                <a:solidFill>
                  <a:schemeClr val="tx1"/>
                </a:solidFill>
              </a:ln>
            </p:spPr>
            <p:txBody>
              <a:bodyPr/>
              <a:lstStyle/>
              <a:p>
                <a:r>
                  <a:rPr lang="en-US">
                    <a:noFill/>
                  </a:rPr>
                  <a:t> </a:t>
                </a:r>
              </a:p>
            </p:txBody>
          </p:sp>
        </mc:Fallback>
      </mc:AlternateContent>
      <p:sp>
        <p:nvSpPr>
          <p:cNvPr id="11" name="Rectangle 10"/>
          <p:cNvSpPr/>
          <p:nvPr/>
        </p:nvSpPr>
        <p:spPr bwMode="auto">
          <a:xfrm>
            <a:off x="1092381" y="6215390"/>
            <a:ext cx="1636988" cy="261610"/>
          </a:xfrm>
          <a:prstGeom prst="rect">
            <a:avLst/>
          </a:prstGeom>
          <a:blipFill>
            <a:blip r:embed="rId12"/>
            <a:tile tx="0" ty="0" sx="100000" sy="100000" flip="none" algn="tl"/>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21" name="Group 20"/>
          <p:cNvGrpSpPr/>
          <p:nvPr/>
        </p:nvGrpSpPr>
        <p:grpSpPr>
          <a:xfrm>
            <a:off x="139700" y="6207070"/>
            <a:ext cx="1257300" cy="491597"/>
            <a:chOff x="139700" y="6207070"/>
            <a:chExt cx="1257300" cy="491597"/>
          </a:xfrm>
        </p:grpSpPr>
        <p:sp>
          <p:nvSpPr>
            <p:cNvPr id="66" name="Left Brace 65"/>
            <p:cNvSpPr/>
            <p:nvPr/>
          </p:nvSpPr>
          <p:spPr bwMode="auto">
            <a:xfrm>
              <a:off x="495300" y="6207070"/>
              <a:ext cx="228600" cy="24453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7" name="TextBox 66"/>
            <p:cNvSpPr txBox="1"/>
            <p:nvPr/>
          </p:nvSpPr>
          <p:spPr>
            <a:xfrm>
              <a:off x="139700" y="6329335"/>
              <a:ext cx="1257300" cy="369332"/>
            </a:xfrm>
            <a:prstGeom prst="rect">
              <a:avLst/>
            </a:prstGeom>
            <a:noFill/>
          </p:spPr>
          <p:txBody>
            <a:bodyPr wrap="square" rtlCol="0">
              <a:spAutoFit/>
            </a:bodyPr>
            <a:lstStyle/>
            <a:p>
              <a:r>
                <a:rPr lang="en-US" dirty="0" smtClean="0"/>
                <a:t>h, </a:t>
              </a:r>
              <a:r>
                <a:rPr lang="en-US" dirty="0" err="1" smtClean="0"/>
                <a:t>f</a:t>
              </a:r>
              <a:r>
                <a:rPr lang="en-US" baseline="-25000" dirty="0" err="1" smtClean="0"/>
                <a:t>brake</a:t>
              </a:r>
              <a:endParaRPr lang="en-US" dirty="0"/>
            </a:p>
          </p:txBody>
        </p:sp>
      </p:grpSp>
      <p:grpSp>
        <p:nvGrpSpPr>
          <p:cNvPr id="68" name="Group 67"/>
          <p:cNvGrpSpPr/>
          <p:nvPr/>
        </p:nvGrpSpPr>
        <p:grpSpPr>
          <a:xfrm>
            <a:off x="7015168" y="4724401"/>
            <a:ext cx="1036633" cy="650698"/>
            <a:chOff x="5164434" y="5105400"/>
            <a:chExt cx="2178374" cy="539356"/>
          </a:xfrm>
        </p:grpSpPr>
        <p:sp>
          <p:nvSpPr>
            <p:cNvPr id="69" name="Left Brace 68"/>
            <p:cNvSpPr/>
            <p:nvPr/>
          </p:nvSpPr>
          <p:spPr bwMode="auto">
            <a:xfrm rot="16200000">
              <a:off x="5652534" y="4617300"/>
              <a:ext cx="304800" cy="1280999"/>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70" name="TextBox 69"/>
                <p:cNvSpPr txBox="1"/>
                <p:nvPr/>
              </p:nvSpPr>
              <p:spPr>
                <a:xfrm>
                  <a:off x="5261167" y="5372901"/>
                  <a:ext cx="2081641" cy="271855"/>
                </a:xfrm>
                <a:prstGeom prst="rect">
                  <a:avLst/>
                </a:prstGeom>
                <a:noFill/>
              </p:spPr>
              <p:txBody>
                <a:bodyPr wrap="square" rtlCol="0">
                  <a:spAutoFit/>
                </a:bodyPr>
                <a:lstStyle/>
                <a:p>
                  <a:r>
                    <a:rPr lang="en-US" sz="1400" dirty="0" smtClean="0"/>
                    <a:t>=</a:t>
                  </a:r>
                  <a14:m>
                    <m:oMath xmlns:m="http://schemas.openxmlformats.org/officeDocument/2006/math">
                      <m:r>
                        <a:rPr lang="en-US" sz="1400" b="0" i="0" dirty="0" smtClean="0">
                          <a:latin typeface="Cambria Math"/>
                          <a:ea typeface="Cambria Math"/>
                        </a:rPr>
                        <m:t>−</m:t>
                      </m:r>
                      <m:r>
                        <a:rPr lang="en-US" sz="1400" i="1" dirty="0">
                          <a:latin typeface="Cambria Math"/>
                          <a:ea typeface="Cambria Math"/>
                        </a:rPr>
                        <m:t>∆</m:t>
                      </m:r>
                      <m:sSub>
                        <m:sSubPr>
                          <m:ctrlPr>
                            <a:rPr lang="en-US" sz="1400" i="1" dirty="0">
                              <a:latin typeface="Cambria Math" panose="02040503050406030204" pitchFamily="18" charset="0"/>
                              <a:ea typeface="Cambria Math"/>
                            </a:rPr>
                          </m:ctrlPr>
                        </m:sSubPr>
                        <m:e>
                          <m:r>
                            <a:rPr lang="en-US" sz="1400" i="1" dirty="0">
                              <a:latin typeface="Cambria Math"/>
                              <a:ea typeface="Cambria Math"/>
                            </a:rPr>
                            <m:t>𝑊</m:t>
                          </m:r>
                        </m:e>
                        <m:sub>
                          <m:sSub>
                            <m:sSubPr>
                              <m:ctrlPr>
                                <a:rPr lang="en-US" sz="1400" i="1" dirty="0">
                                  <a:latin typeface="Cambria Math" panose="02040503050406030204" pitchFamily="18" charset="0"/>
                                  <a:ea typeface="Cambria Math"/>
                                </a:rPr>
                              </m:ctrlPr>
                            </m:sSubPr>
                            <m:e>
                              <m:r>
                                <a:rPr lang="en-US" sz="1400" i="1" dirty="0">
                                  <a:latin typeface="Cambria Math"/>
                                  <a:ea typeface="Cambria Math"/>
                                </a:rPr>
                                <m:t>𝑓</m:t>
                              </m:r>
                            </m:e>
                            <m:sub>
                              <m:r>
                                <a:rPr lang="en-US" sz="1400" b="0" i="1" dirty="0" smtClean="0">
                                  <a:latin typeface="Cambria Math"/>
                                  <a:ea typeface="Cambria Math"/>
                                </a:rPr>
                                <m:t>𝑏</m:t>
                              </m:r>
                            </m:sub>
                          </m:sSub>
                        </m:sub>
                      </m:sSub>
                    </m:oMath>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5261167" y="5372901"/>
                  <a:ext cx="2081641" cy="271855"/>
                </a:xfrm>
                <a:prstGeom prst="rect">
                  <a:avLst/>
                </a:prstGeom>
                <a:blipFill rotWithShape="1">
                  <a:blip r:embed="rId13"/>
                  <a:stretch>
                    <a:fillRect l="-1227" t="-3704" b="-9259"/>
                  </a:stretch>
                </a:blipFill>
              </p:spPr>
              <p:txBody>
                <a:bodyPr/>
                <a:lstStyle/>
                <a:p>
                  <a:r>
                    <a:rPr lang="en-US">
                      <a:noFill/>
                    </a:rPr>
                    <a:t> </a:t>
                  </a:r>
                </a:p>
              </p:txBody>
            </p:sp>
          </mc:Fallback>
        </mc:AlternateContent>
      </p:grpSp>
    </p:spTree>
    <p:extLst>
      <p:ext uri="{BB962C8B-B14F-4D97-AF65-F5344CB8AC3E}">
        <p14:creationId xmlns:p14="http://schemas.microsoft.com/office/powerpoint/2010/main" val="69669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childTnLst>
                                </p:cTn>
                              </p:par>
                            </p:childTnLst>
                          </p:cTn>
                        </p:par>
                        <p:par>
                          <p:cTn id="27" fill="hold">
                            <p:stCondLst>
                              <p:cond delay="1000"/>
                            </p:stCondLst>
                            <p:childTnLst>
                              <p:par>
                                <p:cTn id="28" presetID="42" presetClass="path" presetSubtype="0" accel="50000" decel="50000" fill="hold" nodeType="afterEffect">
                                  <p:stCondLst>
                                    <p:cond delay="0"/>
                                  </p:stCondLst>
                                  <p:childTnLst>
                                    <p:animMotion origin="layout" path="M 2.22222E-6 -2.22222E-6 L 0.00069 0.82963 " pathEditMode="relative" rAng="0" ptsTypes="AA">
                                      <p:cBhvr>
                                        <p:cTn id="29" dur="5000" fill="hold"/>
                                        <p:tgtEl>
                                          <p:spTgt spid="18"/>
                                        </p:tgtEl>
                                        <p:attrNameLst>
                                          <p:attrName>ppt_x</p:attrName>
                                          <p:attrName>ppt_y</p:attrName>
                                        </p:attrNameLst>
                                      </p:cBhvr>
                                      <p:rCtr x="35" y="41481"/>
                                    </p:animMotion>
                                  </p:childTnLst>
                                </p:cTn>
                              </p:par>
                              <p:par>
                                <p:cTn id="30" presetID="12" presetClass="exit" presetSubtype="4" fill="hold" grpId="0" nodeType="withEffect">
                                  <p:stCondLst>
                                    <p:cond delay="4000"/>
                                  </p:stCondLst>
                                  <p:childTnLst>
                                    <p:anim calcmode="lin" valueType="num">
                                      <p:cBhvr additive="base">
                                        <p:cTn id="31" dur="750"/>
                                        <p:tgtEl>
                                          <p:spTgt spid="11"/>
                                        </p:tgtEl>
                                        <p:attrNameLst>
                                          <p:attrName>ppt_y</p:attrName>
                                        </p:attrNameLst>
                                      </p:cBhvr>
                                      <p:tavLst>
                                        <p:tav tm="0">
                                          <p:val>
                                            <p:strVal val="#ppt_y"/>
                                          </p:val>
                                        </p:tav>
                                        <p:tav tm="100000">
                                          <p:val>
                                            <p:strVal val="#ppt_y+#ppt_h*1.125000"/>
                                          </p:val>
                                        </p:tav>
                                      </p:tavLst>
                                    </p:anim>
                                    <p:animEffect transition="out" filter="wipe(down)">
                                      <p:cBhvr>
                                        <p:cTn id="32" dur="750"/>
                                        <p:tgtEl>
                                          <p:spTgt spid="11"/>
                                        </p:tgtEl>
                                      </p:cBhvr>
                                    </p:animEffect>
                                    <p:set>
                                      <p:cBhvr>
                                        <p:cTn id="33" dur="1" fill="hold">
                                          <p:stCondLst>
                                            <p:cond delay="749"/>
                                          </p:stCondLst>
                                        </p:cTn>
                                        <p:tgtEl>
                                          <p:spTgt spid="11"/>
                                        </p:tgtEl>
                                        <p:attrNameLst>
                                          <p:attrName>style.visibility</p:attrName>
                                        </p:attrNameLst>
                                      </p:cBhvr>
                                      <p:to>
                                        <p:strVal val="hidden"/>
                                      </p:to>
                                    </p:set>
                                  </p:childTnLst>
                                </p:cTn>
                              </p:par>
                              <p:par>
                                <p:cTn id="34" presetID="10" presetClass="entr" presetSubtype="0" fill="hold" nodeType="withEffect">
                                  <p:stCondLst>
                                    <p:cond delay="400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64" presetClass="path" presetSubtype="0" accel="50000" decel="50000" fill="hold" nodeType="clickEffect">
                                  <p:stCondLst>
                                    <p:cond delay="0"/>
                                  </p:stCondLst>
                                  <p:childTnLst>
                                    <p:animMotion origin="layout" path="M 0.0007 -1.85185E-6 L 0.0007 -0.82407 " pathEditMode="relative" rAng="0" ptsTypes="AA">
                                      <p:cBhvr>
                                        <p:cTn id="58" dur="5000" fill="hold"/>
                                        <p:tgtEl>
                                          <p:spTgt spid="28"/>
                                        </p:tgtEl>
                                        <p:attrNameLst>
                                          <p:attrName>ppt_x</p:attrName>
                                          <p:attrName>ppt_y</p:attrName>
                                        </p:attrNameLst>
                                      </p:cBhvr>
                                      <p:rCtr x="0" y="-41204"/>
                                    </p:animMotion>
                                  </p:childTnLst>
                                </p:cTn>
                              </p:par>
                              <p:par>
                                <p:cTn id="59" presetID="64" presetClass="path" presetSubtype="0" accel="50000" decel="50000" fill="hold" nodeType="withEffect">
                                  <p:stCondLst>
                                    <p:cond delay="0"/>
                                  </p:stCondLst>
                                  <p:childTnLst>
                                    <p:animMotion origin="layout" path="M -4.44444E-6 4.07407E-6 L -0.00243 -0.82593 " pathEditMode="relative" rAng="0" ptsTypes="AA">
                                      <p:cBhvr>
                                        <p:cTn id="60" dur="5000" fill="hold"/>
                                        <p:tgtEl>
                                          <p:spTgt spid="10"/>
                                        </p:tgtEl>
                                        <p:attrNameLst>
                                          <p:attrName>ppt_x</p:attrName>
                                          <p:attrName>ppt_y</p:attrName>
                                        </p:attrNameLst>
                                      </p:cBhvr>
                                      <p:rCtr x="-122" y="-41296"/>
                                    </p:animMotion>
                                  </p:childTnLst>
                                </p:cTn>
                              </p:par>
                              <p:par>
                                <p:cTn id="61" presetID="12" presetClass="entr" presetSubtype="4" fill="hold" grpId="1" nodeType="withEffect">
                                  <p:stCondLst>
                                    <p:cond delay="50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p:tgtEl>
                                          <p:spTgt spid="11"/>
                                        </p:tgtEl>
                                        <p:attrNameLst>
                                          <p:attrName>ppt_y</p:attrName>
                                        </p:attrNameLst>
                                      </p:cBhvr>
                                      <p:tavLst>
                                        <p:tav tm="0">
                                          <p:val>
                                            <p:strVal val="#ppt_y+#ppt_h*1.125000"/>
                                          </p:val>
                                        </p:tav>
                                        <p:tav tm="100000">
                                          <p:val>
                                            <p:strVal val="#ppt_y"/>
                                          </p:val>
                                        </p:tav>
                                      </p:tavLst>
                                    </p:anim>
                                    <p:animEffect transition="in" filter="wipe(up)">
                                      <p:cBhvr>
                                        <p:cTn id="64" dur="75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ppt_x"/>
                                          </p:val>
                                        </p:tav>
                                        <p:tav tm="100000">
                                          <p:val>
                                            <p:strVal val="#ppt_x"/>
                                          </p:val>
                                        </p:tav>
                                      </p:tavLst>
                                    </p:anim>
                                    <p:anim calcmode="lin" valueType="num">
                                      <p:cBhvr additive="base">
                                        <p:cTn id="8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p:bldP spid="33" grpId="0"/>
      <p:bldP spid="34" grpId="0"/>
      <p:bldP spid="35" grpId="0"/>
      <p:bldP spid="37" grpId="0"/>
      <p:bldP spid="23" grpId="0" animBg="1"/>
      <p:bldP spid="11" grpId="0" animBg="1"/>
      <p:bldP spid="1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457200"/>
            <a:ext cx="8229600" cy="1371600"/>
          </a:xfrm>
        </p:spPr>
        <p:txBody>
          <a:bodyPr/>
          <a:lstStyle/>
          <a:p>
            <a:r>
              <a:rPr lang="he-IL" altLang="en-US"/>
              <a:t>חיבור נגדים </a:t>
            </a:r>
            <a:endParaRPr lang="en-US" altLang="en-US"/>
          </a:p>
        </p:txBody>
      </p:sp>
      <p:grpSp>
        <p:nvGrpSpPr>
          <p:cNvPr id="60438" name="Group 22"/>
          <p:cNvGrpSpPr>
            <a:grpSpLocks/>
          </p:cNvGrpSpPr>
          <p:nvPr/>
        </p:nvGrpSpPr>
        <p:grpSpPr bwMode="auto">
          <a:xfrm>
            <a:off x="-1143000" y="533400"/>
            <a:ext cx="10210800" cy="6122988"/>
            <a:chOff x="-720" y="336"/>
            <a:chExt cx="6432" cy="3857"/>
          </a:xfrm>
        </p:grpSpPr>
        <p:pic>
          <p:nvPicPr>
            <p:cNvPr id="60422" name="Picture 6" descr="I=\frac{V_1}{R_1}=\frac{V_2}{R_2}=...=\frac{V_n}{R_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1296"/>
              <a:ext cx="2373" cy="519"/>
            </a:xfrm>
            <a:prstGeom prst="rect">
              <a:avLst/>
            </a:prstGeom>
            <a:noFill/>
            <a:extLst>
              <a:ext uri="{909E8E84-426E-40DD-AFC4-6F175D3DCCD1}">
                <a14:hiddenFill xmlns:a14="http://schemas.microsoft.com/office/drawing/2010/main">
                  <a:solidFill>
                    <a:srgbClr val="FFFFFF"/>
                  </a:solidFill>
                </a14:hiddenFill>
              </a:ext>
            </a:extLst>
          </p:spPr>
        </p:pic>
        <p:pic>
          <p:nvPicPr>
            <p:cNvPr id="60423" name="Picture 7" descr="חיבור נגדים בטו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660"/>
              <a:ext cx="2340" cy="636"/>
            </a:xfrm>
            <a:prstGeom prst="rect">
              <a:avLst/>
            </a:prstGeom>
            <a:noFill/>
            <a:extLst>
              <a:ext uri="{909E8E84-426E-40DD-AFC4-6F175D3DCCD1}">
                <a14:hiddenFill xmlns:a14="http://schemas.microsoft.com/office/drawing/2010/main">
                  <a:solidFill>
                    <a:srgbClr val="FFFFFF"/>
                  </a:solidFill>
                </a14:hiddenFill>
              </a:ext>
            </a:extLst>
          </p:spPr>
        </p:pic>
        <p:sp>
          <p:nvSpPr>
            <p:cNvPr id="60424" name="Rectangle 8"/>
            <p:cNvSpPr>
              <a:spLocks noChangeArrowheads="1"/>
            </p:cNvSpPr>
            <p:nvPr/>
          </p:nvSpPr>
          <p:spPr bwMode="auto">
            <a:xfrm>
              <a:off x="2987" y="2910"/>
              <a:ext cx="267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הנגד השקול לטור של נגדים אידאליים, הוא נגד אידאלי שההתנגדות שלו שווה לסכום ההתנגדויות בטור – </a:t>
              </a:r>
              <a:r>
                <a:rPr lang="he-IL" altLang="en-US" sz="1100" b="0">
                  <a:latin typeface="Arial" charset="0"/>
                </a:rPr>
                <a:t>                          </a:t>
              </a:r>
            </a:p>
          </p:txBody>
        </p:sp>
        <p:pic>
          <p:nvPicPr>
            <p:cNvPr id="60425" name="Picture 9" descr="R_{total}=\frac{V}{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 y="2001"/>
              <a:ext cx="960" cy="447"/>
            </a:xfrm>
            <a:prstGeom prst="rect">
              <a:avLst/>
            </a:prstGeom>
            <a:noFill/>
            <a:extLst>
              <a:ext uri="{909E8E84-426E-40DD-AFC4-6F175D3DCCD1}">
                <a14:hiddenFill xmlns:a14="http://schemas.microsoft.com/office/drawing/2010/main">
                  <a:solidFill>
                    <a:srgbClr val="FFFFFF"/>
                  </a:solidFill>
                </a14:hiddenFill>
              </a:ext>
            </a:extLst>
          </p:spPr>
        </p:pic>
        <p:pic>
          <p:nvPicPr>
            <p:cNvPr id="60426" name="Picture 10" descr="R_{total}=\frac{V_1+V_2+...+V_n}{I}=\frac{V_1}{I}+\frac{V_2}{I}+...+\frac{Vn}{I}=R_1+R_2+...+R_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640"/>
              <a:ext cx="2640" cy="246"/>
            </a:xfrm>
            <a:prstGeom prst="rect">
              <a:avLst/>
            </a:prstGeom>
            <a:noFill/>
            <a:extLst>
              <a:ext uri="{909E8E84-426E-40DD-AFC4-6F175D3DCCD1}">
                <a14:hiddenFill xmlns:a14="http://schemas.microsoft.com/office/drawing/2010/main">
                  <a:solidFill>
                    <a:srgbClr val="FFFFFF"/>
                  </a:solidFill>
                </a14:hiddenFill>
              </a:ext>
            </a:extLst>
          </p:spPr>
        </p:pic>
        <p:pic>
          <p:nvPicPr>
            <p:cNvPr id="60427" name="Picture 11" descr="R_{total}=\sum R_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 y="3888"/>
              <a:ext cx="1251" cy="305"/>
            </a:xfrm>
            <a:prstGeom prst="rect">
              <a:avLst/>
            </a:prstGeom>
            <a:noFill/>
            <a:extLst>
              <a:ext uri="{909E8E84-426E-40DD-AFC4-6F175D3DCCD1}">
                <a14:hiddenFill xmlns:a14="http://schemas.microsoft.com/office/drawing/2010/main">
                  <a:solidFill>
                    <a:srgbClr val="FFFFFF"/>
                  </a:solidFill>
                </a14:hiddenFill>
              </a:ext>
            </a:extLst>
          </p:spPr>
        </p:pic>
        <p:sp>
          <p:nvSpPr>
            <p:cNvPr id="60428" name="Line 12"/>
            <p:cNvSpPr>
              <a:spLocks noChangeShapeType="1"/>
            </p:cNvSpPr>
            <p:nvPr/>
          </p:nvSpPr>
          <p:spPr bwMode="auto">
            <a:xfrm>
              <a:off x="2736" y="576"/>
              <a:ext cx="0" cy="35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9" name="Rectangle 13"/>
            <p:cNvSpPr>
              <a:spLocks noChangeArrowheads="1"/>
            </p:cNvSpPr>
            <p:nvPr/>
          </p:nvSpPr>
          <p:spPr bwMode="auto">
            <a:xfrm>
              <a:off x="3504" y="336"/>
              <a:ext cx="1776"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בטור – זרם שווה</a:t>
              </a:r>
              <a:endParaRPr lang="en-US" altLang="en-US" sz="2800" b="0">
                <a:solidFill>
                  <a:schemeClr val="tx2"/>
                </a:solidFill>
                <a:effectLst>
                  <a:outerShdw blurRad="38100" dist="38100" dir="2700000" algn="tl">
                    <a:srgbClr val="000000"/>
                  </a:outerShdw>
                </a:effectLst>
              </a:endParaRPr>
            </a:p>
          </p:txBody>
        </p:sp>
        <p:sp>
          <p:nvSpPr>
            <p:cNvPr id="60430" name="Rectangle 14"/>
            <p:cNvSpPr>
              <a:spLocks noChangeArrowheads="1"/>
            </p:cNvSpPr>
            <p:nvPr/>
          </p:nvSpPr>
          <p:spPr bwMode="auto">
            <a:xfrm>
              <a:off x="288" y="345"/>
              <a:ext cx="2016" cy="32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2800" b="0">
                  <a:solidFill>
                    <a:schemeClr val="tx2"/>
                  </a:solidFill>
                  <a:effectLst>
                    <a:outerShdw blurRad="38100" dist="38100" dir="2700000" algn="tl">
                      <a:srgbClr val="000000"/>
                    </a:outerShdw>
                  </a:effectLst>
                </a:rPr>
                <a:t>במקביל – מתח שווה</a:t>
              </a:r>
              <a:endParaRPr lang="en-US" altLang="en-US" sz="2800" b="0">
                <a:solidFill>
                  <a:schemeClr val="tx2"/>
                </a:solidFill>
                <a:effectLst>
                  <a:outerShdw blurRad="38100" dist="38100" dir="2700000" algn="tl">
                    <a:srgbClr val="000000"/>
                  </a:outerShdw>
                </a:effectLst>
              </a:endParaRPr>
            </a:p>
          </p:txBody>
        </p:sp>
        <p:sp>
          <p:nvSpPr>
            <p:cNvPr id="60431" name="Rectangle 15"/>
            <p:cNvSpPr>
              <a:spLocks noChangeArrowheads="1"/>
            </p:cNvSpPr>
            <p:nvPr/>
          </p:nvSpPr>
          <p:spPr bwMode="auto">
            <a:xfrm>
              <a:off x="-720" y="3264"/>
              <a:ext cx="32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en-US" sz="2400" b="0"/>
                <a:t>במעגל מקבילי  מתקיים:                       </a:t>
              </a:r>
            </a:p>
          </p:txBody>
        </p:sp>
        <p:pic>
          <p:nvPicPr>
            <p:cNvPr id="60432" name="Picture 16" descr="\frac{1}{R_{total}}=\sum\frac{1}{R_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 y="3696"/>
              <a:ext cx="1296" cy="476"/>
            </a:xfrm>
            <a:prstGeom prst="rect">
              <a:avLst/>
            </a:prstGeom>
            <a:noFill/>
            <a:extLst>
              <a:ext uri="{909E8E84-426E-40DD-AFC4-6F175D3DCCD1}">
                <a14:hiddenFill xmlns:a14="http://schemas.microsoft.com/office/drawing/2010/main">
                  <a:solidFill>
                    <a:srgbClr val="FFFFFF"/>
                  </a:solidFill>
                </a14:hiddenFill>
              </a:ext>
            </a:extLst>
          </p:spPr>
        </p:pic>
        <p:pic>
          <p:nvPicPr>
            <p:cNvPr id="60433" name="Picture 17" descr="חיבור נגדים במקביל"/>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 y="618"/>
              <a:ext cx="1806" cy="1062"/>
            </a:xfrm>
            <a:prstGeom prst="rect">
              <a:avLst/>
            </a:prstGeom>
            <a:noFill/>
            <a:extLst>
              <a:ext uri="{909E8E84-426E-40DD-AFC4-6F175D3DCCD1}">
                <a14:hiddenFill xmlns:a14="http://schemas.microsoft.com/office/drawing/2010/main">
                  <a:solidFill>
                    <a:srgbClr val="FFFFFF"/>
                  </a:solidFill>
                </a14:hiddenFill>
              </a:ext>
            </a:extLst>
          </p:spPr>
        </p:pic>
        <p:pic>
          <p:nvPicPr>
            <p:cNvPr id="60434"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 y="2160"/>
              <a:ext cx="1104" cy="355"/>
            </a:xfrm>
            <a:prstGeom prst="rect">
              <a:avLst/>
            </a:prstGeom>
            <a:noFill/>
            <a:extLst>
              <a:ext uri="{909E8E84-426E-40DD-AFC4-6F175D3DCCD1}">
                <a14:hiddenFill xmlns:a14="http://schemas.microsoft.com/office/drawing/2010/main">
                  <a:solidFill>
                    <a:srgbClr val="FFFFFF"/>
                  </a:solidFill>
                </a14:hiddenFill>
              </a:ext>
            </a:extLst>
          </p:spPr>
        </p:pic>
        <p:pic>
          <p:nvPicPr>
            <p:cNvPr id="60435"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2" y="1680"/>
              <a:ext cx="1248" cy="3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436" name="Object 20"/>
            <p:cNvGraphicFramePr>
              <a:graphicFrameLocks noChangeAspect="1"/>
            </p:cNvGraphicFramePr>
            <p:nvPr/>
          </p:nvGraphicFramePr>
          <p:xfrm>
            <a:off x="192" y="2685"/>
            <a:ext cx="2304" cy="531"/>
          </p:xfrm>
          <a:graphic>
            <a:graphicData uri="http://schemas.openxmlformats.org/presentationml/2006/ole">
              <mc:AlternateContent xmlns:mc="http://schemas.openxmlformats.org/markup-compatibility/2006">
                <mc:Choice xmlns:v="urn:schemas-microsoft-com:vml" Requires="v">
                  <p:oleObj spid="_x0000_s21744" name="Equation" r:id="rId13" imgW="2095200" imgH="482400" progId="Equation.3">
                    <p:embed/>
                  </p:oleObj>
                </mc:Choice>
                <mc:Fallback>
                  <p:oleObj name="Equation" r:id="rId13" imgW="2095200" imgH="4824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 y="2685"/>
                          <a:ext cx="2304" cy="531"/>
                        </a:xfrm>
                        <a:prstGeom prst="rect">
                          <a:avLst/>
                        </a:prstGeom>
                        <a:solidFill>
                          <a:schemeClr va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05076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8400"/>
            <a:ext cx="533400" cy="476250"/>
          </a:xfrm>
        </p:spPr>
        <p:txBody>
          <a:bodyPr/>
          <a:lstStyle/>
          <a:p>
            <a:pPr algn="r" rtl="1">
              <a:defRPr/>
            </a:pPr>
            <a:fld id="{DB313FC9-621A-4E74-B621-6E46F1091A4A}" type="slidenum">
              <a:rPr lang="he-IL" altLang="en-US" smtClean="0">
                <a:solidFill>
                  <a:srgbClr val="FFFFFF"/>
                </a:solidFill>
              </a:rPr>
              <a:pPr algn="r" rtl="1">
                <a:defRPr/>
              </a:pPr>
              <a:t>38</a:t>
            </a:fld>
            <a:endParaRPr lang="en-US" altLang="en-US" dirty="0">
              <a:solidFill>
                <a:srgbClr val="FFFFFF"/>
              </a:solidFill>
            </a:endParaRPr>
          </a:p>
        </p:txBody>
      </p:sp>
      <p:sp>
        <p:nvSpPr>
          <p:cNvPr id="3" name="TextBox 2"/>
          <p:cNvSpPr txBox="1"/>
          <p:nvPr/>
        </p:nvSpPr>
        <p:spPr>
          <a:xfrm>
            <a:off x="6629400" y="0"/>
            <a:ext cx="2514600" cy="461665"/>
          </a:xfrm>
          <a:prstGeom prst="rect">
            <a:avLst/>
          </a:prstGeom>
          <a:noFill/>
        </p:spPr>
        <p:txBody>
          <a:bodyPr wrap="square" rtlCol="0">
            <a:spAutoFit/>
          </a:bodyPr>
          <a:lstStyle/>
          <a:p>
            <a:pPr algn="r" rtl="1"/>
            <a:r>
              <a:rPr lang="he-IL" sz="2400" dirty="0" smtClean="0"/>
              <a:t>המעגל החשמלי</a:t>
            </a:r>
            <a:endParaRPr lang="en-US" sz="2400" dirty="0"/>
          </a:p>
        </p:txBody>
      </p:sp>
      <p:grpSp>
        <p:nvGrpSpPr>
          <p:cNvPr id="51" name="Group 50"/>
          <p:cNvGrpSpPr/>
          <p:nvPr/>
        </p:nvGrpSpPr>
        <p:grpSpPr>
          <a:xfrm>
            <a:off x="914398" y="761999"/>
            <a:ext cx="4833259" cy="1677796"/>
            <a:chOff x="914398" y="761999"/>
            <a:chExt cx="4833259" cy="1677796"/>
          </a:xfrm>
        </p:grpSpPr>
        <p:sp>
          <p:nvSpPr>
            <p:cNvPr id="12" name="Rounded Rectangle 11"/>
            <p:cNvSpPr/>
            <p:nvPr/>
          </p:nvSpPr>
          <p:spPr bwMode="auto">
            <a:xfrm>
              <a:off x="2133600" y="2133600"/>
              <a:ext cx="1524000" cy="228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3" name="TextBox 12"/>
            <p:cNvSpPr txBox="1"/>
            <p:nvPr/>
          </p:nvSpPr>
          <p:spPr>
            <a:xfrm>
              <a:off x="2747551" y="2070463"/>
              <a:ext cx="304800" cy="369332"/>
            </a:xfrm>
            <a:prstGeom prst="rect">
              <a:avLst/>
            </a:prstGeom>
            <a:noFill/>
          </p:spPr>
          <p:txBody>
            <a:bodyPr wrap="square" rtlCol="0">
              <a:spAutoFit/>
            </a:bodyPr>
            <a:lstStyle/>
            <a:p>
              <a:r>
                <a:rPr lang="en-US" dirty="0" smtClean="0"/>
                <a:t>R</a:t>
              </a:r>
              <a:endParaRPr lang="en-US" dirty="0"/>
            </a:p>
          </p:txBody>
        </p:sp>
        <p:cxnSp>
          <p:nvCxnSpPr>
            <p:cNvPr id="15" name="Straight Connector 14"/>
            <p:cNvCxnSpPr>
              <a:stCxn id="12" idx="1"/>
            </p:cNvCxnSpPr>
            <p:nvPr/>
          </p:nvCxnSpPr>
          <p:spPr bwMode="auto">
            <a:xfrm flipH="1">
              <a:off x="914400" y="2247900"/>
              <a:ext cx="1219200" cy="722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914398" y="761999"/>
              <a:ext cx="7232" cy="1510939"/>
            </a:xfrm>
            <a:prstGeom prst="line">
              <a:avLst/>
            </a:prstGeom>
            <a:solidFill>
              <a:schemeClr val="accent1"/>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914401" y="775062"/>
              <a:ext cx="4190999" cy="2"/>
            </a:xfrm>
            <a:prstGeom prst="line">
              <a:avLst/>
            </a:prstGeom>
            <a:solidFill>
              <a:schemeClr val="accent1"/>
            </a:solidFill>
            <a:ln w="38100" cap="flat" cmpd="sng" algn="ctr">
              <a:solidFill>
                <a:schemeClr val="tx1"/>
              </a:solidFill>
              <a:prstDash val="solid"/>
              <a:round/>
              <a:headEnd type="triangl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3653245" y="2220686"/>
              <a:ext cx="2094412" cy="26125"/>
            </a:xfrm>
            <a:prstGeom prst="line">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1792990" y="2222863"/>
            <a:ext cx="2229168" cy="393281"/>
            <a:chOff x="1792990" y="2222863"/>
            <a:chExt cx="2229168" cy="393281"/>
          </a:xfrm>
        </p:grpSpPr>
        <mc:AlternateContent xmlns:mc="http://schemas.openxmlformats.org/markup-compatibility/2006" xmlns:a14="http://schemas.microsoft.com/office/drawing/2010/main">
          <mc:Choice Requires="a14">
            <p:sp>
              <p:nvSpPr>
                <p:cNvPr id="36" name="TextBox 35"/>
                <p:cNvSpPr txBox="1"/>
                <p:nvPr/>
              </p:nvSpPr>
              <p:spPr>
                <a:xfrm>
                  <a:off x="1792990" y="2222863"/>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792990" y="2222863"/>
                  <a:ext cx="39068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631474" y="2246812"/>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631474" y="2246812"/>
                  <a:ext cx="390684" cy="369332"/>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1509453" y="232281"/>
                <a:ext cx="2330061" cy="511102"/>
              </a:xfrm>
              <a:prstGeom prst="rect">
                <a:avLst/>
              </a:prstGeom>
              <a:noFill/>
            </p:spPr>
            <p:txBody>
              <a:bodyPr wrap="none" rtlCol="0">
                <a:spAutoFit/>
              </a:bodyPr>
              <a:lstStyle/>
              <a:p>
                <a14:m>
                  <m:oMath xmlns:m="http://schemas.openxmlformats.org/officeDocument/2006/math">
                    <m:limLow>
                      <m:limLowPr>
                        <m:ctrlPr>
                          <a:rPr lang="en-US" i="1" smtClean="0">
                            <a:latin typeface="Cambria Math" panose="02040503050406030204" pitchFamily="18" charset="0"/>
                          </a:rPr>
                        </m:ctrlPr>
                      </m:limLowPr>
                      <m:e>
                        <m:r>
                          <m:rPr>
                            <m:sty m:val="p"/>
                          </m:rPr>
                          <a:rPr lang="en-US">
                            <a:latin typeface="Cambria Math"/>
                          </a:rPr>
                          <m:t>lims</m:t>
                        </m:r>
                      </m:e>
                      <m:lim>
                        <m:r>
                          <a:rPr lang="en-US" i="1">
                            <a:latin typeface="Cambria Math"/>
                            <a:ea typeface="Cambria Math"/>
                          </a:rPr>
                          <m:t>𝜎</m:t>
                        </m:r>
                        <m:r>
                          <a:rPr lang="en-US" i="1">
                            <a:latin typeface="Cambria Math"/>
                            <a:ea typeface="Cambria Math"/>
                          </a:rPr>
                          <m:t>→∞</m:t>
                        </m:r>
                      </m:lim>
                    </m:limLow>
                    <m:sSub>
                      <m:sSubPr>
                        <m:ctrlPr>
                          <a:rPr lang="en-US" i="1">
                            <a:latin typeface="Cambria Math" panose="02040503050406030204" pitchFamily="18" charset="0"/>
                          </a:rPr>
                        </m:ctrlPr>
                      </m:sSubPr>
                      <m:e>
                        <m:r>
                          <a:rPr lang="en-US" i="1">
                            <a:latin typeface="Cambria Math"/>
                          </a:rPr>
                          <m:t>𝐸</m:t>
                        </m:r>
                      </m:e>
                      <m:sub>
                        <m:r>
                          <a:rPr lang="en-US" b="0" i="1" smtClean="0">
                            <a:latin typeface="Cambria Math"/>
                          </a:rPr>
                          <m:t>𝑐𝑜𝑛</m:t>
                        </m:r>
                      </m:sub>
                    </m:sSub>
                    <m:r>
                      <a:rPr lang="en-US" b="0" i="1" smtClean="0">
                        <a:latin typeface="Cambria Math"/>
                      </a:rPr>
                      <m:t>=</m:t>
                    </m:r>
                    <m:limLow>
                      <m:limLowPr>
                        <m:ctrlPr>
                          <a:rPr lang="en-US" i="1">
                            <a:latin typeface="Cambria Math" panose="02040503050406030204" pitchFamily="18" charset="0"/>
                          </a:rPr>
                        </m:ctrlPr>
                      </m:limLowPr>
                      <m:e>
                        <m:r>
                          <m:rPr>
                            <m:sty m:val="p"/>
                          </m:rPr>
                          <a:rPr lang="en-US">
                            <a:latin typeface="Cambria Math"/>
                          </a:rPr>
                          <m:t>lims</m:t>
                        </m:r>
                      </m:e>
                      <m:lim>
                        <m:r>
                          <a:rPr lang="en-US" i="1">
                            <a:latin typeface="Cambria Math"/>
                            <a:ea typeface="Cambria Math"/>
                          </a:rPr>
                          <m:t>𝜎</m:t>
                        </m:r>
                        <m:r>
                          <a:rPr lang="en-US" i="1">
                            <a:latin typeface="Cambria Math"/>
                            <a:ea typeface="Cambria Math"/>
                          </a:rPr>
                          <m:t>→∞</m:t>
                        </m:r>
                      </m:lim>
                    </m:limLow>
                    <m:f>
                      <m:fPr>
                        <m:ctrlPr>
                          <a:rPr lang="en-US" b="0" i="1" smtClean="0">
                            <a:latin typeface="Cambria Math" panose="02040503050406030204" pitchFamily="18" charset="0"/>
                          </a:rPr>
                        </m:ctrlPr>
                      </m:fPr>
                      <m:num>
                        <m:r>
                          <a:rPr lang="en-US" b="0" i="1" smtClean="0">
                            <a:latin typeface="Cambria Math"/>
                          </a:rPr>
                          <m:t>𝐽</m:t>
                        </m:r>
                      </m:num>
                      <m:den>
                        <m:r>
                          <a:rPr lang="en-US" b="0" i="1" smtClean="0">
                            <a:latin typeface="Cambria Math"/>
                            <a:ea typeface="Cambria Math"/>
                          </a:rPr>
                          <m:t>𝜎</m:t>
                        </m:r>
                      </m:den>
                    </m:f>
                    <m:r>
                      <a:rPr lang="en-US" i="1">
                        <a:latin typeface="Cambria Math"/>
                      </a:rPr>
                      <m:t>=</m:t>
                    </m:r>
                  </m:oMath>
                </a14:m>
                <a:r>
                  <a:rPr lang="en-US" dirty="0" smtClean="0">
                    <a:latin typeface="Cambria Math"/>
                  </a:rPr>
                  <a:t> </a:t>
                </a:r>
                <a:r>
                  <a:rPr lang="en-US" dirty="0">
                    <a:latin typeface="Cambria Math"/>
                  </a:rPr>
                  <a:t>0</a:t>
                </a:r>
              </a:p>
            </p:txBody>
          </p:sp>
        </mc:Choice>
        <mc:Fallback xmlns="">
          <p:sp>
            <p:nvSpPr>
              <p:cNvPr id="42" name="TextBox 41"/>
              <p:cNvSpPr txBox="1">
                <a:spLocks noRot="1" noChangeAspect="1" noMove="1" noResize="1" noEditPoints="1" noAdjustHandles="1" noChangeArrowheads="1" noChangeShapeType="1" noTextEdit="1"/>
              </p:cNvSpPr>
              <p:nvPr/>
            </p:nvSpPr>
            <p:spPr>
              <a:xfrm>
                <a:off x="1509453" y="232281"/>
                <a:ext cx="2330061" cy="511102"/>
              </a:xfrm>
              <a:prstGeom prst="rect">
                <a:avLst/>
              </a:prstGeom>
              <a:blipFill rotWithShape="1">
                <a:blip r:embed="rId6"/>
                <a:stretch>
                  <a:fillRect r="-1047"/>
                </a:stretch>
              </a:blipFill>
            </p:spPr>
            <p:txBody>
              <a:bodyPr/>
              <a:lstStyle/>
              <a:p>
                <a:r>
                  <a:rPr lang="en-US">
                    <a:noFill/>
                  </a:rPr>
                  <a:t> </a:t>
                </a:r>
              </a:p>
            </p:txBody>
          </p:sp>
        </mc:Fallback>
      </mc:AlternateContent>
      <p:cxnSp>
        <p:nvCxnSpPr>
          <p:cNvPr id="44" name="Straight Arrow Connector 43"/>
          <p:cNvCxnSpPr/>
          <p:nvPr/>
        </p:nvCxnSpPr>
        <p:spPr bwMode="auto">
          <a:xfrm flipV="1">
            <a:off x="5867400" y="457200"/>
            <a:ext cx="0" cy="146024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7" name="TextBox 46"/>
              <p:cNvSpPr txBox="1"/>
              <p:nvPr/>
            </p:nvSpPr>
            <p:spPr>
              <a:xfrm>
                <a:off x="5791200" y="993775"/>
                <a:ext cx="61401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𝑁𝐶</m:t>
                          </m:r>
                        </m:sub>
                      </m:sSub>
                    </m:oMath>
                  </m:oMathPara>
                </a14:m>
                <a:endParaRPr lang="en-US" dirty="0">
                  <a:latin typeface="Cambria Math"/>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791200" y="993775"/>
                <a:ext cx="614014" cy="369332"/>
              </a:xfrm>
              <a:prstGeom prst="rect">
                <a:avLst/>
              </a:prstGeom>
              <a:blipFill rotWithShape="1">
                <a:blip r:embed="rId7"/>
                <a:stretch>
                  <a:fillRect/>
                </a:stretch>
              </a:blipFill>
            </p:spPr>
            <p:txBody>
              <a:bodyPr/>
              <a:lstStyle/>
              <a:p>
                <a:r>
                  <a:rPr lang="en-US">
                    <a:noFill/>
                  </a:rPr>
                  <a:t> </a:t>
                </a:r>
              </a:p>
            </p:txBody>
          </p:sp>
        </mc:Fallback>
      </mc:AlternateContent>
      <p:grpSp>
        <p:nvGrpSpPr>
          <p:cNvPr id="62" name="Group 61"/>
          <p:cNvGrpSpPr/>
          <p:nvPr/>
        </p:nvGrpSpPr>
        <p:grpSpPr>
          <a:xfrm>
            <a:off x="4419600" y="305583"/>
            <a:ext cx="1524000" cy="2261269"/>
            <a:chOff x="4419600" y="305583"/>
            <a:chExt cx="1524000" cy="2261269"/>
          </a:xfrm>
        </p:grpSpPr>
        <p:cxnSp>
          <p:nvCxnSpPr>
            <p:cNvPr id="28" name="Straight Connector 27"/>
            <p:cNvCxnSpPr/>
            <p:nvPr/>
          </p:nvCxnSpPr>
          <p:spPr bwMode="auto">
            <a:xfrm flipV="1">
              <a:off x="5101042" y="626214"/>
              <a:ext cx="0" cy="16031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4785359" y="618198"/>
              <a:ext cx="624841" cy="2"/>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 name="Group 60"/>
            <p:cNvGrpSpPr/>
            <p:nvPr/>
          </p:nvGrpSpPr>
          <p:grpSpPr>
            <a:xfrm>
              <a:off x="4419600" y="305583"/>
              <a:ext cx="1524000" cy="2261269"/>
              <a:chOff x="4419600" y="305583"/>
              <a:chExt cx="1524000" cy="2261269"/>
            </a:xfrm>
          </p:grpSpPr>
          <mc:AlternateContent xmlns:mc="http://schemas.openxmlformats.org/markup-compatibility/2006" xmlns:a14="http://schemas.microsoft.com/office/drawing/2010/main">
            <mc:Choice Requires="a14">
              <p:sp>
                <p:nvSpPr>
                  <p:cNvPr id="41" name="TextBox 40"/>
                  <p:cNvSpPr txBox="1"/>
                  <p:nvPr/>
                </p:nvSpPr>
                <p:spPr>
                  <a:xfrm>
                    <a:off x="4800600" y="773668"/>
                    <a:ext cx="39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800600" y="773668"/>
                    <a:ext cx="397160" cy="369332"/>
                  </a:xfrm>
                  <a:prstGeom prst="rect">
                    <a:avLst/>
                  </a:prstGeom>
                  <a:blipFill rotWithShape="1">
                    <a:blip r:embed="rId8"/>
                    <a:stretch>
                      <a:fillRect/>
                    </a:stretch>
                  </a:blipFill>
                </p:spPr>
                <p:txBody>
                  <a:bodyPr/>
                  <a:lstStyle/>
                  <a:p>
                    <a:r>
                      <a:rPr lang="en-US">
                        <a:noFill/>
                      </a:rPr>
                      <a:t> </a:t>
                    </a:r>
                  </a:p>
                </p:txBody>
              </p:sp>
            </mc:Fallback>
          </mc:AlternateContent>
          <p:grpSp>
            <p:nvGrpSpPr>
              <p:cNvPr id="53" name="Group 52"/>
              <p:cNvGrpSpPr/>
              <p:nvPr/>
            </p:nvGrpSpPr>
            <p:grpSpPr>
              <a:xfrm>
                <a:off x="4419600" y="305583"/>
                <a:ext cx="1524000" cy="2261269"/>
                <a:chOff x="4419600" y="305583"/>
                <a:chExt cx="1524000" cy="2261269"/>
              </a:xfrm>
            </p:grpSpPr>
            <p:sp>
              <p:nvSpPr>
                <p:cNvPr id="30" name="TextBox 29"/>
                <p:cNvSpPr txBox="1"/>
                <p:nvPr/>
              </p:nvSpPr>
              <p:spPr>
                <a:xfrm>
                  <a:off x="4419600" y="363472"/>
                  <a:ext cx="381000" cy="461665"/>
                </a:xfrm>
                <a:prstGeom prst="rect">
                  <a:avLst/>
                </a:prstGeom>
                <a:noFill/>
              </p:spPr>
              <p:txBody>
                <a:bodyPr wrap="square" rtlCol="0">
                  <a:spAutoFit/>
                </a:bodyPr>
                <a:lstStyle/>
                <a:p>
                  <a:r>
                    <a:rPr lang="en-US" sz="2400" b="1" dirty="0" smtClean="0"/>
                    <a:t>+</a:t>
                  </a:r>
                  <a:endParaRPr lang="en-US" sz="2400" b="1" dirty="0"/>
                </a:p>
              </p:txBody>
            </p:sp>
            <p:grpSp>
              <p:nvGrpSpPr>
                <p:cNvPr id="39" name="Group 38"/>
                <p:cNvGrpSpPr/>
                <p:nvPr/>
              </p:nvGrpSpPr>
              <p:grpSpPr>
                <a:xfrm>
                  <a:off x="5249082" y="1814234"/>
                  <a:ext cx="640088" cy="752618"/>
                  <a:chOff x="4935576" y="1828800"/>
                  <a:chExt cx="640088" cy="752618"/>
                </a:xfrm>
              </p:grpSpPr>
              <p:cxnSp>
                <p:nvCxnSpPr>
                  <p:cNvPr id="22" name="Straight Connector 21"/>
                  <p:cNvCxnSpPr/>
                  <p:nvPr/>
                </p:nvCxnSpPr>
                <p:spPr bwMode="auto">
                  <a:xfrm flipV="1">
                    <a:off x="5410200" y="2070463"/>
                    <a:ext cx="0" cy="17634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5246917" y="2070463"/>
                    <a:ext cx="328747" cy="2"/>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4935576" y="1828800"/>
                    <a:ext cx="381000" cy="461665"/>
                  </a:xfrm>
                  <a:prstGeom prst="rect">
                    <a:avLst/>
                  </a:prstGeom>
                  <a:noFill/>
                </p:spPr>
                <p:txBody>
                  <a:bodyPr wrap="square" rtlCol="0">
                    <a:spAutoFit/>
                  </a:bodyPr>
                  <a:lstStyle/>
                  <a:p>
                    <a:r>
                      <a:rPr lang="en-US" sz="2400" b="1" dirty="0" smtClean="0"/>
                      <a:t>-</a:t>
                    </a:r>
                    <a:endParaRPr lang="en-US" sz="2400" b="1" dirty="0"/>
                  </a:p>
                </p:txBody>
              </p:sp>
              <mc:AlternateContent xmlns:mc="http://schemas.openxmlformats.org/markup-compatibility/2006" xmlns:a14="http://schemas.microsoft.com/office/drawing/2010/main">
                <mc:Choice Requires="a14">
                  <p:sp>
                    <p:nvSpPr>
                      <p:cNvPr id="38" name="TextBox 37"/>
                      <p:cNvSpPr txBox="1"/>
                      <p:nvPr/>
                    </p:nvSpPr>
                    <p:spPr>
                      <a:xfrm>
                        <a:off x="5202397" y="2212086"/>
                        <a:ext cx="3699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202397" y="2212086"/>
                        <a:ext cx="369908" cy="369332"/>
                      </a:xfrm>
                      <a:prstGeom prst="rect">
                        <a:avLst/>
                      </a:prstGeom>
                      <a:blipFill rotWithShape="1">
                        <a:blip r:embed="rId9"/>
                        <a:stretch>
                          <a:fillRect/>
                        </a:stretch>
                      </a:blipFill>
                    </p:spPr>
                    <p:txBody>
                      <a:bodyPr/>
                      <a:lstStyle/>
                      <a:p>
                        <a:r>
                          <a:rPr lang="en-US">
                            <a:noFill/>
                          </a:rPr>
                          <a:t> </a:t>
                        </a:r>
                      </a:p>
                    </p:txBody>
                  </p:sp>
                </mc:Fallback>
              </mc:AlternateContent>
            </p:grpSp>
            <p:grpSp>
              <p:nvGrpSpPr>
                <p:cNvPr id="50" name="Group 49"/>
                <p:cNvGrpSpPr/>
                <p:nvPr/>
              </p:nvGrpSpPr>
              <p:grpSpPr>
                <a:xfrm>
                  <a:off x="4867543" y="305583"/>
                  <a:ext cx="1076057" cy="1774686"/>
                  <a:chOff x="2930983" y="305583"/>
                  <a:chExt cx="1076057" cy="1774686"/>
                </a:xfrm>
              </p:grpSpPr>
              <p:sp>
                <p:nvSpPr>
                  <p:cNvPr id="48" name="TextBox 47"/>
                  <p:cNvSpPr txBox="1"/>
                  <p:nvPr/>
                </p:nvSpPr>
                <p:spPr>
                  <a:xfrm>
                    <a:off x="2930983" y="305583"/>
                    <a:ext cx="475714" cy="338554"/>
                  </a:xfrm>
                  <a:prstGeom prst="rect">
                    <a:avLst/>
                  </a:prstGeom>
                  <a:noFill/>
                </p:spPr>
                <p:txBody>
                  <a:bodyPr wrap="square" rtlCol="0">
                    <a:spAutoFit/>
                  </a:bodyPr>
                  <a:lstStyle/>
                  <a:p>
                    <a:r>
                      <a:rPr lang="en-US" sz="1600" dirty="0" smtClean="0"/>
                      <a:t>HP</a:t>
                    </a:r>
                    <a:endParaRPr lang="en-US" sz="1600" dirty="0"/>
                  </a:p>
                </p:txBody>
              </p:sp>
              <p:sp>
                <p:nvSpPr>
                  <p:cNvPr id="49" name="TextBox 48"/>
                  <p:cNvSpPr txBox="1"/>
                  <p:nvPr/>
                </p:nvSpPr>
                <p:spPr>
                  <a:xfrm>
                    <a:off x="3531326" y="1741715"/>
                    <a:ext cx="475714" cy="338554"/>
                  </a:xfrm>
                  <a:prstGeom prst="rect">
                    <a:avLst/>
                  </a:prstGeom>
                  <a:noFill/>
                </p:spPr>
                <p:txBody>
                  <a:bodyPr wrap="square" rtlCol="0">
                    <a:spAutoFit/>
                  </a:bodyPr>
                  <a:lstStyle/>
                  <a:p>
                    <a:r>
                      <a:rPr lang="en-US" sz="1600" dirty="0" smtClean="0"/>
                      <a:t>LP</a:t>
                    </a:r>
                    <a:endParaRPr lang="en-US" sz="1600" dirty="0"/>
                  </a:p>
                </p:txBody>
              </p:sp>
            </p:grpSp>
          </p:grpSp>
        </p:grpSp>
      </p:grpSp>
      <p:grpSp>
        <p:nvGrpSpPr>
          <p:cNvPr id="58" name="Group 57"/>
          <p:cNvGrpSpPr/>
          <p:nvPr/>
        </p:nvGrpSpPr>
        <p:grpSpPr>
          <a:xfrm>
            <a:off x="9144000" y="1702918"/>
            <a:ext cx="386451" cy="400110"/>
            <a:chOff x="7036526" y="1828800"/>
            <a:chExt cx="386451" cy="400110"/>
          </a:xfrm>
        </p:grpSpPr>
        <p:sp>
          <p:nvSpPr>
            <p:cNvPr id="59" name="Oval 58"/>
            <p:cNvSpPr/>
            <p:nvPr/>
          </p:nvSpPr>
          <p:spPr bwMode="auto">
            <a:xfrm>
              <a:off x="7086600" y="1910992"/>
              <a:ext cx="267789" cy="25744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0" name="TextBox 59"/>
            <p:cNvSpPr txBox="1"/>
            <p:nvPr/>
          </p:nvSpPr>
          <p:spPr>
            <a:xfrm>
              <a:off x="7036526" y="1828800"/>
              <a:ext cx="386451" cy="400110"/>
            </a:xfrm>
            <a:prstGeom prst="rect">
              <a:avLst/>
            </a:prstGeom>
            <a:noFill/>
          </p:spPr>
          <p:txBody>
            <a:bodyPr wrap="square" rtlCol="0">
              <a:spAutoFit/>
            </a:bodyPr>
            <a:lstStyle/>
            <a:p>
              <a:r>
                <a:rPr lang="en-US" sz="2000" b="1" dirty="0" smtClean="0"/>
                <a:t>+</a:t>
              </a:r>
              <a:endParaRPr lang="en-US" sz="2000" b="1" dirty="0"/>
            </a:p>
          </p:txBody>
        </p:sp>
      </p:grpSp>
      <p:grpSp>
        <p:nvGrpSpPr>
          <p:cNvPr id="65" name="Group 64"/>
          <p:cNvGrpSpPr/>
          <p:nvPr/>
        </p:nvGrpSpPr>
        <p:grpSpPr>
          <a:xfrm>
            <a:off x="1143001" y="990601"/>
            <a:ext cx="2626610" cy="1054520"/>
            <a:chOff x="1143001" y="990601"/>
            <a:chExt cx="2626610" cy="1054520"/>
          </a:xfrm>
        </p:grpSpPr>
        <p:sp>
          <p:nvSpPr>
            <p:cNvPr id="63" name="Arc 62"/>
            <p:cNvSpPr/>
            <p:nvPr/>
          </p:nvSpPr>
          <p:spPr bwMode="auto">
            <a:xfrm rot="10800000">
              <a:off x="1143001" y="990601"/>
              <a:ext cx="2626610" cy="1054520"/>
            </a:xfrm>
            <a:prstGeom prst="arc">
              <a:avLst>
                <a:gd name="adj1" fmla="val 15938508"/>
                <a:gd name="adj2" fmla="val 5644828"/>
              </a:avLst>
            </a:prstGeom>
            <a:noFill/>
            <a:ln w="28575" cap="flat" cmpd="sng" algn="ctr">
              <a:solidFill>
                <a:srgbClr val="FFC000"/>
              </a:solidFill>
              <a:prstDash val="solid"/>
              <a:round/>
              <a:headEnd type="triangle" w="med" len="med"/>
              <a:tailEnd type="none" w="lg" len="lg"/>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4" name="TextBox 63"/>
            <p:cNvSpPr txBox="1"/>
            <p:nvPr/>
          </p:nvSpPr>
          <p:spPr>
            <a:xfrm>
              <a:off x="1219200" y="1277872"/>
              <a:ext cx="800100" cy="461665"/>
            </a:xfrm>
            <a:prstGeom prst="rect">
              <a:avLst/>
            </a:prstGeom>
            <a:noFill/>
          </p:spPr>
          <p:txBody>
            <a:bodyPr wrap="square" rtlCol="0">
              <a:spAutoFit/>
            </a:bodyPr>
            <a:lstStyle/>
            <a:p>
              <a:r>
                <a:rPr lang="en-US" sz="2400" dirty="0" smtClean="0">
                  <a:solidFill>
                    <a:srgbClr val="FFC000"/>
                  </a:solidFill>
                </a:rPr>
                <a:t>I,J</a:t>
              </a:r>
              <a:endParaRPr lang="en-US" sz="2400" dirty="0">
                <a:solidFill>
                  <a:srgbClr val="FFC000"/>
                </a:solidFill>
              </a:endParaRPr>
            </a:p>
          </p:txBody>
        </p:sp>
      </p:grpSp>
      <p:grpSp>
        <p:nvGrpSpPr>
          <p:cNvPr id="66" name="Group 65"/>
          <p:cNvGrpSpPr/>
          <p:nvPr/>
        </p:nvGrpSpPr>
        <p:grpSpPr>
          <a:xfrm>
            <a:off x="9134742" y="474860"/>
            <a:ext cx="386451" cy="400110"/>
            <a:chOff x="7036526" y="1828800"/>
            <a:chExt cx="386451" cy="400110"/>
          </a:xfrm>
        </p:grpSpPr>
        <p:sp>
          <p:nvSpPr>
            <p:cNvPr id="67" name="Oval 66"/>
            <p:cNvSpPr/>
            <p:nvPr/>
          </p:nvSpPr>
          <p:spPr bwMode="auto">
            <a:xfrm>
              <a:off x="7086600" y="1910992"/>
              <a:ext cx="267789" cy="25744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8" name="TextBox 67"/>
            <p:cNvSpPr txBox="1"/>
            <p:nvPr/>
          </p:nvSpPr>
          <p:spPr>
            <a:xfrm>
              <a:off x="7036526" y="1828800"/>
              <a:ext cx="386451" cy="400110"/>
            </a:xfrm>
            <a:prstGeom prst="rect">
              <a:avLst/>
            </a:prstGeom>
            <a:noFill/>
          </p:spPr>
          <p:txBody>
            <a:bodyPr wrap="square" rtlCol="0">
              <a:spAutoFit/>
            </a:bodyPr>
            <a:lstStyle/>
            <a:p>
              <a:r>
                <a:rPr lang="en-US" sz="2000" b="1" dirty="0" smtClean="0"/>
                <a:t>+</a:t>
              </a:r>
              <a:endParaRPr lang="en-US" sz="2000" b="1" dirty="0"/>
            </a:p>
          </p:txBody>
        </p:sp>
      </p:grpSp>
      <p:grpSp>
        <p:nvGrpSpPr>
          <p:cNvPr id="76" name="Group 75"/>
          <p:cNvGrpSpPr/>
          <p:nvPr/>
        </p:nvGrpSpPr>
        <p:grpSpPr>
          <a:xfrm>
            <a:off x="4191000" y="-37011"/>
            <a:ext cx="605244" cy="853550"/>
            <a:chOff x="4191000" y="-37011"/>
            <a:chExt cx="605244" cy="853550"/>
          </a:xfrm>
        </p:grpSpPr>
        <p:sp>
          <p:nvSpPr>
            <p:cNvPr id="72" name="TextBox 71"/>
            <p:cNvSpPr txBox="1"/>
            <p:nvPr/>
          </p:nvSpPr>
          <p:spPr>
            <a:xfrm>
              <a:off x="4291148" y="-37011"/>
              <a:ext cx="381000" cy="461665"/>
            </a:xfrm>
            <a:prstGeom prst="rect">
              <a:avLst/>
            </a:prstGeom>
            <a:noFill/>
          </p:spPr>
          <p:txBody>
            <a:bodyPr wrap="square" rtlCol="0">
              <a:spAutoFit/>
            </a:bodyPr>
            <a:lstStyle/>
            <a:p>
              <a:r>
                <a:rPr lang="en-US" sz="2400" b="1" dirty="0" smtClean="0"/>
                <a:t>+</a:t>
              </a:r>
              <a:endParaRPr lang="en-US" sz="2400" b="1" dirty="0"/>
            </a:p>
          </p:txBody>
        </p:sp>
        <p:sp>
          <p:nvSpPr>
            <p:cNvPr id="73" name="TextBox 72"/>
            <p:cNvSpPr txBox="1"/>
            <p:nvPr/>
          </p:nvSpPr>
          <p:spPr>
            <a:xfrm>
              <a:off x="4415244" y="141515"/>
              <a:ext cx="381000" cy="461665"/>
            </a:xfrm>
            <a:prstGeom prst="rect">
              <a:avLst/>
            </a:prstGeom>
            <a:noFill/>
          </p:spPr>
          <p:txBody>
            <a:bodyPr wrap="square" rtlCol="0">
              <a:spAutoFit/>
            </a:bodyPr>
            <a:lstStyle/>
            <a:p>
              <a:r>
                <a:rPr lang="en-US" sz="2400" b="1" dirty="0" smtClean="0"/>
                <a:t>+</a:t>
              </a:r>
              <a:endParaRPr lang="en-US" sz="2400" b="1" dirty="0"/>
            </a:p>
          </p:txBody>
        </p:sp>
        <p:sp>
          <p:nvSpPr>
            <p:cNvPr id="74" name="TextBox 73"/>
            <p:cNvSpPr txBox="1"/>
            <p:nvPr/>
          </p:nvSpPr>
          <p:spPr>
            <a:xfrm>
              <a:off x="4197534" y="132808"/>
              <a:ext cx="381000" cy="461665"/>
            </a:xfrm>
            <a:prstGeom prst="rect">
              <a:avLst/>
            </a:prstGeom>
            <a:noFill/>
          </p:spPr>
          <p:txBody>
            <a:bodyPr wrap="square" rtlCol="0">
              <a:spAutoFit/>
            </a:bodyPr>
            <a:lstStyle/>
            <a:p>
              <a:r>
                <a:rPr lang="en-US" sz="2400" b="1" dirty="0" smtClean="0"/>
                <a:t>+</a:t>
              </a:r>
              <a:endParaRPr lang="en-US" sz="2400" b="1" dirty="0"/>
            </a:p>
          </p:txBody>
        </p:sp>
        <p:sp>
          <p:nvSpPr>
            <p:cNvPr id="75" name="TextBox 74"/>
            <p:cNvSpPr txBox="1"/>
            <p:nvPr/>
          </p:nvSpPr>
          <p:spPr>
            <a:xfrm>
              <a:off x="4191000" y="354874"/>
              <a:ext cx="419100" cy="461665"/>
            </a:xfrm>
            <a:prstGeom prst="rect">
              <a:avLst/>
            </a:prstGeom>
            <a:noFill/>
          </p:spPr>
          <p:txBody>
            <a:bodyPr wrap="square" rtlCol="0">
              <a:spAutoFit/>
            </a:bodyPr>
            <a:lstStyle/>
            <a:p>
              <a:r>
                <a:rPr lang="en-US" sz="2400" b="1" dirty="0" smtClean="0"/>
                <a:t>+</a:t>
              </a:r>
              <a:endParaRPr lang="en-US" sz="2400" b="1" dirty="0"/>
            </a:p>
          </p:txBody>
        </p:sp>
      </p:grpSp>
      <p:grpSp>
        <p:nvGrpSpPr>
          <p:cNvPr id="77" name="Group 76"/>
          <p:cNvGrpSpPr/>
          <p:nvPr/>
        </p:nvGrpSpPr>
        <p:grpSpPr>
          <a:xfrm>
            <a:off x="4972597" y="1663337"/>
            <a:ext cx="598710" cy="466021"/>
            <a:chOff x="4197534" y="141515"/>
            <a:chExt cx="598710" cy="466021"/>
          </a:xfrm>
        </p:grpSpPr>
        <p:sp>
          <p:nvSpPr>
            <p:cNvPr id="79" name="TextBox 78"/>
            <p:cNvSpPr txBox="1"/>
            <p:nvPr/>
          </p:nvSpPr>
          <p:spPr>
            <a:xfrm>
              <a:off x="4415244" y="141515"/>
              <a:ext cx="381000" cy="461665"/>
            </a:xfrm>
            <a:prstGeom prst="rect">
              <a:avLst/>
            </a:prstGeom>
            <a:noFill/>
          </p:spPr>
          <p:txBody>
            <a:bodyPr wrap="square" rtlCol="0">
              <a:spAutoFit/>
            </a:bodyPr>
            <a:lstStyle/>
            <a:p>
              <a:r>
                <a:rPr lang="en-US" sz="2400" b="1" dirty="0" smtClean="0"/>
                <a:t>+</a:t>
              </a:r>
              <a:endParaRPr lang="en-US" sz="2400" b="1" dirty="0"/>
            </a:p>
          </p:txBody>
        </p:sp>
        <p:sp>
          <p:nvSpPr>
            <p:cNvPr id="80" name="TextBox 79"/>
            <p:cNvSpPr txBox="1"/>
            <p:nvPr/>
          </p:nvSpPr>
          <p:spPr>
            <a:xfrm>
              <a:off x="4197534" y="145871"/>
              <a:ext cx="381000" cy="461665"/>
            </a:xfrm>
            <a:prstGeom prst="rect">
              <a:avLst/>
            </a:prstGeom>
            <a:noFill/>
          </p:spPr>
          <p:txBody>
            <a:bodyPr wrap="square" rtlCol="0">
              <a:spAutoFit/>
            </a:bodyPr>
            <a:lstStyle/>
            <a:p>
              <a:r>
                <a:rPr lang="en-US" sz="2400" b="1" dirty="0" smtClean="0"/>
                <a:t>+</a:t>
              </a:r>
              <a:endParaRPr lang="en-US" sz="2400" b="1" dirty="0"/>
            </a:p>
          </p:txBody>
        </p:sp>
      </p:grpSp>
      <p:grpSp>
        <p:nvGrpSpPr>
          <p:cNvPr id="98" name="Group 97"/>
          <p:cNvGrpSpPr/>
          <p:nvPr/>
        </p:nvGrpSpPr>
        <p:grpSpPr>
          <a:xfrm>
            <a:off x="1600200" y="1447800"/>
            <a:ext cx="2590800" cy="853550"/>
            <a:chOff x="1600200" y="1447800"/>
            <a:chExt cx="2590800" cy="853550"/>
          </a:xfrm>
        </p:grpSpPr>
        <p:grpSp>
          <p:nvGrpSpPr>
            <p:cNvPr id="90" name="Group 89"/>
            <p:cNvGrpSpPr/>
            <p:nvPr/>
          </p:nvGrpSpPr>
          <p:grpSpPr>
            <a:xfrm>
              <a:off x="1600200" y="1447800"/>
              <a:ext cx="609600" cy="853550"/>
              <a:chOff x="1600200" y="1432450"/>
              <a:chExt cx="609600" cy="853550"/>
            </a:xfrm>
          </p:grpSpPr>
          <p:grpSp>
            <p:nvGrpSpPr>
              <p:cNvPr id="84" name="Group 83"/>
              <p:cNvGrpSpPr/>
              <p:nvPr/>
            </p:nvGrpSpPr>
            <p:grpSpPr>
              <a:xfrm>
                <a:off x="1600200" y="1432450"/>
                <a:ext cx="605244" cy="853550"/>
                <a:chOff x="4191000" y="-37011"/>
                <a:chExt cx="605244" cy="853550"/>
              </a:xfrm>
            </p:grpSpPr>
            <p:sp>
              <p:nvSpPr>
                <p:cNvPr id="85" name="TextBox 84"/>
                <p:cNvSpPr txBox="1"/>
                <p:nvPr/>
              </p:nvSpPr>
              <p:spPr>
                <a:xfrm>
                  <a:off x="4317274" y="-37011"/>
                  <a:ext cx="381000" cy="461665"/>
                </a:xfrm>
                <a:prstGeom prst="rect">
                  <a:avLst/>
                </a:prstGeom>
                <a:noFill/>
              </p:spPr>
              <p:txBody>
                <a:bodyPr wrap="square" rtlCol="0">
                  <a:spAutoFit/>
                </a:bodyPr>
                <a:lstStyle/>
                <a:p>
                  <a:r>
                    <a:rPr lang="en-US" sz="2400" b="1" dirty="0" smtClean="0"/>
                    <a:t>+</a:t>
                  </a:r>
                  <a:endParaRPr lang="en-US" sz="2400" b="1" dirty="0"/>
                </a:p>
              </p:txBody>
            </p:sp>
            <p:sp>
              <p:nvSpPr>
                <p:cNvPr id="86" name="TextBox 85"/>
                <p:cNvSpPr txBox="1"/>
                <p:nvPr/>
              </p:nvSpPr>
              <p:spPr>
                <a:xfrm>
                  <a:off x="4415244" y="141515"/>
                  <a:ext cx="381000" cy="461665"/>
                </a:xfrm>
                <a:prstGeom prst="rect">
                  <a:avLst/>
                </a:prstGeom>
                <a:noFill/>
              </p:spPr>
              <p:txBody>
                <a:bodyPr wrap="square" rtlCol="0">
                  <a:spAutoFit/>
                </a:bodyPr>
                <a:lstStyle/>
                <a:p>
                  <a:r>
                    <a:rPr lang="en-US" sz="2400" b="1" dirty="0" smtClean="0"/>
                    <a:t>+</a:t>
                  </a:r>
                  <a:endParaRPr lang="en-US" sz="2400" b="1" dirty="0"/>
                </a:p>
              </p:txBody>
            </p:sp>
            <p:sp>
              <p:nvSpPr>
                <p:cNvPr id="87" name="TextBox 86"/>
                <p:cNvSpPr txBox="1"/>
                <p:nvPr/>
              </p:nvSpPr>
              <p:spPr>
                <a:xfrm>
                  <a:off x="4197534" y="132808"/>
                  <a:ext cx="381000" cy="461665"/>
                </a:xfrm>
                <a:prstGeom prst="rect">
                  <a:avLst/>
                </a:prstGeom>
                <a:noFill/>
              </p:spPr>
              <p:txBody>
                <a:bodyPr wrap="square" rtlCol="0">
                  <a:spAutoFit/>
                </a:bodyPr>
                <a:lstStyle/>
                <a:p>
                  <a:r>
                    <a:rPr lang="en-US" sz="2400" b="1" dirty="0" smtClean="0"/>
                    <a:t>+</a:t>
                  </a:r>
                  <a:endParaRPr lang="en-US" sz="2400" b="1" dirty="0"/>
                </a:p>
              </p:txBody>
            </p:sp>
            <p:sp>
              <p:nvSpPr>
                <p:cNvPr id="88" name="TextBox 87"/>
                <p:cNvSpPr txBox="1"/>
                <p:nvPr/>
              </p:nvSpPr>
              <p:spPr>
                <a:xfrm>
                  <a:off x="4191000" y="354874"/>
                  <a:ext cx="419100" cy="461665"/>
                </a:xfrm>
                <a:prstGeom prst="rect">
                  <a:avLst/>
                </a:prstGeom>
                <a:noFill/>
              </p:spPr>
              <p:txBody>
                <a:bodyPr wrap="square" rtlCol="0">
                  <a:spAutoFit/>
                </a:bodyPr>
                <a:lstStyle/>
                <a:p>
                  <a:r>
                    <a:rPr lang="en-US" sz="2400" b="1" dirty="0" smtClean="0"/>
                    <a:t>+</a:t>
                  </a:r>
                  <a:endParaRPr lang="en-US" sz="2400" b="1" dirty="0"/>
                </a:p>
              </p:txBody>
            </p:sp>
          </p:grpSp>
          <p:sp>
            <p:nvSpPr>
              <p:cNvPr id="89" name="TextBox 88"/>
              <p:cNvSpPr txBox="1"/>
              <p:nvPr/>
            </p:nvSpPr>
            <p:spPr>
              <a:xfrm>
                <a:off x="1828800" y="1815628"/>
                <a:ext cx="381000" cy="461665"/>
              </a:xfrm>
              <a:prstGeom prst="rect">
                <a:avLst/>
              </a:prstGeom>
              <a:noFill/>
            </p:spPr>
            <p:txBody>
              <a:bodyPr wrap="square" rtlCol="0">
                <a:spAutoFit/>
              </a:bodyPr>
              <a:lstStyle/>
              <a:p>
                <a:r>
                  <a:rPr lang="en-US" sz="2400" b="1" dirty="0" smtClean="0"/>
                  <a:t>+</a:t>
                </a:r>
                <a:endParaRPr lang="en-US" sz="2400" b="1" dirty="0"/>
              </a:p>
            </p:txBody>
          </p:sp>
        </p:grpSp>
        <p:grpSp>
          <p:nvGrpSpPr>
            <p:cNvPr id="91" name="Group 90"/>
            <p:cNvGrpSpPr/>
            <p:nvPr/>
          </p:nvGrpSpPr>
          <p:grpSpPr>
            <a:xfrm>
              <a:off x="3581400" y="1826622"/>
              <a:ext cx="609600" cy="470372"/>
              <a:chOff x="1600200" y="1815628"/>
              <a:chExt cx="609600" cy="470372"/>
            </a:xfrm>
          </p:grpSpPr>
          <p:sp>
            <p:nvSpPr>
              <p:cNvPr id="97" name="TextBox 96"/>
              <p:cNvSpPr txBox="1"/>
              <p:nvPr/>
            </p:nvSpPr>
            <p:spPr>
              <a:xfrm>
                <a:off x="1600200" y="1824335"/>
                <a:ext cx="419100" cy="461665"/>
              </a:xfrm>
              <a:prstGeom prst="rect">
                <a:avLst/>
              </a:prstGeom>
              <a:noFill/>
            </p:spPr>
            <p:txBody>
              <a:bodyPr wrap="square" rtlCol="0">
                <a:spAutoFit/>
              </a:bodyPr>
              <a:lstStyle/>
              <a:p>
                <a:r>
                  <a:rPr lang="en-US" sz="2400" b="1" dirty="0" smtClean="0"/>
                  <a:t>+</a:t>
                </a:r>
                <a:endParaRPr lang="en-US" sz="2400" b="1" dirty="0"/>
              </a:p>
            </p:txBody>
          </p:sp>
          <p:sp>
            <p:nvSpPr>
              <p:cNvPr id="93" name="TextBox 92"/>
              <p:cNvSpPr txBox="1"/>
              <p:nvPr/>
            </p:nvSpPr>
            <p:spPr>
              <a:xfrm>
                <a:off x="1828800" y="1815628"/>
                <a:ext cx="381000" cy="461665"/>
              </a:xfrm>
              <a:prstGeom prst="rect">
                <a:avLst/>
              </a:prstGeom>
              <a:noFill/>
            </p:spPr>
            <p:txBody>
              <a:bodyPr wrap="square" rtlCol="0">
                <a:spAutoFit/>
              </a:bodyPr>
              <a:lstStyle/>
              <a:p>
                <a:r>
                  <a:rPr lang="en-US" sz="2400" b="1" dirty="0" smtClean="0"/>
                  <a:t>+</a:t>
                </a:r>
                <a:endParaRPr lang="en-US" sz="2400" b="1" dirty="0"/>
              </a:p>
            </p:txBody>
          </p:sp>
        </p:grpSp>
      </p:grpSp>
      <p:grpSp>
        <p:nvGrpSpPr>
          <p:cNvPr id="102" name="Group 101"/>
          <p:cNvGrpSpPr/>
          <p:nvPr/>
        </p:nvGrpSpPr>
        <p:grpSpPr>
          <a:xfrm>
            <a:off x="1192592" y="2362200"/>
            <a:ext cx="3442545" cy="838200"/>
            <a:chOff x="1192592" y="2362200"/>
            <a:chExt cx="3442545" cy="838200"/>
          </a:xfrm>
        </p:grpSpPr>
        <mc:AlternateContent xmlns:mc="http://schemas.openxmlformats.org/markup-compatibility/2006" xmlns:a14="http://schemas.microsoft.com/office/drawing/2010/main">
          <mc:Choice Requires="a14">
            <p:sp>
              <p:nvSpPr>
                <p:cNvPr id="82" name="TextBox 81"/>
                <p:cNvSpPr txBox="1"/>
                <p:nvPr/>
              </p:nvSpPr>
              <p:spPr>
                <a:xfrm>
                  <a:off x="1192592" y="2681925"/>
                  <a:ext cx="3442545" cy="518475"/>
                </a:xfrm>
                <a:prstGeom prst="rect">
                  <a:avLst/>
                </a:prstGeom>
                <a:noFill/>
              </p:spPr>
              <p:txBody>
                <a:bodyPr wrap="none" rtlCol="0">
                  <a:spAutoFit/>
                </a:bodyPr>
                <a:lstStyle/>
                <a:p>
                  <a:pPr algn="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𝐶𝑅</m:t>
                          </m:r>
                        </m:sub>
                      </m:sSub>
                      <m:r>
                        <a:rPr lang="en-US">
                          <a:latin typeface="Cambria Math"/>
                        </a:rPr>
                        <m:t>=</m:t>
                      </m:r>
                      <m:f>
                        <m:fPr>
                          <m:ctrlPr>
                            <a:rPr lang="en-US" i="1">
                              <a:latin typeface="Cambria Math" panose="02040503050406030204" pitchFamily="18" charset="0"/>
                            </a:rPr>
                          </m:ctrlPr>
                        </m:fPr>
                        <m:num>
                          <m:r>
                            <a:rPr lang="en-US" i="1">
                              <a:latin typeface="Cambria Math"/>
                            </a:rPr>
                            <m:t>𝐽</m:t>
                          </m:r>
                        </m:num>
                        <m:den>
                          <m:sSub>
                            <m:sSubPr>
                              <m:ctrlPr>
                                <a:rPr lang="en-US" i="1" smtClean="0">
                                  <a:latin typeface="Cambria Math" panose="02040503050406030204" pitchFamily="18" charset="0"/>
                                </a:rPr>
                              </m:ctrlPr>
                            </m:sSubPr>
                            <m:e>
                              <m:r>
                                <a:rPr lang="en-US" i="1">
                                  <a:latin typeface="Cambria Math"/>
                                  <a:ea typeface="Cambria Math"/>
                                </a:rPr>
                                <m:t>𝜎</m:t>
                              </m:r>
                            </m:e>
                            <m:sub>
                              <m:r>
                                <a:rPr lang="en-US" b="0" i="1" smtClean="0">
                                  <a:latin typeface="Cambria Math"/>
                                </a:rPr>
                                <m:t>𝑅</m:t>
                              </m:r>
                            </m:sub>
                          </m:sSub>
                        </m:den>
                      </m:f>
                      <m:r>
                        <a:rPr lang="en-US" b="0" i="0" smtClean="0">
                          <a:latin typeface="Cambria Math"/>
                        </a:rPr>
                        <m:t>=−</m:t>
                      </m:r>
                      <m:r>
                        <m:rPr>
                          <m:sty m:val="p"/>
                        </m:rPr>
                        <a:rPr lang="en-US" b="0" i="0" smtClean="0">
                          <a:latin typeface="Cambria Math"/>
                        </a:rPr>
                        <m:t>gradV</m:t>
                      </m:r>
                      <m:d>
                        <m:dPr>
                          <m:ctrlPr>
                            <a:rPr lang="en-US" b="0" i="1" smtClean="0">
                              <a:latin typeface="Cambria Math" panose="02040503050406030204" pitchFamily="18" charset="0"/>
                            </a:rPr>
                          </m:ctrlPr>
                        </m:dPr>
                        <m:e>
                          <m:r>
                            <m:rPr>
                              <m:sty m:val="p"/>
                            </m:rPr>
                            <a:rPr lang="en-US" b="0" i="0" smtClean="0">
                              <a:latin typeface="Cambria Math"/>
                            </a:rPr>
                            <m:t>R</m:t>
                          </m:r>
                        </m:e>
                      </m:d>
                      <m:r>
                        <a:rPr lang="en-US" b="0" i="0" smtClean="0">
                          <a:latin typeface="Cambria Math"/>
                        </a:rPr>
                        <m:t> ; </m:t>
                      </m:r>
                      <m:sSub>
                        <m:sSubPr>
                          <m:ctrlPr>
                            <a:rPr lang="en-US" b="0" i="1" smtClean="0">
                              <a:latin typeface="Cambria Math" panose="02040503050406030204" pitchFamily="18" charset="0"/>
                            </a:rPr>
                          </m:ctrlPr>
                        </m:sSubPr>
                        <m:e>
                          <m:r>
                            <a:rPr lang="en-US" b="0" i="1" smtClean="0">
                              <a:latin typeface="Cambria Math"/>
                            </a:rPr>
                            <m:t>  </m:t>
                          </m:r>
                          <m:r>
                            <a:rPr lang="en-US" b="0" i="1" smtClean="0">
                              <a:latin typeface="Cambria Math"/>
                            </a:rPr>
                            <m:t>𝑉</m:t>
                          </m:r>
                        </m:e>
                        <m:sub>
                          <m:r>
                            <a:rPr lang="en-US" b="0" i="1" smtClean="0">
                              <a:latin typeface="Cambria Math"/>
                            </a:rPr>
                            <m:t>𝑎𝑏</m:t>
                          </m:r>
                        </m:sub>
                      </m:sSub>
                    </m:oMath>
                  </a14:m>
                  <a:r>
                    <a:rPr lang="en-US" dirty="0" smtClean="0">
                      <a:latin typeface="Cambria Math"/>
                    </a:rPr>
                    <a:t>=IR</a:t>
                  </a:r>
                  <a:endParaRPr lang="en-US" dirty="0">
                    <a:latin typeface="Cambria Math"/>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1192592" y="2681925"/>
                  <a:ext cx="3442545" cy="518475"/>
                </a:xfrm>
                <a:prstGeom prst="rect">
                  <a:avLst/>
                </a:prstGeom>
                <a:blipFill rotWithShape="1">
                  <a:blip r:embed="rId10"/>
                  <a:stretch>
                    <a:fillRect r="-1596"/>
                  </a:stretch>
                </a:blipFill>
              </p:spPr>
              <p:txBody>
                <a:bodyPr/>
                <a:lstStyle/>
                <a:p>
                  <a:r>
                    <a:rPr lang="en-US">
                      <a:noFill/>
                    </a:rPr>
                    <a:t> </a:t>
                  </a:r>
                </a:p>
              </p:txBody>
            </p:sp>
          </mc:Fallback>
        </mc:AlternateContent>
        <p:cxnSp>
          <p:nvCxnSpPr>
            <p:cNvPr id="101" name="Straight Arrow Connector 100"/>
            <p:cNvCxnSpPr/>
            <p:nvPr/>
          </p:nvCxnSpPr>
          <p:spPr bwMode="auto">
            <a:xfrm flipH="1">
              <a:off x="2895600" y="2362200"/>
              <a:ext cx="4351" cy="42353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03" name="TextBox 102"/>
              <p:cNvSpPr txBox="1"/>
              <p:nvPr/>
            </p:nvSpPr>
            <p:spPr>
              <a:xfrm>
                <a:off x="533400" y="3124200"/>
                <a:ext cx="8534400" cy="521361"/>
              </a:xfrm>
              <a:prstGeom prst="rect">
                <a:avLst/>
              </a:prstGeom>
              <a:noFill/>
            </p:spPr>
            <p:txBody>
              <a:bodyPr wrap="square" rtlCol="0">
                <a:spAutoFit/>
              </a:bodyPr>
              <a:lstStyle/>
              <a:p>
                <a:pPr algn="r" rtl="1"/>
                <a:r>
                  <a:rPr lang="he-IL" dirty="0" smtClean="0"/>
                  <a:t>אינטגרל הצירקולציה על השדה החשמלי הכולל</a:t>
                </a:r>
                <a14:m>
                  <m:oMath xmlns:m="http://schemas.openxmlformats.org/officeDocument/2006/math">
                    <m:sSub>
                      <m:sSubPr>
                        <m:ctrlPr>
                          <a:rPr lang="en-US" i="1">
                            <a:latin typeface="Cambria Math" panose="02040503050406030204" pitchFamily="18" charset="0"/>
                          </a:rPr>
                        </m:ctrlPr>
                      </m:sSubPr>
                      <m:e>
                        <m:r>
                          <a:rPr lang="en-US" i="1">
                            <a:latin typeface="Cambria Math"/>
                          </a:rPr>
                          <m:t>𝐸</m:t>
                        </m:r>
                      </m:e>
                      <m:sub>
                        <m:r>
                          <a:rPr lang="en-US" b="0" i="1" smtClean="0">
                            <a:latin typeface="Cambria Math"/>
                          </a:rPr>
                          <m:t>𝑇</m:t>
                        </m:r>
                      </m:sub>
                    </m:sSub>
                  </m:oMath>
                </a14:m>
                <a:r>
                  <a:rPr lang="en-US" dirty="0" smtClean="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a:rPr>
                          <m:t>𝐽</m:t>
                        </m:r>
                      </m:num>
                      <m:den>
                        <m:r>
                          <a:rPr lang="en-US" i="1" dirty="0" smtClean="0">
                            <a:latin typeface="Cambria Math"/>
                            <a:ea typeface="Cambria Math"/>
                          </a:rPr>
                          <m:t>𝜎</m:t>
                        </m:r>
                        <m:r>
                          <a:rPr lang="en-US" b="0" i="1" dirty="0" smtClean="0">
                            <a:latin typeface="Cambria Math"/>
                            <a:ea typeface="Cambria Math"/>
                          </a:rPr>
                          <m:t>(</m:t>
                        </m:r>
                        <m:r>
                          <a:rPr lang="en-US" b="0" i="1" dirty="0" smtClean="0">
                            <a:latin typeface="Cambria Math"/>
                            <a:ea typeface="Cambria Math"/>
                          </a:rPr>
                          <m:t>𝑙</m:t>
                        </m:r>
                        <m:r>
                          <a:rPr lang="en-US" b="0" i="1" dirty="0" smtClean="0">
                            <a:latin typeface="Cambria Math"/>
                            <a:ea typeface="Cambria Math"/>
                          </a:rPr>
                          <m:t>)</m:t>
                        </m:r>
                      </m:den>
                    </m:f>
                  </m:oMath>
                </a14:m>
                <a:r>
                  <a:rPr lang="en-US" dirty="0" smtClean="0"/>
                  <a:t> </a:t>
                </a:r>
                <a:r>
                  <a:rPr lang="he-IL" dirty="0" smtClean="0"/>
                  <a:t> לאורך המעגל החשמלי </a:t>
                </a:r>
                <a:r>
                  <a:rPr lang="en-US" dirty="0" smtClean="0"/>
                  <a:t>L</a:t>
                </a:r>
                <a:r>
                  <a:rPr lang="he-IL" dirty="0" smtClean="0"/>
                  <a:t> יהא:</a:t>
                </a:r>
                <a:endParaRPr lang="en-US" dirty="0"/>
              </a:p>
            </p:txBody>
          </p:sp>
        </mc:Choice>
        <mc:Fallback xmlns="">
          <p:sp>
            <p:nvSpPr>
              <p:cNvPr id="103" name="TextBox 102"/>
              <p:cNvSpPr txBox="1">
                <a:spLocks noRot="1" noChangeAspect="1" noMove="1" noResize="1" noEditPoints="1" noAdjustHandles="1" noChangeArrowheads="1" noChangeShapeType="1" noTextEdit="1"/>
              </p:cNvSpPr>
              <p:nvPr/>
            </p:nvSpPr>
            <p:spPr>
              <a:xfrm>
                <a:off x="533400" y="3124200"/>
                <a:ext cx="8534400" cy="521361"/>
              </a:xfrm>
              <a:prstGeom prst="rect">
                <a:avLst/>
              </a:prstGeom>
              <a:blipFill rotWithShape="1">
                <a:blip r:embed="rId11"/>
                <a:stretch>
                  <a:fillRect r="-571" b="-5882"/>
                </a:stretch>
              </a:blipFill>
            </p:spPr>
            <p:txBody>
              <a:bodyPr/>
              <a:lstStyle/>
              <a:p>
                <a:r>
                  <a:rPr lang="en-US">
                    <a:noFill/>
                  </a:rPr>
                  <a:t> </a:t>
                </a:r>
              </a:p>
            </p:txBody>
          </p:sp>
        </mc:Fallback>
      </mc:AlternateContent>
      <p:sp>
        <p:nvSpPr>
          <p:cNvPr id="104" name="TextBox 103"/>
          <p:cNvSpPr txBox="1"/>
          <p:nvPr/>
        </p:nvSpPr>
        <p:spPr>
          <a:xfrm>
            <a:off x="6326807" y="621268"/>
            <a:ext cx="2969593"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H/LP :  High/low potential</a:t>
            </a:r>
          </a:p>
          <a:p>
            <a:pPr marL="171450" indent="-171450">
              <a:buFont typeface="Arial" panose="020B0604020202020204" pitchFamily="34" charset="0"/>
              <a:buChar char="•"/>
            </a:pPr>
            <a:r>
              <a:rPr lang="en-US" sz="1200" dirty="0" smtClean="0"/>
              <a:t>Con : conductor</a:t>
            </a:r>
          </a:p>
          <a:p>
            <a:pPr marL="171450" indent="-171450">
              <a:buFont typeface="Arial" panose="020B0604020202020204" pitchFamily="34" charset="0"/>
              <a:buChar char="•"/>
            </a:pPr>
            <a:r>
              <a:rPr lang="en-US" sz="1200" dirty="0" smtClean="0"/>
              <a:t>C: conservative</a:t>
            </a:r>
          </a:p>
          <a:p>
            <a:pPr marL="171450" indent="-171450">
              <a:buFont typeface="Arial" panose="020B0604020202020204" pitchFamily="34" charset="0"/>
              <a:buChar char="•"/>
            </a:pPr>
            <a:r>
              <a:rPr lang="en-US" sz="1200" dirty="0" smtClean="0"/>
              <a:t>NC : not conservative</a:t>
            </a:r>
          </a:p>
          <a:p>
            <a:pPr marL="171450" indent="-171450">
              <a:buFont typeface="Arial" panose="020B0604020202020204" pitchFamily="34" charset="0"/>
              <a:buChar char="•"/>
            </a:pPr>
            <a:r>
              <a:rPr lang="en-US" sz="1200" dirty="0" smtClean="0"/>
              <a:t>CR:  conservative within the resistor </a:t>
            </a:r>
            <a:endParaRPr lang="en-US" sz="1200" dirty="0"/>
          </a:p>
        </p:txBody>
      </p:sp>
      <p:graphicFrame>
        <p:nvGraphicFramePr>
          <p:cNvPr id="106" name="Object 105"/>
          <p:cNvGraphicFramePr>
            <a:graphicFrameLocks noChangeAspect="1"/>
          </p:cNvGraphicFramePr>
          <p:nvPr>
            <p:extLst/>
          </p:nvPr>
        </p:nvGraphicFramePr>
        <p:xfrm>
          <a:off x="682625" y="3873500"/>
          <a:ext cx="7951788" cy="777875"/>
        </p:xfrm>
        <a:graphic>
          <a:graphicData uri="http://schemas.openxmlformats.org/presentationml/2006/ole">
            <mc:AlternateContent xmlns:mc="http://schemas.openxmlformats.org/markup-compatibility/2006">
              <mc:Choice xmlns:v="urn:schemas-microsoft-com:vml" Requires="v">
                <p:oleObj spid="_x0000_s74796" name="Equation" r:id="rId12" imgW="4546440" imgH="444240" progId="Equation.DSMT4">
                  <p:embed/>
                </p:oleObj>
              </mc:Choice>
              <mc:Fallback>
                <p:oleObj name="Equation" r:id="rId12" imgW="4546440" imgH="444240" progId="Equation.DSMT4">
                  <p:embed/>
                  <p:pic>
                    <p:nvPicPr>
                      <p:cNvPr id="0" name=""/>
                      <p:cNvPicPr/>
                      <p:nvPr/>
                    </p:nvPicPr>
                    <p:blipFill>
                      <a:blip r:embed="rId13"/>
                      <a:stretch>
                        <a:fillRect/>
                      </a:stretch>
                    </p:blipFill>
                    <p:spPr>
                      <a:xfrm>
                        <a:off x="682625" y="3873500"/>
                        <a:ext cx="7951788" cy="777875"/>
                      </a:xfrm>
                      <a:prstGeom prst="rect">
                        <a:avLst/>
                      </a:prstGeom>
                      <a:solidFill>
                        <a:schemeClr val="tx1"/>
                      </a:solidFill>
                    </p:spPr>
                  </p:pic>
                </p:oleObj>
              </mc:Fallback>
            </mc:AlternateContent>
          </a:graphicData>
        </a:graphic>
      </p:graphicFrame>
      <p:grpSp>
        <p:nvGrpSpPr>
          <p:cNvPr id="131" name="Group 130"/>
          <p:cNvGrpSpPr/>
          <p:nvPr/>
        </p:nvGrpSpPr>
        <p:grpSpPr>
          <a:xfrm>
            <a:off x="1676400" y="4645042"/>
            <a:ext cx="914400" cy="688958"/>
            <a:chOff x="1676400" y="4645042"/>
            <a:chExt cx="914400" cy="688958"/>
          </a:xfrm>
        </p:grpSpPr>
        <p:sp>
          <p:nvSpPr>
            <p:cNvPr id="108" name="Left Brace 107"/>
            <p:cNvSpPr/>
            <p:nvPr/>
          </p:nvSpPr>
          <p:spPr bwMode="auto">
            <a:xfrm rot="16200000">
              <a:off x="1942338" y="4379104"/>
              <a:ext cx="382524" cy="914400"/>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10" name="TextBox 109"/>
                <p:cNvSpPr txBox="1"/>
                <p:nvPr/>
              </p:nvSpPr>
              <p:spPr>
                <a:xfrm>
                  <a:off x="1802674" y="4927735"/>
                  <a:ext cx="622286" cy="4062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0</m:t>
                        </m:r>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1802674" y="4927735"/>
                  <a:ext cx="622286" cy="406265"/>
                </a:xfrm>
                <a:prstGeom prst="rect">
                  <a:avLst/>
                </a:prstGeom>
                <a:blipFill rotWithShape="1">
                  <a:blip r:embed="rId14"/>
                  <a:stretch>
                    <a:fillRect/>
                  </a:stretch>
                </a:blipFill>
              </p:spPr>
              <p:txBody>
                <a:bodyPr/>
                <a:lstStyle/>
                <a:p>
                  <a:r>
                    <a:rPr lang="en-US">
                      <a:noFill/>
                    </a:rPr>
                    <a:t> </a:t>
                  </a:r>
                </a:p>
              </p:txBody>
            </p:sp>
          </mc:Fallback>
        </mc:AlternateContent>
      </p:grpSp>
      <p:grpSp>
        <p:nvGrpSpPr>
          <p:cNvPr id="113" name="Group 112"/>
          <p:cNvGrpSpPr/>
          <p:nvPr/>
        </p:nvGrpSpPr>
        <p:grpSpPr>
          <a:xfrm>
            <a:off x="2895600" y="4659630"/>
            <a:ext cx="4724400" cy="1327904"/>
            <a:chOff x="3733800" y="4508864"/>
            <a:chExt cx="4724400" cy="1327904"/>
          </a:xfrm>
        </p:grpSpPr>
        <p:sp>
          <p:nvSpPr>
            <p:cNvPr id="111" name="Left Brace 110"/>
            <p:cNvSpPr/>
            <p:nvPr/>
          </p:nvSpPr>
          <p:spPr bwMode="auto">
            <a:xfrm rot="16200000">
              <a:off x="3999738" y="4242926"/>
              <a:ext cx="382524" cy="914400"/>
            </a:xfrm>
            <a:prstGeom prst="lef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12" name="TextBox 111"/>
                <p:cNvSpPr txBox="1"/>
                <p:nvPr/>
              </p:nvSpPr>
              <p:spPr>
                <a:xfrm>
                  <a:off x="4080677" y="4821105"/>
                  <a:ext cx="4377523" cy="1015663"/>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sz="1200" b="0" i="1" smtClean="0">
                          <a:latin typeface="Cambria Math"/>
                        </a:rPr>
                        <m:t>𝑜𝑢𝑡𝑠𝑖𝑑𝑒</m:t>
                      </m:r>
                      <m:r>
                        <a:rPr lang="en-US" sz="1200" b="0" i="1" smtClean="0">
                          <a:latin typeface="Cambria Math"/>
                        </a:rPr>
                        <m:t> </m:t>
                      </m:r>
                      <m:r>
                        <a:rPr lang="en-US" sz="1200" b="0" i="1" smtClean="0">
                          <a:latin typeface="Cambria Math"/>
                        </a:rPr>
                        <m:t>𝑏𝑎𝑡𝑡𝑒𝑟𝑦</m:t>
                      </m:r>
                      <m:r>
                        <a:rPr lang="en-US" sz="1200" b="0" i="1" smtClean="0">
                          <a:latin typeface="Cambria Math"/>
                        </a:rPr>
                        <m:t>=</m:t>
                      </m:r>
                      <m:r>
                        <a:rPr lang="en-US" sz="1200" b="0" i="1" smtClean="0">
                          <a:latin typeface="Cambria Math"/>
                        </a:rPr>
                        <m:t>0</m:t>
                      </m:r>
                    </m:oMath>
                  </a14:m>
                  <a:endParaRPr lang="en-US" sz="1200" b="0" dirty="0" smtClean="0"/>
                </a:p>
                <a:p>
                  <a:pPr marL="285750" indent="-285750">
                    <a:buFont typeface="Arial" panose="020B0604020202020204" pitchFamily="34" charset="0"/>
                    <a:buChar char="•"/>
                  </a:pPr>
                  <a:r>
                    <a:rPr lang="en-US" sz="1200" i="1" dirty="0">
                      <a:latin typeface="Cambria Math"/>
                    </a:rPr>
                    <a:t>across battery </a:t>
                  </a:r>
                  <a:r>
                    <a:rPr lang="en-US" sz="1200" i="1" dirty="0" smtClean="0">
                      <a:latin typeface="Cambria Math"/>
                    </a:rPr>
                    <a:t> terminals = </a:t>
                  </a:r>
                  <a14:m>
                    <m:oMath xmlns:m="http://schemas.openxmlformats.org/officeDocument/2006/math">
                      <m:r>
                        <a:rPr lang="en-US" sz="1200" i="1" smtClean="0">
                          <a:latin typeface="Cambria Math"/>
                          <a:ea typeface="Cambria Math"/>
                        </a:rPr>
                        <m:t>∆</m:t>
                      </m:r>
                      <m:r>
                        <a:rPr lang="en-US" sz="1200" b="0" i="1" smtClean="0">
                          <a:latin typeface="Cambria Math"/>
                          <a:ea typeface="Cambria Math"/>
                        </a:rPr>
                        <m:t>𝑉</m:t>
                      </m:r>
                      <m:r>
                        <a:rPr lang="en-US" sz="1200" b="0" i="1" smtClean="0">
                          <a:latin typeface="Cambria Math"/>
                          <a:ea typeface="Cambria Math"/>
                        </a:rPr>
                        <m:t>≡</m:t>
                      </m:r>
                      <m:sSub>
                        <m:sSubPr>
                          <m:ctrlPr>
                            <a:rPr lang="en-US" sz="1200" b="0" i="1" smtClean="0">
                              <a:latin typeface="Cambria Math" panose="02040503050406030204" pitchFamily="18" charset="0"/>
                              <a:ea typeface="Cambria Math"/>
                            </a:rPr>
                          </m:ctrlPr>
                        </m:sSubPr>
                        <m:e>
                          <m:r>
                            <a:rPr lang="en-US" sz="1200" i="1">
                              <a:latin typeface="Cambria Math"/>
                              <a:ea typeface="Cambria Math"/>
                            </a:rPr>
                            <m:t>𝑉</m:t>
                          </m:r>
                        </m:e>
                        <m:sub>
                          <m:r>
                            <a:rPr lang="en-US" sz="1200" b="0" i="1" smtClean="0">
                              <a:latin typeface="Cambria Math"/>
                              <a:ea typeface="Cambria Math"/>
                            </a:rPr>
                            <m:t>𝑜𝑢𝑡</m:t>
                          </m:r>
                        </m:sub>
                      </m:sSub>
                    </m:oMath>
                  </a14:m>
                  <a:endParaRPr lang="en-US" sz="1200" i="1" dirty="0">
                    <a:latin typeface="Cambria Math"/>
                  </a:endParaRPr>
                </a:p>
                <a:p>
                  <a:endParaRPr lang="en-US" b="0" dirty="0" smtClean="0"/>
                </a:p>
                <a:p>
                  <a:endParaRPr 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a:off x="4080677" y="4821105"/>
                  <a:ext cx="4377523" cy="1015663"/>
                </a:xfrm>
                <a:prstGeom prst="rect">
                  <a:avLst/>
                </a:prstGeom>
                <a:blipFill rotWithShape="1">
                  <a:blip r:embed="rId15"/>
                  <a:stretch>
                    <a:fillRect/>
                  </a:stretch>
                </a:blipFill>
              </p:spPr>
              <p:txBody>
                <a:bodyPr/>
                <a:lstStyle/>
                <a:p>
                  <a:r>
                    <a:rPr lang="en-US">
                      <a:noFill/>
                    </a:rPr>
                    <a:t> </a:t>
                  </a:r>
                </a:p>
              </p:txBody>
            </p:sp>
          </mc:Fallback>
        </mc:AlternateContent>
      </p:grpSp>
      <p:cxnSp>
        <p:nvCxnSpPr>
          <p:cNvPr id="115" name="Straight Arrow Connector 114"/>
          <p:cNvCxnSpPr/>
          <p:nvPr/>
        </p:nvCxnSpPr>
        <p:spPr bwMode="auto">
          <a:xfrm flipH="1">
            <a:off x="1584249" y="5449389"/>
            <a:ext cx="1718477" cy="762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9" name="Group 118"/>
          <p:cNvGrpSpPr/>
          <p:nvPr/>
        </p:nvGrpSpPr>
        <p:grpSpPr>
          <a:xfrm>
            <a:off x="1143000" y="4267200"/>
            <a:ext cx="6743700" cy="2334669"/>
            <a:chOff x="1143000" y="4267200"/>
            <a:chExt cx="6743700" cy="2334669"/>
          </a:xfrm>
        </p:grpSpPr>
        <mc:AlternateContent xmlns:mc="http://schemas.openxmlformats.org/markup-compatibility/2006" xmlns:a14="http://schemas.microsoft.com/office/drawing/2010/main">
          <mc:Choice Requires="a14">
            <p:sp>
              <p:nvSpPr>
                <p:cNvPr id="116" name="Rectangle 115"/>
                <p:cNvSpPr/>
                <p:nvPr/>
              </p:nvSpPr>
              <p:spPr>
                <a:xfrm>
                  <a:off x="1143000" y="6172200"/>
                  <a:ext cx="1945854" cy="429669"/>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ea typeface="Cambria Math"/>
                            </a:rPr>
                          </m:ctrlPr>
                        </m:sSubPr>
                        <m:e>
                          <m:r>
                            <a:rPr lang="en-US" sz="2000" i="1">
                              <a:latin typeface="Cambria Math"/>
                              <a:ea typeface="Cambria Math"/>
                            </a:rPr>
                            <m:t>𝑉</m:t>
                          </m:r>
                        </m:e>
                        <m:sub>
                          <m:r>
                            <a:rPr lang="en-US" sz="2000" i="1">
                              <a:latin typeface="Cambria Math"/>
                              <a:ea typeface="Cambria Math"/>
                            </a:rPr>
                            <m:t>𝑜𝑢𝑡</m:t>
                          </m:r>
                          <m:r>
                            <a:rPr lang="en-US" sz="2000" b="0" i="1" smtClean="0">
                              <a:latin typeface="Cambria Math"/>
                              <a:ea typeface="Cambria Math"/>
                            </a:rPr>
                            <m:t>(</m:t>
                          </m:r>
                          <m:r>
                            <a:rPr lang="en-US" sz="2000" b="0" i="1" smtClean="0">
                              <a:latin typeface="Cambria Math"/>
                              <a:ea typeface="Cambria Math"/>
                            </a:rPr>
                            <m:t>𝑒𝑚𝑓</m:t>
                          </m:r>
                          <m:r>
                            <a:rPr lang="en-US" sz="2000" b="0" i="1" smtClean="0">
                              <a:latin typeface="Cambria Math"/>
                              <a:ea typeface="Cambria Math"/>
                            </a:rPr>
                            <m:t>)</m:t>
                          </m:r>
                        </m:sub>
                      </m:sSub>
                    </m:oMath>
                  </a14:m>
                  <a:r>
                    <a:rPr lang="en-US" sz="2000" dirty="0" smtClean="0"/>
                    <a:t>=</a:t>
                  </a:r>
                  <a14:m>
                    <m:oMath xmlns:m="http://schemas.openxmlformats.org/officeDocument/2006/math">
                      <m:nary>
                        <m:naryPr>
                          <m:chr m:val="∑"/>
                          <m:subHide m:val="on"/>
                          <m:supHide m:val="on"/>
                          <m:ctrlPr>
                            <a:rPr lang="en-US" sz="2000" i="1" dirty="0" smtClean="0">
                              <a:latin typeface="Cambria Math" panose="02040503050406030204" pitchFamily="18" charset="0"/>
                            </a:rPr>
                          </m:ctrlPr>
                        </m:naryPr>
                        <m:sub/>
                        <m:sup/>
                        <m:e>
                          <m:r>
                            <a:rPr lang="en-US" sz="2000" b="0" i="1" dirty="0" smtClean="0">
                              <a:latin typeface="Cambria Math"/>
                            </a:rPr>
                            <m:t>𝐼</m:t>
                          </m:r>
                          <m:sSub>
                            <m:sSubPr>
                              <m:ctrlPr>
                                <a:rPr lang="en-US" sz="2000" b="0" i="1" dirty="0" smtClean="0">
                                  <a:latin typeface="Cambria Math" panose="02040503050406030204" pitchFamily="18" charset="0"/>
                                </a:rPr>
                              </m:ctrlPr>
                            </m:sSubPr>
                            <m:e>
                              <m:r>
                                <a:rPr lang="en-US" sz="2000" i="1" dirty="0">
                                  <a:latin typeface="Cambria Math"/>
                                </a:rPr>
                                <m:t>𝑅</m:t>
                              </m:r>
                            </m:e>
                            <m:sub>
                              <m:r>
                                <a:rPr lang="en-US" sz="2000" b="0" i="1" dirty="0" smtClean="0">
                                  <a:latin typeface="Cambria Math"/>
                                </a:rPr>
                                <m:t>𝑖</m:t>
                              </m:r>
                            </m:sub>
                          </m:sSub>
                        </m:e>
                      </m:nary>
                    </m:oMath>
                  </a14:m>
                  <a:endParaRPr lang="en-US" dirty="0"/>
                </a:p>
              </p:txBody>
            </p:sp>
          </mc:Choice>
          <mc:Fallback xmlns="">
            <p:sp>
              <p:nvSpPr>
                <p:cNvPr id="116" name="Rectangle 115"/>
                <p:cNvSpPr>
                  <a:spLocks noRot="1" noChangeAspect="1" noMove="1" noResize="1" noEditPoints="1" noAdjustHandles="1" noChangeArrowheads="1" noChangeShapeType="1" noTextEdit="1"/>
                </p:cNvSpPr>
                <p:nvPr/>
              </p:nvSpPr>
              <p:spPr>
                <a:xfrm>
                  <a:off x="1143000" y="6172200"/>
                  <a:ext cx="1945854" cy="429669"/>
                </a:xfrm>
                <a:prstGeom prst="rect">
                  <a:avLst/>
                </a:prstGeom>
                <a:blipFill rotWithShape="1">
                  <a:blip r:embed="rId16"/>
                  <a:stretch>
                    <a:fillRect t="-114286" r="-23197" b="-165714"/>
                  </a:stretch>
                </a:blipFill>
              </p:spPr>
              <p:txBody>
                <a:bodyPr/>
                <a:lstStyle/>
                <a:p>
                  <a:r>
                    <a:rPr lang="en-US">
                      <a:noFill/>
                    </a:rPr>
                    <a:t> </a:t>
                  </a:r>
                </a:p>
              </p:txBody>
            </p:sp>
          </mc:Fallback>
        </mc:AlternateContent>
        <p:cxnSp>
          <p:nvCxnSpPr>
            <p:cNvPr id="117" name="Straight Arrow Connector 116"/>
            <p:cNvCxnSpPr/>
            <p:nvPr/>
          </p:nvCxnSpPr>
          <p:spPr bwMode="auto">
            <a:xfrm flipH="1">
              <a:off x="2646695" y="4267200"/>
              <a:ext cx="5240005" cy="1944189"/>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121" name="Object 120"/>
          <p:cNvGraphicFramePr>
            <a:graphicFrameLocks noChangeAspect="1"/>
          </p:cNvGraphicFramePr>
          <p:nvPr>
            <p:extLst/>
          </p:nvPr>
        </p:nvGraphicFramePr>
        <p:xfrm>
          <a:off x="3833813" y="5957888"/>
          <a:ext cx="4827587" cy="671512"/>
        </p:xfrm>
        <a:graphic>
          <a:graphicData uri="http://schemas.openxmlformats.org/presentationml/2006/ole">
            <mc:AlternateContent xmlns:mc="http://schemas.openxmlformats.org/markup-compatibility/2006">
              <mc:Choice xmlns:v="urn:schemas-microsoft-com:vml" Requires="v">
                <p:oleObj spid="_x0000_s74797" name="Equation" r:id="rId17" imgW="2463480" imgH="342720" progId="Equation.DSMT4">
                  <p:embed/>
                </p:oleObj>
              </mc:Choice>
              <mc:Fallback>
                <p:oleObj name="Equation" r:id="rId17" imgW="2463480" imgH="342720" progId="Equation.DSMT4">
                  <p:embed/>
                  <p:pic>
                    <p:nvPicPr>
                      <p:cNvPr id="0" name=""/>
                      <p:cNvPicPr/>
                      <p:nvPr/>
                    </p:nvPicPr>
                    <p:blipFill>
                      <a:blip r:embed="rId18"/>
                      <a:stretch>
                        <a:fillRect/>
                      </a:stretch>
                    </p:blipFill>
                    <p:spPr>
                      <a:xfrm>
                        <a:off x="3833813" y="5957888"/>
                        <a:ext cx="4827587" cy="671512"/>
                      </a:xfrm>
                      <a:prstGeom prst="rect">
                        <a:avLst/>
                      </a:prstGeom>
                      <a:solidFill>
                        <a:schemeClr val="tx1"/>
                      </a:solidFill>
                    </p:spPr>
                  </p:pic>
                </p:oleObj>
              </mc:Fallback>
            </mc:AlternateContent>
          </a:graphicData>
        </a:graphic>
      </p:graphicFrame>
      <p:cxnSp>
        <p:nvCxnSpPr>
          <p:cNvPr id="122" name="Straight Arrow Connector 121"/>
          <p:cNvCxnSpPr>
            <a:stCxn id="116" idx="3"/>
          </p:cNvCxnSpPr>
          <p:nvPr/>
        </p:nvCxnSpPr>
        <p:spPr bwMode="auto">
          <a:xfrm flipV="1">
            <a:off x="3088854" y="6241517"/>
            <a:ext cx="702096" cy="145518"/>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0" name="Group 129"/>
          <p:cNvGrpSpPr/>
          <p:nvPr/>
        </p:nvGrpSpPr>
        <p:grpSpPr>
          <a:xfrm>
            <a:off x="6329064" y="4724401"/>
            <a:ext cx="2357736" cy="1266981"/>
            <a:chOff x="6329064" y="4724401"/>
            <a:chExt cx="2357736" cy="1266981"/>
          </a:xfrm>
        </p:grpSpPr>
        <p:sp>
          <p:nvSpPr>
            <p:cNvPr id="126" name="Left Brace 125"/>
            <p:cNvSpPr/>
            <p:nvPr/>
          </p:nvSpPr>
          <p:spPr bwMode="auto">
            <a:xfrm rot="5400000">
              <a:off x="6910209" y="4143256"/>
              <a:ext cx="1195446" cy="2357735"/>
            </a:xfrm>
            <a:prstGeom prst="leftBrace">
              <a:avLst>
                <a:gd name="adj1" fmla="val 4958"/>
                <a:gd name="adj2" fmla="val 505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27" name="TextBox 126"/>
            <p:cNvSpPr txBox="1"/>
            <p:nvPr/>
          </p:nvSpPr>
          <p:spPr>
            <a:xfrm>
              <a:off x="6405215" y="5221941"/>
              <a:ext cx="2281585" cy="769441"/>
            </a:xfrm>
            <a:prstGeom prst="rect">
              <a:avLst/>
            </a:prstGeom>
            <a:noFill/>
          </p:spPr>
          <p:txBody>
            <a:bodyPr wrap="square" rtlCol="0">
              <a:spAutoFit/>
            </a:bodyPr>
            <a:lstStyle/>
            <a:p>
              <a:pPr algn="ctr" rtl="1"/>
              <a:r>
                <a:rPr lang="he-IL" sz="1600" b="1" dirty="0" smtClean="0"/>
                <a:t>חוק העניבה של </a:t>
              </a:r>
              <a:r>
                <a:rPr lang="he-IL" sz="1600" b="1" dirty="0"/>
                <a:t>ק</a:t>
              </a:r>
              <a:r>
                <a:rPr lang="he-IL" sz="1600" b="1" dirty="0" smtClean="0"/>
                <a:t>ירכהוף: </a:t>
              </a:r>
              <a:r>
                <a:rPr lang="he-IL" sz="1400" dirty="0" smtClean="0"/>
                <a:t>סכום המקורות והנפילות של </a:t>
              </a:r>
              <a:r>
                <a:rPr lang="he-IL" sz="1400" dirty="0"/>
                <a:t>המתח </a:t>
              </a:r>
              <a:r>
                <a:rPr lang="he-IL" sz="1400" dirty="0" smtClean="0"/>
                <a:t>במעגל שווה לאפס</a:t>
              </a:r>
              <a:endParaRPr lang="en-US" sz="1400" dirty="0"/>
            </a:p>
          </p:txBody>
        </p:sp>
      </p:grpSp>
      <p:cxnSp>
        <p:nvCxnSpPr>
          <p:cNvPr id="132" name="Straight Arrow Connector 131"/>
          <p:cNvCxnSpPr/>
          <p:nvPr/>
        </p:nvCxnSpPr>
        <p:spPr bwMode="auto">
          <a:xfrm>
            <a:off x="4191000" y="3505200"/>
            <a:ext cx="197034" cy="5334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6" name="Group 135"/>
          <p:cNvGrpSpPr/>
          <p:nvPr/>
        </p:nvGrpSpPr>
        <p:grpSpPr>
          <a:xfrm>
            <a:off x="6355463" y="533400"/>
            <a:ext cx="2712335" cy="2929154"/>
            <a:chOff x="76199" y="76200"/>
            <a:chExt cx="1752600" cy="1722186"/>
          </a:xfrm>
        </p:grpSpPr>
        <p:pic>
          <p:nvPicPr>
            <p:cNvPr id="137" name="Picture 1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199" y="76200"/>
              <a:ext cx="1752600" cy="1722186"/>
            </a:xfrm>
            <a:prstGeom prst="rect">
              <a:avLst/>
            </a:prstGeom>
          </p:spPr>
        </p:pic>
        <p:sp>
          <p:nvSpPr>
            <p:cNvPr id="138" name="Rectangle 1"/>
            <p:cNvSpPr>
              <a:spLocks noChangeArrowheads="1"/>
            </p:cNvSpPr>
            <p:nvPr/>
          </p:nvSpPr>
          <p:spPr bwMode="auto">
            <a:xfrm>
              <a:off x="219374" y="1471033"/>
              <a:ext cx="1461714" cy="3076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Arial" charset="0"/>
                  <a:cs typeface="Arial" charset="0"/>
                </a:rPr>
                <a:t>Gustav Robert Kirchhoff</a:t>
              </a:r>
              <a:br>
                <a:rPr kumimoji="0" lang="en-US" altLang="en-US" sz="1400" b="1" i="0" u="none" strike="noStrike" cap="none" normalizeH="0" baseline="0" dirty="0" smtClean="0">
                  <a:ln>
                    <a:noFill/>
                  </a:ln>
                  <a:solidFill>
                    <a:srgbClr val="FF0000"/>
                  </a:solidFill>
                  <a:effectLst/>
                  <a:latin typeface="Arial" charset="0"/>
                  <a:cs typeface="Arial" charset="0"/>
                </a:rPr>
              </a:br>
              <a:r>
                <a:rPr kumimoji="0" lang="en-US" altLang="en-US" sz="1400" b="1" i="0" u="none" strike="noStrike" cap="none" normalizeH="0" baseline="0" dirty="0" smtClean="0">
                  <a:ln>
                    <a:noFill/>
                  </a:ln>
                  <a:solidFill>
                    <a:srgbClr val="FF0000"/>
                  </a:solidFill>
                  <a:effectLst/>
                  <a:latin typeface="Arial" charset="0"/>
                  <a:cs typeface="Arial" charset="0"/>
                </a:rPr>
                <a:t>1824-1887 </a:t>
              </a:r>
              <a:endParaRPr kumimoji="0" lang="en-US" altLang="en-US" sz="2000" b="1" i="0" u="none" strike="noStrike" cap="none" normalizeH="0" baseline="0" dirty="0" smtClean="0">
                <a:ln>
                  <a:noFill/>
                </a:ln>
                <a:solidFill>
                  <a:srgbClr val="FF0000"/>
                </a:solidFill>
                <a:effectLst/>
                <a:latin typeface="Arial" charset="0"/>
                <a:cs typeface="Arial" charset="0"/>
              </a:endParaRPr>
            </a:p>
          </p:txBody>
        </p:sp>
      </p:grpSp>
    </p:spTree>
    <p:extLst>
      <p:ext uri="{BB962C8B-B14F-4D97-AF65-F5344CB8AC3E}">
        <p14:creationId xmlns:p14="http://schemas.microsoft.com/office/powerpoint/2010/main" val="396017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ircle(out)">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circle(in)">
                                      <p:cBhvr>
                                        <p:cTn id="22" dur="2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0.4717 0.01736 L -0.86597 0.0169 C -0.96181 0.0169 -0.89514 0.28009 -0.89514 0.22917 L -0.3908 0.22708 L -0.37899 0.18009 " pathEditMode="relative" rAng="0" ptsTypes="FfFAF">
                                      <p:cBhvr>
                                        <p:cTn id="26" dur="2000" fill="hold"/>
                                        <p:tgtEl>
                                          <p:spTgt spid="66"/>
                                        </p:tgtEl>
                                        <p:attrNameLst>
                                          <p:attrName>ppt_x</p:attrName>
                                          <p:attrName>ppt_y</p:attrName>
                                        </p:attrNameLst>
                                      </p:cBhvr>
                                      <p:rCtr x="-19878" y="13102"/>
                                    </p:animMotion>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circle(out)">
                                      <p:cBhvr>
                                        <p:cTn id="31" dur="20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path" presetSubtype="0" accel="50000" decel="50000" fill="hold" nodeType="clickEffect">
                                  <p:stCondLst>
                                    <p:cond delay="0"/>
                                  </p:stCondLst>
                                  <p:childTnLst>
                                    <p:animMotion origin="layout" path="M -0.55434 0.04467 L -0.40243 0.04814 C -0.3757 0.04814 -0.38525 -0.02361 -0.38525 -0.08334 L -0.43108 -0.21274 " pathEditMode="relative" rAng="0" ptsTypes="FfFF">
                                      <p:cBhvr>
                                        <p:cTn id="40" dur="2000" fill="hold"/>
                                        <p:tgtEl>
                                          <p:spTgt spid="58"/>
                                        </p:tgtEl>
                                        <p:attrNameLst>
                                          <p:attrName>ppt_x</p:attrName>
                                          <p:attrName>ppt_y</p:attrName>
                                        </p:attrNameLst>
                                      </p:cBhvr>
                                      <p:rCtr x="8924" y="-12708"/>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fade">
                                      <p:cBhvr>
                                        <p:cTn id="70" dur="500"/>
                                        <p:tgtEl>
                                          <p:spTgt spid="10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132"/>
                                        </p:tgtEl>
                                        <p:attrNameLst>
                                          <p:attrName>style.visibility</p:attrName>
                                        </p:attrNameLst>
                                      </p:cBhvr>
                                      <p:to>
                                        <p:strVal val="visible"/>
                                      </p:to>
                                    </p:set>
                                    <p:animEffect transition="in" filter="circle(in)">
                                      <p:cBhvr>
                                        <p:cTn id="80" dur="2000"/>
                                        <p:tgtEl>
                                          <p:spTgt spid="13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500"/>
                                        <p:tgtEl>
                                          <p:spTgt spid="113"/>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32" fill="hold" nodeType="clickEffect">
                                  <p:stCondLst>
                                    <p:cond delay="0"/>
                                  </p:stCondLst>
                                  <p:childTnLst>
                                    <p:set>
                                      <p:cBhvr>
                                        <p:cTn id="94" dur="1" fill="hold">
                                          <p:stCondLst>
                                            <p:cond delay="0"/>
                                          </p:stCondLst>
                                        </p:cTn>
                                        <p:tgtEl>
                                          <p:spTgt spid="115"/>
                                        </p:tgtEl>
                                        <p:attrNameLst>
                                          <p:attrName>style.visibility</p:attrName>
                                        </p:attrNameLst>
                                      </p:cBhvr>
                                      <p:to>
                                        <p:strVal val="visible"/>
                                      </p:to>
                                    </p:set>
                                    <p:animEffect transition="in" filter="circle(out)">
                                      <p:cBhvr>
                                        <p:cTn id="95" dur="2000"/>
                                        <p:tgtEl>
                                          <p:spTgt spid="1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19"/>
                                        </p:tgtEl>
                                        <p:attrNameLst>
                                          <p:attrName>style.visibility</p:attrName>
                                        </p:attrNameLst>
                                      </p:cBhvr>
                                      <p:to>
                                        <p:strVal val="visible"/>
                                      </p:to>
                                    </p:set>
                                    <p:animEffect transition="in" filter="fade">
                                      <p:cBhvr>
                                        <p:cTn id="100" dur="500"/>
                                        <p:tgtEl>
                                          <p:spTgt spid="119"/>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122"/>
                                        </p:tgtEl>
                                        <p:attrNameLst>
                                          <p:attrName>style.visibility</p:attrName>
                                        </p:attrNameLst>
                                      </p:cBhvr>
                                      <p:to>
                                        <p:strVal val="visible"/>
                                      </p:to>
                                    </p:set>
                                    <p:animEffect transition="in" filter="circle(in)">
                                      <p:cBhvr>
                                        <p:cTn id="105" dur="2000"/>
                                        <p:tgtEl>
                                          <p:spTgt spid="12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21"/>
                                        </p:tgtEl>
                                        <p:attrNameLst>
                                          <p:attrName>style.visibility</p:attrName>
                                        </p:attrNameLst>
                                      </p:cBhvr>
                                      <p:to>
                                        <p:strVal val="visible"/>
                                      </p:to>
                                    </p:set>
                                    <p:animEffect transition="in" filter="fade">
                                      <p:cBhvr>
                                        <p:cTn id="110" dur="500"/>
                                        <p:tgtEl>
                                          <p:spTgt spid="121"/>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1" fill="hold" nodeType="click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500" fill="hold"/>
                                        <p:tgtEl>
                                          <p:spTgt spid="130"/>
                                        </p:tgtEl>
                                        <p:attrNameLst>
                                          <p:attrName>ppt_x</p:attrName>
                                        </p:attrNameLst>
                                      </p:cBhvr>
                                      <p:tavLst>
                                        <p:tav tm="0">
                                          <p:val>
                                            <p:strVal val="#ppt_x"/>
                                          </p:val>
                                        </p:tav>
                                        <p:tav tm="100000">
                                          <p:val>
                                            <p:strVal val="#ppt_x"/>
                                          </p:val>
                                        </p:tav>
                                      </p:tavLst>
                                    </p:anim>
                                    <p:anim calcmode="lin" valueType="num">
                                      <p:cBhvr additive="base">
                                        <p:cTn id="11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36"/>
                                        </p:tgtEl>
                                        <p:attrNameLst>
                                          <p:attrName>style.visibility</p:attrName>
                                        </p:attrNameLst>
                                      </p:cBhvr>
                                      <p:to>
                                        <p:strVal val="visible"/>
                                      </p:to>
                                    </p:set>
                                    <p:animEffect transition="in" filter="fade">
                                      <p:cBhvr>
                                        <p:cTn id="121"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103"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8400"/>
            <a:ext cx="533400" cy="476250"/>
          </a:xfrm>
        </p:spPr>
        <p:txBody>
          <a:bodyPr/>
          <a:lstStyle/>
          <a:p>
            <a:pPr algn="r" rtl="1">
              <a:defRPr/>
            </a:pPr>
            <a:fld id="{DB313FC9-621A-4E74-B621-6E46F1091A4A}" type="slidenum">
              <a:rPr lang="he-IL" altLang="en-US" smtClean="0">
                <a:solidFill>
                  <a:srgbClr val="FFFFFF"/>
                </a:solidFill>
              </a:rPr>
              <a:pPr algn="r" rtl="1">
                <a:defRPr/>
              </a:pPr>
              <a:t>39</a:t>
            </a:fld>
            <a:endParaRPr lang="en-US" altLang="en-US" dirty="0">
              <a:solidFill>
                <a:srgbClr val="FFFFFF"/>
              </a:solidFill>
            </a:endParaRPr>
          </a:p>
        </p:txBody>
      </p:sp>
      <p:sp>
        <p:nvSpPr>
          <p:cNvPr id="3" name="TextBox 2"/>
          <p:cNvSpPr txBox="1"/>
          <p:nvPr/>
        </p:nvSpPr>
        <p:spPr>
          <a:xfrm>
            <a:off x="6629400" y="0"/>
            <a:ext cx="2514600" cy="461665"/>
          </a:xfrm>
          <a:prstGeom prst="rect">
            <a:avLst/>
          </a:prstGeom>
          <a:noFill/>
        </p:spPr>
        <p:txBody>
          <a:bodyPr wrap="square" rtlCol="0">
            <a:spAutoFit/>
          </a:bodyPr>
          <a:lstStyle/>
          <a:p>
            <a:pPr algn="r" rtl="1"/>
            <a:r>
              <a:rPr lang="he-IL" sz="2400" dirty="0" smtClean="0"/>
              <a:t>המעגל החשמלי</a:t>
            </a:r>
            <a:endParaRPr lang="en-US" sz="2400" dirty="0"/>
          </a:p>
        </p:txBody>
      </p:sp>
      <p:grpSp>
        <p:nvGrpSpPr>
          <p:cNvPr id="51" name="Group 50"/>
          <p:cNvGrpSpPr/>
          <p:nvPr/>
        </p:nvGrpSpPr>
        <p:grpSpPr>
          <a:xfrm>
            <a:off x="914398" y="761999"/>
            <a:ext cx="4833259" cy="1677796"/>
            <a:chOff x="914398" y="761999"/>
            <a:chExt cx="4833259" cy="1677796"/>
          </a:xfrm>
        </p:grpSpPr>
        <p:sp>
          <p:nvSpPr>
            <p:cNvPr id="12" name="Rounded Rectangle 11"/>
            <p:cNvSpPr/>
            <p:nvPr/>
          </p:nvSpPr>
          <p:spPr bwMode="auto">
            <a:xfrm>
              <a:off x="2133600" y="2133600"/>
              <a:ext cx="1524000" cy="2286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3" name="TextBox 12"/>
            <p:cNvSpPr txBox="1"/>
            <p:nvPr/>
          </p:nvSpPr>
          <p:spPr>
            <a:xfrm>
              <a:off x="2747551" y="2070463"/>
              <a:ext cx="304800" cy="369332"/>
            </a:xfrm>
            <a:prstGeom prst="rect">
              <a:avLst/>
            </a:prstGeom>
            <a:noFill/>
          </p:spPr>
          <p:txBody>
            <a:bodyPr wrap="square" rtlCol="0">
              <a:spAutoFit/>
            </a:bodyPr>
            <a:lstStyle/>
            <a:p>
              <a:r>
                <a:rPr lang="en-US" dirty="0" smtClean="0"/>
                <a:t>R</a:t>
              </a:r>
              <a:endParaRPr lang="en-US" dirty="0"/>
            </a:p>
          </p:txBody>
        </p:sp>
        <p:cxnSp>
          <p:nvCxnSpPr>
            <p:cNvPr id="15" name="Straight Connector 14"/>
            <p:cNvCxnSpPr>
              <a:stCxn id="12" idx="1"/>
            </p:cNvCxnSpPr>
            <p:nvPr/>
          </p:nvCxnSpPr>
          <p:spPr bwMode="auto">
            <a:xfrm flipH="1">
              <a:off x="914400" y="2247900"/>
              <a:ext cx="1219200" cy="722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H="1" flipV="1">
              <a:off x="914398" y="761999"/>
              <a:ext cx="7232" cy="1510939"/>
            </a:xfrm>
            <a:prstGeom prst="line">
              <a:avLst/>
            </a:prstGeom>
            <a:solidFill>
              <a:schemeClr val="accent1"/>
            </a:solidFill>
            <a:ln w="38100"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914401" y="775062"/>
              <a:ext cx="4190999" cy="2"/>
            </a:xfrm>
            <a:prstGeom prst="line">
              <a:avLst/>
            </a:prstGeom>
            <a:solidFill>
              <a:schemeClr val="accent1"/>
            </a:solidFill>
            <a:ln w="38100" cap="flat" cmpd="sng" algn="ctr">
              <a:solidFill>
                <a:schemeClr val="tx1"/>
              </a:solidFill>
              <a:prstDash val="solid"/>
              <a:round/>
              <a:headEnd type="triangl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3653245" y="2220686"/>
              <a:ext cx="2094412" cy="26125"/>
            </a:xfrm>
            <a:prstGeom prst="line">
              <a:avLst/>
            </a:prstGeom>
            <a:solidFill>
              <a:schemeClr val="accent1"/>
            </a:solidFill>
            <a:ln w="381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p:cNvGrpSpPr/>
          <p:nvPr/>
        </p:nvGrpSpPr>
        <p:grpSpPr>
          <a:xfrm>
            <a:off x="1792990" y="2222863"/>
            <a:ext cx="2229168" cy="393281"/>
            <a:chOff x="1792990" y="2222863"/>
            <a:chExt cx="2229168" cy="393281"/>
          </a:xfrm>
        </p:grpSpPr>
        <mc:AlternateContent xmlns:mc="http://schemas.openxmlformats.org/markup-compatibility/2006" xmlns:a14="http://schemas.microsoft.com/office/drawing/2010/main">
          <mc:Choice Requires="a14">
            <p:sp>
              <p:nvSpPr>
                <p:cNvPr id="36" name="TextBox 35"/>
                <p:cNvSpPr txBox="1"/>
                <p:nvPr/>
              </p:nvSpPr>
              <p:spPr>
                <a:xfrm>
                  <a:off x="1792990" y="2222863"/>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𝑎</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792990" y="2222863"/>
                  <a:ext cx="390684"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631474" y="2246812"/>
                  <a:ext cx="3906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3631474" y="2246812"/>
                  <a:ext cx="390684" cy="369332"/>
                </a:xfrm>
                <a:prstGeom prst="rect">
                  <a:avLst/>
                </a:prstGeom>
                <a:blipFill rotWithShape="1">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TextBox 46"/>
              <p:cNvSpPr txBox="1"/>
              <p:nvPr/>
            </p:nvSpPr>
            <p:spPr>
              <a:xfrm>
                <a:off x="5439713" y="855068"/>
                <a:ext cx="3880358" cy="830997"/>
              </a:xfrm>
              <a:prstGeom prst="rect">
                <a:avLst/>
              </a:prstGeom>
              <a:noFill/>
            </p:spPr>
            <p:txBody>
              <a:bodyPr wrap="non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m:t>
                        </m:r>
                      </m:sub>
                    </m:sSub>
                    <m:r>
                      <a:rPr lang="en-US" sz="2400" b="0" i="1" smtClean="0">
                        <a:latin typeface="Cambria Math" panose="02040503050406030204" pitchFamily="18" charset="0"/>
                        <a:ea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𝑐</m:t>
                        </m:r>
                      </m:sub>
                    </m:sSub>
                    <m:r>
                      <a:rPr lang="en-US" sz="240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𝑐𝑑</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𝑑</m:t>
                        </m:r>
                      </m:sub>
                    </m:sSub>
                  </m:oMath>
                </a14:m>
                <a:r>
                  <a:rPr lang="en-US" sz="2400" dirty="0" smtClean="0">
                    <a:latin typeface="Cambria Math"/>
                  </a:rPr>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𝑐</m:t>
                        </m:r>
                      </m:sub>
                    </m:sSub>
                  </m:oMath>
                </a14:m>
                <a:r>
                  <a:rPr lang="en-US" sz="2400" dirty="0" smtClean="0">
                    <a:latin typeface="Cambria Math"/>
                  </a:rPr>
                  <a:t> &gt; 0 </a:t>
                </a:r>
              </a:p>
              <a:p>
                <a:r>
                  <a:rPr lang="en-US" sz="2400" dirty="0">
                    <a:latin typeface="Cambria Math"/>
                  </a:rPr>
                  <a:t> </a:t>
                </a:r>
                <a:r>
                  <a:rPr lang="en-US" sz="2400" dirty="0" smtClean="0">
                    <a:latin typeface="Cambria Math"/>
                  </a:rPr>
                  <a:t>  and</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𝑑𝑐</m:t>
                        </m:r>
                      </m:sub>
                    </m:sSub>
                  </m:oMath>
                </a14:m>
                <a:r>
                  <a:rPr lang="en-US" sz="2400" dirty="0" smtClean="0">
                    <a:latin typeface="Cambria Math"/>
                  </a:rPr>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𝑐</m:t>
                        </m:r>
                      </m:sub>
                    </m:sSub>
                  </m:oMath>
                </a14:m>
                <a:r>
                  <a:rPr lang="en-US" sz="2400" dirty="0">
                    <a:latin typeface="Cambria Math"/>
                  </a:rPr>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𝑑</m:t>
                        </m:r>
                      </m:sub>
                    </m:sSub>
                  </m:oMath>
                </a14:m>
                <a:r>
                  <a:rPr lang="en-US" sz="2400" dirty="0" smtClean="0">
                    <a:latin typeface="Cambria Math"/>
                  </a:rPr>
                  <a:t>&lt;0 </a:t>
                </a:r>
                <a:endParaRPr lang="en-US" sz="2400" dirty="0">
                  <a:latin typeface="Cambria Math"/>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439713" y="855068"/>
                <a:ext cx="3880358" cy="830997"/>
              </a:xfrm>
              <a:prstGeom prst="rect">
                <a:avLst/>
              </a:prstGeom>
              <a:blipFill rotWithShape="0">
                <a:blip r:embed="rId6"/>
                <a:stretch>
                  <a:fillRect l="-314" t="-5839" r="-1570" b="-15328"/>
                </a:stretch>
              </a:blipFill>
            </p:spPr>
            <p:txBody>
              <a:bodyPr/>
              <a:lstStyle/>
              <a:p>
                <a:r>
                  <a:rPr lang="he-IL">
                    <a:noFill/>
                  </a:rPr>
                  <a:t> </a:t>
                </a:r>
              </a:p>
            </p:txBody>
          </p:sp>
        </mc:Fallback>
      </mc:AlternateContent>
      <p:grpSp>
        <p:nvGrpSpPr>
          <p:cNvPr id="62" name="Group 61"/>
          <p:cNvGrpSpPr/>
          <p:nvPr/>
        </p:nvGrpSpPr>
        <p:grpSpPr>
          <a:xfrm>
            <a:off x="4419600" y="305583"/>
            <a:ext cx="1524000" cy="2261269"/>
            <a:chOff x="4419600" y="305583"/>
            <a:chExt cx="1524000" cy="2261269"/>
          </a:xfrm>
        </p:grpSpPr>
        <p:cxnSp>
          <p:nvCxnSpPr>
            <p:cNvPr id="28" name="Straight Connector 27"/>
            <p:cNvCxnSpPr/>
            <p:nvPr/>
          </p:nvCxnSpPr>
          <p:spPr bwMode="auto">
            <a:xfrm flipV="1">
              <a:off x="5101042" y="626214"/>
              <a:ext cx="0" cy="160317"/>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4785359" y="618198"/>
              <a:ext cx="624841" cy="2"/>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1" name="Group 60"/>
            <p:cNvGrpSpPr/>
            <p:nvPr/>
          </p:nvGrpSpPr>
          <p:grpSpPr>
            <a:xfrm>
              <a:off x="4419600" y="305583"/>
              <a:ext cx="1524000" cy="2261269"/>
              <a:chOff x="4419600" y="305583"/>
              <a:chExt cx="1524000" cy="2261269"/>
            </a:xfrm>
          </p:grpSpPr>
          <mc:AlternateContent xmlns:mc="http://schemas.openxmlformats.org/markup-compatibility/2006" xmlns:a14="http://schemas.microsoft.com/office/drawing/2010/main">
            <mc:Choice Requires="a14">
              <p:sp>
                <p:nvSpPr>
                  <p:cNvPr id="41" name="TextBox 40"/>
                  <p:cNvSpPr txBox="1"/>
                  <p:nvPr/>
                </p:nvSpPr>
                <p:spPr>
                  <a:xfrm>
                    <a:off x="4800600" y="773668"/>
                    <a:ext cx="3971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4800600" y="773668"/>
                    <a:ext cx="397160" cy="369332"/>
                  </a:xfrm>
                  <a:prstGeom prst="rect">
                    <a:avLst/>
                  </a:prstGeom>
                  <a:blipFill rotWithShape="1">
                    <a:blip r:embed="rId8"/>
                    <a:stretch>
                      <a:fillRect/>
                    </a:stretch>
                  </a:blipFill>
                </p:spPr>
                <p:txBody>
                  <a:bodyPr/>
                  <a:lstStyle/>
                  <a:p>
                    <a:r>
                      <a:rPr lang="en-US">
                        <a:noFill/>
                      </a:rPr>
                      <a:t> </a:t>
                    </a:r>
                  </a:p>
                </p:txBody>
              </p:sp>
            </mc:Fallback>
          </mc:AlternateContent>
          <p:grpSp>
            <p:nvGrpSpPr>
              <p:cNvPr id="53" name="Group 52"/>
              <p:cNvGrpSpPr/>
              <p:nvPr/>
            </p:nvGrpSpPr>
            <p:grpSpPr>
              <a:xfrm>
                <a:off x="4419600" y="305583"/>
                <a:ext cx="1524000" cy="2261269"/>
                <a:chOff x="4419600" y="305583"/>
                <a:chExt cx="1524000" cy="2261269"/>
              </a:xfrm>
            </p:grpSpPr>
            <p:sp>
              <p:nvSpPr>
                <p:cNvPr id="30" name="TextBox 29"/>
                <p:cNvSpPr txBox="1"/>
                <p:nvPr/>
              </p:nvSpPr>
              <p:spPr>
                <a:xfrm>
                  <a:off x="4419600" y="363472"/>
                  <a:ext cx="381000" cy="461665"/>
                </a:xfrm>
                <a:prstGeom prst="rect">
                  <a:avLst/>
                </a:prstGeom>
                <a:noFill/>
              </p:spPr>
              <p:txBody>
                <a:bodyPr wrap="square" rtlCol="0">
                  <a:spAutoFit/>
                </a:bodyPr>
                <a:lstStyle/>
                <a:p>
                  <a:r>
                    <a:rPr lang="en-US" sz="2400" b="1" dirty="0" smtClean="0"/>
                    <a:t>+</a:t>
                  </a:r>
                  <a:endParaRPr lang="en-US" sz="2400" b="1" dirty="0"/>
                </a:p>
              </p:txBody>
            </p:sp>
            <p:grpSp>
              <p:nvGrpSpPr>
                <p:cNvPr id="39" name="Group 38"/>
                <p:cNvGrpSpPr/>
                <p:nvPr/>
              </p:nvGrpSpPr>
              <p:grpSpPr>
                <a:xfrm>
                  <a:off x="5249082" y="1814234"/>
                  <a:ext cx="640088" cy="752618"/>
                  <a:chOff x="4935576" y="1828800"/>
                  <a:chExt cx="640088" cy="752618"/>
                </a:xfrm>
              </p:grpSpPr>
              <p:cxnSp>
                <p:nvCxnSpPr>
                  <p:cNvPr id="22" name="Straight Connector 21"/>
                  <p:cNvCxnSpPr/>
                  <p:nvPr/>
                </p:nvCxnSpPr>
                <p:spPr bwMode="auto">
                  <a:xfrm flipV="1">
                    <a:off x="5410200" y="2070463"/>
                    <a:ext cx="0" cy="176349"/>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5246917" y="2070463"/>
                    <a:ext cx="328747" cy="2"/>
                  </a:xfrm>
                  <a:prstGeom prst="line">
                    <a:avLst/>
                  </a:prstGeom>
                  <a:solidFill>
                    <a:schemeClr val="accent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4935576" y="1828800"/>
                    <a:ext cx="381000" cy="461665"/>
                  </a:xfrm>
                  <a:prstGeom prst="rect">
                    <a:avLst/>
                  </a:prstGeom>
                  <a:noFill/>
                </p:spPr>
                <p:txBody>
                  <a:bodyPr wrap="square" rtlCol="0">
                    <a:spAutoFit/>
                  </a:bodyPr>
                  <a:lstStyle/>
                  <a:p>
                    <a:r>
                      <a:rPr lang="en-US" sz="2400" b="1" dirty="0" smtClean="0"/>
                      <a:t>-</a:t>
                    </a:r>
                    <a:endParaRPr lang="en-US" sz="2400" b="1" dirty="0"/>
                  </a:p>
                </p:txBody>
              </p:sp>
              <mc:AlternateContent xmlns:mc="http://schemas.openxmlformats.org/markup-compatibility/2006" xmlns:a14="http://schemas.microsoft.com/office/drawing/2010/main">
                <mc:Choice Requires="a14">
                  <p:sp>
                    <p:nvSpPr>
                      <p:cNvPr id="38" name="TextBox 37"/>
                      <p:cNvSpPr txBox="1"/>
                      <p:nvPr/>
                    </p:nvSpPr>
                    <p:spPr>
                      <a:xfrm>
                        <a:off x="5202397" y="2212086"/>
                        <a:ext cx="3699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𝑐</m:t>
                              </m:r>
                            </m:oMath>
                          </m:oMathPara>
                        </a14:m>
                        <a:endParaRPr lang="en-US" dirty="0"/>
                      </a:p>
                    </p:txBody>
                  </p:sp>
                </mc:Choice>
                <mc:Fallback xmlns="">
                  <p:sp>
                    <p:nvSpPr>
                      <p:cNvPr id="38" name="TextBox 37"/>
                      <p:cNvSpPr txBox="1">
                        <a:spLocks noRot="1" noChangeAspect="1" noMove="1" noResize="1" noEditPoints="1" noAdjustHandles="1" noChangeArrowheads="1" noChangeShapeType="1" noTextEdit="1"/>
                      </p:cNvSpPr>
                      <p:nvPr/>
                    </p:nvSpPr>
                    <p:spPr>
                      <a:xfrm>
                        <a:off x="5202397" y="2212086"/>
                        <a:ext cx="369908" cy="369332"/>
                      </a:xfrm>
                      <a:prstGeom prst="rect">
                        <a:avLst/>
                      </a:prstGeom>
                      <a:blipFill rotWithShape="1">
                        <a:blip r:embed="rId9"/>
                        <a:stretch>
                          <a:fillRect/>
                        </a:stretch>
                      </a:blipFill>
                    </p:spPr>
                    <p:txBody>
                      <a:bodyPr/>
                      <a:lstStyle/>
                      <a:p>
                        <a:r>
                          <a:rPr lang="en-US">
                            <a:noFill/>
                          </a:rPr>
                          <a:t> </a:t>
                        </a:r>
                      </a:p>
                    </p:txBody>
                  </p:sp>
                </mc:Fallback>
              </mc:AlternateContent>
            </p:grpSp>
            <p:grpSp>
              <p:nvGrpSpPr>
                <p:cNvPr id="50" name="Group 49"/>
                <p:cNvGrpSpPr/>
                <p:nvPr/>
              </p:nvGrpSpPr>
              <p:grpSpPr>
                <a:xfrm>
                  <a:off x="4867543" y="305583"/>
                  <a:ext cx="1076057" cy="1774686"/>
                  <a:chOff x="2930983" y="305583"/>
                  <a:chExt cx="1076057" cy="1774686"/>
                </a:xfrm>
              </p:grpSpPr>
              <p:sp>
                <p:nvSpPr>
                  <p:cNvPr id="48" name="TextBox 47"/>
                  <p:cNvSpPr txBox="1"/>
                  <p:nvPr/>
                </p:nvSpPr>
                <p:spPr>
                  <a:xfrm>
                    <a:off x="2930983" y="305583"/>
                    <a:ext cx="475714" cy="338554"/>
                  </a:xfrm>
                  <a:prstGeom prst="rect">
                    <a:avLst/>
                  </a:prstGeom>
                  <a:noFill/>
                </p:spPr>
                <p:txBody>
                  <a:bodyPr wrap="square" rtlCol="0">
                    <a:spAutoFit/>
                  </a:bodyPr>
                  <a:lstStyle/>
                  <a:p>
                    <a:r>
                      <a:rPr lang="en-US" sz="1600" dirty="0" smtClean="0"/>
                      <a:t>HP</a:t>
                    </a:r>
                    <a:endParaRPr lang="en-US" sz="1600" dirty="0"/>
                  </a:p>
                </p:txBody>
              </p:sp>
              <p:sp>
                <p:nvSpPr>
                  <p:cNvPr id="49" name="TextBox 48"/>
                  <p:cNvSpPr txBox="1"/>
                  <p:nvPr/>
                </p:nvSpPr>
                <p:spPr>
                  <a:xfrm>
                    <a:off x="3531326" y="1741715"/>
                    <a:ext cx="475714" cy="338554"/>
                  </a:xfrm>
                  <a:prstGeom prst="rect">
                    <a:avLst/>
                  </a:prstGeom>
                  <a:noFill/>
                </p:spPr>
                <p:txBody>
                  <a:bodyPr wrap="square" rtlCol="0">
                    <a:spAutoFit/>
                  </a:bodyPr>
                  <a:lstStyle/>
                  <a:p>
                    <a:r>
                      <a:rPr lang="en-US" sz="1600" dirty="0" smtClean="0"/>
                      <a:t>LP</a:t>
                    </a:r>
                    <a:endParaRPr lang="en-US" sz="1600" dirty="0"/>
                  </a:p>
                </p:txBody>
              </p:sp>
            </p:grpSp>
          </p:grpSp>
        </p:grpSp>
      </p:grpSp>
      <p:grpSp>
        <p:nvGrpSpPr>
          <p:cNvPr id="58" name="Group 57"/>
          <p:cNvGrpSpPr/>
          <p:nvPr/>
        </p:nvGrpSpPr>
        <p:grpSpPr>
          <a:xfrm>
            <a:off x="9144000" y="1702918"/>
            <a:ext cx="386451" cy="400110"/>
            <a:chOff x="7036526" y="1828800"/>
            <a:chExt cx="386451" cy="400110"/>
          </a:xfrm>
        </p:grpSpPr>
        <p:sp>
          <p:nvSpPr>
            <p:cNvPr id="59" name="Oval 58"/>
            <p:cNvSpPr/>
            <p:nvPr/>
          </p:nvSpPr>
          <p:spPr bwMode="auto">
            <a:xfrm>
              <a:off x="7086600" y="1910992"/>
              <a:ext cx="267789" cy="25744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0" name="TextBox 59"/>
            <p:cNvSpPr txBox="1"/>
            <p:nvPr/>
          </p:nvSpPr>
          <p:spPr>
            <a:xfrm>
              <a:off x="7036526" y="1828800"/>
              <a:ext cx="386451" cy="400110"/>
            </a:xfrm>
            <a:prstGeom prst="rect">
              <a:avLst/>
            </a:prstGeom>
            <a:noFill/>
          </p:spPr>
          <p:txBody>
            <a:bodyPr wrap="square" rtlCol="0">
              <a:spAutoFit/>
            </a:bodyPr>
            <a:lstStyle/>
            <a:p>
              <a:r>
                <a:rPr lang="en-US" sz="2000" b="1" dirty="0" smtClean="0"/>
                <a:t>+</a:t>
              </a:r>
              <a:endParaRPr lang="en-US" sz="2000" b="1" dirty="0"/>
            </a:p>
          </p:txBody>
        </p:sp>
      </p:grpSp>
      <p:grpSp>
        <p:nvGrpSpPr>
          <p:cNvPr id="65" name="Group 64"/>
          <p:cNvGrpSpPr/>
          <p:nvPr/>
        </p:nvGrpSpPr>
        <p:grpSpPr>
          <a:xfrm>
            <a:off x="1143001" y="990601"/>
            <a:ext cx="2626610" cy="1054520"/>
            <a:chOff x="1143001" y="990601"/>
            <a:chExt cx="2626610" cy="1054520"/>
          </a:xfrm>
        </p:grpSpPr>
        <p:sp>
          <p:nvSpPr>
            <p:cNvPr id="63" name="Arc 62"/>
            <p:cNvSpPr/>
            <p:nvPr/>
          </p:nvSpPr>
          <p:spPr bwMode="auto">
            <a:xfrm rot="10800000">
              <a:off x="1143001" y="990601"/>
              <a:ext cx="2626610" cy="1054520"/>
            </a:xfrm>
            <a:prstGeom prst="arc">
              <a:avLst>
                <a:gd name="adj1" fmla="val 15938508"/>
                <a:gd name="adj2" fmla="val 5644828"/>
              </a:avLst>
            </a:prstGeom>
            <a:noFill/>
            <a:ln w="28575" cap="flat" cmpd="sng" algn="ctr">
              <a:solidFill>
                <a:srgbClr val="FFC000"/>
              </a:solidFill>
              <a:prstDash val="solid"/>
              <a:round/>
              <a:headEnd type="triangle" w="med" len="med"/>
              <a:tailEnd type="none" w="lg" len="lg"/>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4" name="TextBox 63"/>
            <p:cNvSpPr txBox="1"/>
            <p:nvPr/>
          </p:nvSpPr>
          <p:spPr>
            <a:xfrm>
              <a:off x="1219200" y="1277872"/>
              <a:ext cx="800100" cy="461665"/>
            </a:xfrm>
            <a:prstGeom prst="rect">
              <a:avLst/>
            </a:prstGeom>
            <a:noFill/>
          </p:spPr>
          <p:txBody>
            <a:bodyPr wrap="square" rtlCol="0">
              <a:spAutoFit/>
            </a:bodyPr>
            <a:lstStyle/>
            <a:p>
              <a:r>
                <a:rPr lang="en-US" sz="2400" dirty="0" smtClean="0">
                  <a:solidFill>
                    <a:srgbClr val="FFC000"/>
                  </a:solidFill>
                </a:rPr>
                <a:t>I,J</a:t>
              </a:r>
              <a:endParaRPr lang="en-US" sz="2400" dirty="0">
                <a:solidFill>
                  <a:srgbClr val="FFC000"/>
                </a:solidFill>
              </a:endParaRPr>
            </a:p>
          </p:txBody>
        </p:sp>
      </p:grpSp>
      <p:grpSp>
        <p:nvGrpSpPr>
          <p:cNvPr id="66" name="Group 65"/>
          <p:cNvGrpSpPr/>
          <p:nvPr/>
        </p:nvGrpSpPr>
        <p:grpSpPr>
          <a:xfrm>
            <a:off x="9134742" y="474860"/>
            <a:ext cx="386451" cy="400110"/>
            <a:chOff x="7036526" y="1828800"/>
            <a:chExt cx="386451" cy="400110"/>
          </a:xfrm>
        </p:grpSpPr>
        <p:sp>
          <p:nvSpPr>
            <p:cNvPr id="67" name="Oval 66"/>
            <p:cNvSpPr/>
            <p:nvPr/>
          </p:nvSpPr>
          <p:spPr bwMode="auto">
            <a:xfrm>
              <a:off x="7086600" y="1910992"/>
              <a:ext cx="267789" cy="257442"/>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8" name="TextBox 67"/>
            <p:cNvSpPr txBox="1"/>
            <p:nvPr/>
          </p:nvSpPr>
          <p:spPr>
            <a:xfrm>
              <a:off x="7036526" y="1828800"/>
              <a:ext cx="386451" cy="400110"/>
            </a:xfrm>
            <a:prstGeom prst="rect">
              <a:avLst/>
            </a:prstGeom>
            <a:noFill/>
          </p:spPr>
          <p:txBody>
            <a:bodyPr wrap="square" rtlCol="0">
              <a:spAutoFit/>
            </a:bodyPr>
            <a:lstStyle/>
            <a:p>
              <a:r>
                <a:rPr lang="en-US" sz="2000" b="1" dirty="0" smtClean="0"/>
                <a:t>+</a:t>
              </a:r>
              <a:endParaRPr lang="en-US" sz="2000" b="1" dirty="0"/>
            </a:p>
          </p:txBody>
        </p:sp>
      </p:grpSp>
      <p:grpSp>
        <p:nvGrpSpPr>
          <p:cNvPr id="76" name="Group 75"/>
          <p:cNvGrpSpPr/>
          <p:nvPr/>
        </p:nvGrpSpPr>
        <p:grpSpPr>
          <a:xfrm>
            <a:off x="4191000" y="-37011"/>
            <a:ext cx="605244" cy="853550"/>
            <a:chOff x="4191000" y="-37011"/>
            <a:chExt cx="605244" cy="853550"/>
          </a:xfrm>
        </p:grpSpPr>
        <p:sp>
          <p:nvSpPr>
            <p:cNvPr id="72" name="TextBox 71"/>
            <p:cNvSpPr txBox="1"/>
            <p:nvPr/>
          </p:nvSpPr>
          <p:spPr>
            <a:xfrm>
              <a:off x="4291148" y="-37011"/>
              <a:ext cx="381000" cy="461665"/>
            </a:xfrm>
            <a:prstGeom prst="rect">
              <a:avLst/>
            </a:prstGeom>
            <a:noFill/>
          </p:spPr>
          <p:txBody>
            <a:bodyPr wrap="square" rtlCol="0">
              <a:spAutoFit/>
            </a:bodyPr>
            <a:lstStyle/>
            <a:p>
              <a:r>
                <a:rPr lang="en-US" sz="2400" b="1" dirty="0" smtClean="0"/>
                <a:t>+</a:t>
              </a:r>
              <a:endParaRPr lang="en-US" sz="2400" b="1" dirty="0"/>
            </a:p>
          </p:txBody>
        </p:sp>
        <p:sp>
          <p:nvSpPr>
            <p:cNvPr id="73" name="TextBox 72"/>
            <p:cNvSpPr txBox="1"/>
            <p:nvPr/>
          </p:nvSpPr>
          <p:spPr>
            <a:xfrm>
              <a:off x="4415244" y="141515"/>
              <a:ext cx="381000" cy="461665"/>
            </a:xfrm>
            <a:prstGeom prst="rect">
              <a:avLst/>
            </a:prstGeom>
            <a:noFill/>
          </p:spPr>
          <p:txBody>
            <a:bodyPr wrap="square" rtlCol="0">
              <a:spAutoFit/>
            </a:bodyPr>
            <a:lstStyle/>
            <a:p>
              <a:r>
                <a:rPr lang="en-US" sz="2400" b="1" dirty="0" smtClean="0"/>
                <a:t>+</a:t>
              </a:r>
              <a:endParaRPr lang="en-US" sz="2400" b="1" dirty="0"/>
            </a:p>
          </p:txBody>
        </p:sp>
        <p:sp>
          <p:nvSpPr>
            <p:cNvPr id="74" name="TextBox 73"/>
            <p:cNvSpPr txBox="1"/>
            <p:nvPr/>
          </p:nvSpPr>
          <p:spPr>
            <a:xfrm>
              <a:off x="4197534" y="132808"/>
              <a:ext cx="381000" cy="461665"/>
            </a:xfrm>
            <a:prstGeom prst="rect">
              <a:avLst/>
            </a:prstGeom>
            <a:noFill/>
          </p:spPr>
          <p:txBody>
            <a:bodyPr wrap="square" rtlCol="0">
              <a:spAutoFit/>
            </a:bodyPr>
            <a:lstStyle/>
            <a:p>
              <a:r>
                <a:rPr lang="en-US" sz="2400" b="1" dirty="0" smtClean="0"/>
                <a:t>+</a:t>
              </a:r>
              <a:endParaRPr lang="en-US" sz="2400" b="1" dirty="0"/>
            </a:p>
          </p:txBody>
        </p:sp>
        <p:sp>
          <p:nvSpPr>
            <p:cNvPr id="75" name="TextBox 74"/>
            <p:cNvSpPr txBox="1"/>
            <p:nvPr/>
          </p:nvSpPr>
          <p:spPr>
            <a:xfrm>
              <a:off x="4191000" y="354874"/>
              <a:ext cx="419100" cy="461665"/>
            </a:xfrm>
            <a:prstGeom prst="rect">
              <a:avLst/>
            </a:prstGeom>
            <a:noFill/>
          </p:spPr>
          <p:txBody>
            <a:bodyPr wrap="square" rtlCol="0">
              <a:spAutoFit/>
            </a:bodyPr>
            <a:lstStyle/>
            <a:p>
              <a:r>
                <a:rPr lang="en-US" sz="2400" b="1" dirty="0" smtClean="0"/>
                <a:t>+</a:t>
              </a:r>
              <a:endParaRPr lang="en-US" sz="2400" b="1" dirty="0"/>
            </a:p>
          </p:txBody>
        </p:sp>
      </p:grpSp>
      <p:grpSp>
        <p:nvGrpSpPr>
          <p:cNvPr id="77" name="Group 76"/>
          <p:cNvGrpSpPr/>
          <p:nvPr/>
        </p:nvGrpSpPr>
        <p:grpSpPr>
          <a:xfrm>
            <a:off x="4972597" y="1663337"/>
            <a:ext cx="598710" cy="466021"/>
            <a:chOff x="4197534" y="141515"/>
            <a:chExt cx="598710" cy="466021"/>
          </a:xfrm>
        </p:grpSpPr>
        <p:sp>
          <p:nvSpPr>
            <p:cNvPr id="79" name="TextBox 78"/>
            <p:cNvSpPr txBox="1"/>
            <p:nvPr/>
          </p:nvSpPr>
          <p:spPr>
            <a:xfrm>
              <a:off x="4415244" y="141515"/>
              <a:ext cx="381000" cy="461665"/>
            </a:xfrm>
            <a:prstGeom prst="rect">
              <a:avLst/>
            </a:prstGeom>
            <a:noFill/>
          </p:spPr>
          <p:txBody>
            <a:bodyPr wrap="square" rtlCol="0">
              <a:spAutoFit/>
            </a:bodyPr>
            <a:lstStyle/>
            <a:p>
              <a:r>
                <a:rPr lang="en-US" sz="2400" b="1" dirty="0" smtClean="0"/>
                <a:t>+</a:t>
              </a:r>
              <a:endParaRPr lang="en-US" sz="2400" b="1" dirty="0"/>
            </a:p>
          </p:txBody>
        </p:sp>
        <p:sp>
          <p:nvSpPr>
            <p:cNvPr id="80" name="TextBox 79"/>
            <p:cNvSpPr txBox="1"/>
            <p:nvPr/>
          </p:nvSpPr>
          <p:spPr>
            <a:xfrm>
              <a:off x="4197534" y="145871"/>
              <a:ext cx="381000" cy="461665"/>
            </a:xfrm>
            <a:prstGeom prst="rect">
              <a:avLst/>
            </a:prstGeom>
            <a:noFill/>
          </p:spPr>
          <p:txBody>
            <a:bodyPr wrap="square" rtlCol="0">
              <a:spAutoFit/>
            </a:bodyPr>
            <a:lstStyle/>
            <a:p>
              <a:r>
                <a:rPr lang="en-US" sz="2400" b="1" dirty="0" smtClean="0"/>
                <a:t>+</a:t>
              </a:r>
              <a:endParaRPr lang="en-US" sz="2400" b="1" dirty="0"/>
            </a:p>
          </p:txBody>
        </p:sp>
      </p:grpSp>
      <p:grpSp>
        <p:nvGrpSpPr>
          <p:cNvPr id="98" name="Group 97"/>
          <p:cNvGrpSpPr/>
          <p:nvPr/>
        </p:nvGrpSpPr>
        <p:grpSpPr>
          <a:xfrm>
            <a:off x="1600200" y="1447800"/>
            <a:ext cx="2590800" cy="853550"/>
            <a:chOff x="1600200" y="1447800"/>
            <a:chExt cx="2590800" cy="853550"/>
          </a:xfrm>
        </p:grpSpPr>
        <p:grpSp>
          <p:nvGrpSpPr>
            <p:cNvPr id="90" name="Group 89"/>
            <p:cNvGrpSpPr/>
            <p:nvPr/>
          </p:nvGrpSpPr>
          <p:grpSpPr>
            <a:xfrm>
              <a:off x="1600200" y="1447800"/>
              <a:ext cx="609600" cy="853550"/>
              <a:chOff x="1600200" y="1432450"/>
              <a:chExt cx="609600" cy="853550"/>
            </a:xfrm>
          </p:grpSpPr>
          <p:grpSp>
            <p:nvGrpSpPr>
              <p:cNvPr id="84" name="Group 83"/>
              <p:cNvGrpSpPr/>
              <p:nvPr/>
            </p:nvGrpSpPr>
            <p:grpSpPr>
              <a:xfrm>
                <a:off x="1600200" y="1432450"/>
                <a:ext cx="605244" cy="853550"/>
                <a:chOff x="4191000" y="-37011"/>
                <a:chExt cx="605244" cy="853550"/>
              </a:xfrm>
            </p:grpSpPr>
            <p:sp>
              <p:nvSpPr>
                <p:cNvPr id="85" name="TextBox 84"/>
                <p:cNvSpPr txBox="1"/>
                <p:nvPr/>
              </p:nvSpPr>
              <p:spPr>
                <a:xfrm>
                  <a:off x="4317274" y="-37011"/>
                  <a:ext cx="381000" cy="461665"/>
                </a:xfrm>
                <a:prstGeom prst="rect">
                  <a:avLst/>
                </a:prstGeom>
                <a:noFill/>
              </p:spPr>
              <p:txBody>
                <a:bodyPr wrap="square" rtlCol="0">
                  <a:spAutoFit/>
                </a:bodyPr>
                <a:lstStyle/>
                <a:p>
                  <a:r>
                    <a:rPr lang="en-US" sz="2400" b="1" dirty="0" smtClean="0"/>
                    <a:t>+</a:t>
                  </a:r>
                  <a:endParaRPr lang="en-US" sz="2400" b="1" dirty="0"/>
                </a:p>
              </p:txBody>
            </p:sp>
            <p:sp>
              <p:nvSpPr>
                <p:cNvPr id="86" name="TextBox 85"/>
                <p:cNvSpPr txBox="1"/>
                <p:nvPr/>
              </p:nvSpPr>
              <p:spPr>
                <a:xfrm>
                  <a:off x="4415244" y="141515"/>
                  <a:ext cx="381000" cy="461665"/>
                </a:xfrm>
                <a:prstGeom prst="rect">
                  <a:avLst/>
                </a:prstGeom>
                <a:noFill/>
              </p:spPr>
              <p:txBody>
                <a:bodyPr wrap="square" rtlCol="0">
                  <a:spAutoFit/>
                </a:bodyPr>
                <a:lstStyle/>
                <a:p>
                  <a:r>
                    <a:rPr lang="en-US" sz="2400" b="1" dirty="0" smtClean="0"/>
                    <a:t>+</a:t>
                  </a:r>
                  <a:endParaRPr lang="en-US" sz="2400" b="1" dirty="0"/>
                </a:p>
              </p:txBody>
            </p:sp>
            <p:sp>
              <p:nvSpPr>
                <p:cNvPr id="87" name="TextBox 86"/>
                <p:cNvSpPr txBox="1"/>
                <p:nvPr/>
              </p:nvSpPr>
              <p:spPr>
                <a:xfrm>
                  <a:off x="4197534" y="132808"/>
                  <a:ext cx="381000" cy="461665"/>
                </a:xfrm>
                <a:prstGeom prst="rect">
                  <a:avLst/>
                </a:prstGeom>
                <a:noFill/>
              </p:spPr>
              <p:txBody>
                <a:bodyPr wrap="square" rtlCol="0">
                  <a:spAutoFit/>
                </a:bodyPr>
                <a:lstStyle/>
                <a:p>
                  <a:r>
                    <a:rPr lang="en-US" sz="2400" b="1" dirty="0" smtClean="0"/>
                    <a:t>+</a:t>
                  </a:r>
                  <a:endParaRPr lang="en-US" sz="2400" b="1" dirty="0"/>
                </a:p>
              </p:txBody>
            </p:sp>
            <p:sp>
              <p:nvSpPr>
                <p:cNvPr id="88" name="TextBox 87"/>
                <p:cNvSpPr txBox="1"/>
                <p:nvPr/>
              </p:nvSpPr>
              <p:spPr>
                <a:xfrm>
                  <a:off x="4191000" y="354874"/>
                  <a:ext cx="419100" cy="461665"/>
                </a:xfrm>
                <a:prstGeom prst="rect">
                  <a:avLst/>
                </a:prstGeom>
                <a:noFill/>
              </p:spPr>
              <p:txBody>
                <a:bodyPr wrap="square" rtlCol="0">
                  <a:spAutoFit/>
                </a:bodyPr>
                <a:lstStyle/>
                <a:p>
                  <a:r>
                    <a:rPr lang="en-US" sz="2400" b="1" dirty="0" smtClean="0"/>
                    <a:t>+</a:t>
                  </a:r>
                  <a:endParaRPr lang="en-US" sz="2400" b="1" dirty="0"/>
                </a:p>
              </p:txBody>
            </p:sp>
          </p:grpSp>
          <p:sp>
            <p:nvSpPr>
              <p:cNvPr id="89" name="TextBox 88"/>
              <p:cNvSpPr txBox="1"/>
              <p:nvPr/>
            </p:nvSpPr>
            <p:spPr>
              <a:xfrm>
                <a:off x="1828800" y="1815628"/>
                <a:ext cx="381000" cy="461665"/>
              </a:xfrm>
              <a:prstGeom prst="rect">
                <a:avLst/>
              </a:prstGeom>
              <a:noFill/>
            </p:spPr>
            <p:txBody>
              <a:bodyPr wrap="square" rtlCol="0">
                <a:spAutoFit/>
              </a:bodyPr>
              <a:lstStyle/>
              <a:p>
                <a:r>
                  <a:rPr lang="en-US" sz="2400" b="1" dirty="0" smtClean="0"/>
                  <a:t>+</a:t>
                </a:r>
                <a:endParaRPr lang="en-US" sz="2400" b="1" dirty="0"/>
              </a:p>
            </p:txBody>
          </p:sp>
        </p:grpSp>
        <p:grpSp>
          <p:nvGrpSpPr>
            <p:cNvPr id="91" name="Group 90"/>
            <p:cNvGrpSpPr/>
            <p:nvPr/>
          </p:nvGrpSpPr>
          <p:grpSpPr>
            <a:xfrm>
              <a:off x="3581400" y="1826622"/>
              <a:ext cx="609600" cy="470372"/>
              <a:chOff x="1600200" y="1815628"/>
              <a:chExt cx="609600" cy="470372"/>
            </a:xfrm>
          </p:grpSpPr>
          <p:sp>
            <p:nvSpPr>
              <p:cNvPr id="97" name="TextBox 96"/>
              <p:cNvSpPr txBox="1"/>
              <p:nvPr/>
            </p:nvSpPr>
            <p:spPr>
              <a:xfrm>
                <a:off x="1600200" y="1824335"/>
                <a:ext cx="419100" cy="461665"/>
              </a:xfrm>
              <a:prstGeom prst="rect">
                <a:avLst/>
              </a:prstGeom>
              <a:noFill/>
            </p:spPr>
            <p:txBody>
              <a:bodyPr wrap="square" rtlCol="0">
                <a:spAutoFit/>
              </a:bodyPr>
              <a:lstStyle/>
              <a:p>
                <a:r>
                  <a:rPr lang="en-US" sz="2400" b="1" dirty="0" smtClean="0"/>
                  <a:t>+</a:t>
                </a:r>
                <a:endParaRPr lang="en-US" sz="2400" b="1" dirty="0"/>
              </a:p>
            </p:txBody>
          </p:sp>
          <p:sp>
            <p:nvSpPr>
              <p:cNvPr id="93" name="TextBox 92"/>
              <p:cNvSpPr txBox="1"/>
              <p:nvPr/>
            </p:nvSpPr>
            <p:spPr>
              <a:xfrm>
                <a:off x="1828800" y="1815628"/>
                <a:ext cx="381000" cy="461665"/>
              </a:xfrm>
              <a:prstGeom prst="rect">
                <a:avLst/>
              </a:prstGeom>
              <a:noFill/>
            </p:spPr>
            <p:txBody>
              <a:bodyPr wrap="square" rtlCol="0">
                <a:spAutoFit/>
              </a:bodyPr>
              <a:lstStyle/>
              <a:p>
                <a:r>
                  <a:rPr lang="en-US" sz="2400" b="1" dirty="0" smtClean="0"/>
                  <a:t>+</a:t>
                </a:r>
                <a:endParaRPr lang="en-US" sz="2400" b="1" dirty="0"/>
              </a:p>
            </p:txBody>
          </p:sp>
        </p:grpSp>
      </p:grpSp>
      <p:grpSp>
        <p:nvGrpSpPr>
          <p:cNvPr id="102" name="Group 101"/>
          <p:cNvGrpSpPr/>
          <p:nvPr/>
        </p:nvGrpSpPr>
        <p:grpSpPr>
          <a:xfrm>
            <a:off x="507698" y="2362200"/>
            <a:ext cx="2392253" cy="2353999"/>
            <a:chOff x="507698" y="2362200"/>
            <a:chExt cx="2392253" cy="2353999"/>
          </a:xfrm>
        </p:grpSpPr>
        <mc:AlternateContent xmlns:mc="http://schemas.openxmlformats.org/markup-compatibility/2006" xmlns:a14="http://schemas.microsoft.com/office/drawing/2010/main">
          <mc:Choice Requires="a14">
            <p:sp>
              <p:nvSpPr>
                <p:cNvPr id="82" name="TextBox 81"/>
                <p:cNvSpPr txBox="1"/>
                <p:nvPr/>
              </p:nvSpPr>
              <p:spPr>
                <a:xfrm>
                  <a:off x="507698" y="4008313"/>
                  <a:ext cx="2032604" cy="707886"/>
                </a:xfrm>
                <a:prstGeom prst="rect">
                  <a:avLst/>
                </a:prstGeom>
                <a:noFill/>
              </p:spPr>
              <p:txBody>
                <a:bodyPr wrap="square" rtlCol="0">
                  <a:spAutoFit/>
                </a:bodyPr>
                <a:lstStyle/>
                <a:p>
                  <a:pPr algn="r"/>
                  <a14:m>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a:rPr>
                            <m:t>  </m:t>
                          </m:r>
                          <m:r>
                            <a:rPr lang="en-US" sz="4000" b="0" i="1" smtClean="0">
                              <a:latin typeface="Cambria Math"/>
                            </a:rPr>
                            <m:t>𝑉</m:t>
                          </m:r>
                        </m:e>
                        <m:sub>
                          <m:r>
                            <a:rPr lang="en-US" sz="4000" b="0" i="1" smtClean="0">
                              <a:latin typeface="Cambria Math"/>
                            </a:rPr>
                            <m:t>𝑎𝑏</m:t>
                          </m:r>
                        </m:sub>
                      </m:sSub>
                    </m:oMath>
                  </a14:m>
                  <a:r>
                    <a:rPr lang="en-US" sz="4000" dirty="0" smtClean="0">
                      <a:latin typeface="Cambria Math"/>
                    </a:rPr>
                    <a:t>=IR</a:t>
                  </a:r>
                  <a:endParaRPr lang="en-US" dirty="0">
                    <a:latin typeface="Cambria Math"/>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7698" y="4008313"/>
                  <a:ext cx="2032604" cy="707886"/>
                </a:xfrm>
                <a:prstGeom prst="rect">
                  <a:avLst/>
                </a:prstGeom>
                <a:blipFill rotWithShape="0">
                  <a:blip r:embed="rId10"/>
                  <a:stretch>
                    <a:fillRect t="-15517" r="-10479" b="-36207"/>
                  </a:stretch>
                </a:blipFill>
              </p:spPr>
              <p:txBody>
                <a:bodyPr/>
                <a:lstStyle/>
                <a:p>
                  <a:r>
                    <a:rPr lang="he-IL">
                      <a:noFill/>
                    </a:rPr>
                    <a:t> </a:t>
                  </a:r>
                </a:p>
              </p:txBody>
            </p:sp>
          </mc:Fallback>
        </mc:AlternateContent>
        <p:cxnSp>
          <p:nvCxnSpPr>
            <p:cNvPr id="101" name="Straight Arrow Connector 100"/>
            <p:cNvCxnSpPr/>
            <p:nvPr/>
          </p:nvCxnSpPr>
          <p:spPr bwMode="auto">
            <a:xfrm flipH="1">
              <a:off x="2895600" y="2362200"/>
              <a:ext cx="4351" cy="42353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 name="Group 5"/>
          <p:cNvGrpSpPr/>
          <p:nvPr/>
        </p:nvGrpSpPr>
        <p:grpSpPr>
          <a:xfrm>
            <a:off x="1239451" y="1844641"/>
            <a:ext cx="7616184" cy="4146741"/>
            <a:chOff x="1239451" y="1844641"/>
            <a:chExt cx="7616184" cy="4146741"/>
          </a:xfrm>
        </p:grpSpPr>
        <p:graphicFrame>
          <p:nvGraphicFramePr>
            <p:cNvPr id="121" name="Object 120"/>
            <p:cNvGraphicFramePr>
              <a:graphicFrameLocks noChangeAspect="1"/>
            </p:cNvGraphicFramePr>
            <p:nvPr>
              <p:extLst>
                <p:ext uri="{D42A27DB-BD31-4B8C-83A1-F6EECF244321}">
                  <p14:modId xmlns:p14="http://schemas.microsoft.com/office/powerpoint/2010/main" val="4168233497"/>
                </p:ext>
              </p:extLst>
            </p:nvPr>
          </p:nvGraphicFramePr>
          <p:xfrm>
            <a:off x="1239451" y="5273257"/>
            <a:ext cx="4827587" cy="671512"/>
          </p:xfrm>
          <a:graphic>
            <a:graphicData uri="http://schemas.openxmlformats.org/presentationml/2006/ole">
              <mc:AlternateContent xmlns:mc="http://schemas.openxmlformats.org/markup-compatibility/2006">
                <mc:Choice xmlns:v="urn:schemas-microsoft-com:vml" Requires="v">
                  <p:oleObj spid="_x0000_s75802" name="Equation" r:id="rId11" imgW="2463480" imgH="342720" progId="Equation.DSMT4">
                    <p:embed/>
                  </p:oleObj>
                </mc:Choice>
                <mc:Fallback>
                  <p:oleObj name="Equation" r:id="rId11" imgW="2463480" imgH="342720" progId="Equation.DSMT4">
                    <p:embed/>
                    <p:pic>
                      <p:nvPicPr>
                        <p:cNvPr id="0" name=""/>
                        <p:cNvPicPr/>
                        <p:nvPr/>
                      </p:nvPicPr>
                      <p:blipFill>
                        <a:blip r:embed="rId12"/>
                        <a:stretch>
                          <a:fillRect/>
                        </a:stretch>
                      </p:blipFill>
                      <p:spPr>
                        <a:xfrm>
                          <a:off x="1239451" y="5273257"/>
                          <a:ext cx="4827587" cy="671512"/>
                        </a:xfrm>
                        <a:prstGeom prst="rect">
                          <a:avLst/>
                        </a:prstGeom>
                        <a:solidFill>
                          <a:schemeClr val="tx1"/>
                        </a:solidFill>
                      </p:spPr>
                    </p:pic>
                  </p:oleObj>
                </mc:Fallback>
              </mc:AlternateContent>
            </a:graphicData>
          </a:graphic>
        </p:graphicFrame>
        <p:grpSp>
          <p:nvGrpSpPr>
            <p:cNvPr id="130" name="Group 129"/>
            <p:cNvGrpSpPr/>
            <p:nvPr/>
          </p:nvGrpSpPr>
          <p:grpSpPr>
            <a:xfrm>
              <a:off x="6329064" y="4724401"/>
              <a:ext cx="2357736" cy="1266981"/>
              <a:chOff x="6329064" y="4724401"/>
              <a:chExt cx="2357736" cy="1266981"/>
            </a:xfrm>
          </p:grpSpPr>
          <p:sp>
            <p:nvSpPr>
              <p:cNvPr id="126" name="Left Brace 125"/>
              <p:cNvSpPr/>
              <p:nvPr/>
            </p:nvSpPr>
            <p:spPr bwMode="auto">
              <a:xfrm rot="5400000">
                <a:off x="6910209" y="4143256"/>
                <a:ext cx="1195446" cy="2357735"/>
              </a:xfrm>
              <a:prstGeom prst="leftBrace">
                <a:avLst>
                  <a:gd name="adj1" fmla="val 4958"/>
                  <a:gd name="adj2" fmla="val 505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27" name="TextBox 126"/>
              <p:cNvSpPr txBox="1"/>
              <p:nvPr/>
            </p:nvSpPr>
            <p:spPr>
              <a:xfrm>
                <a:off x="6405215" y="5221941"/>
                <a:ext cx="2281585" cy="769441"/>
              </a:xfrm>
              <a:prstGeom prst="rect">
                <a:avLst/>
              </a:prstGeom>
              <a:noFill/>
            </p:spPr>
            <p:txBody>
              <a:bodyPr wrap="square" rtlCol="0">
                <a:spAutoFit/>
              </a:bodyPr>
              <a:lstStyle/>
              <a:p>
                <a:pPr algn="ctr" rtl="1"/>
                <a:r>
                  <a:rPr lang="he-IL" sz="1600" b="1" dirty="0" smtClean="0"/>
                  <a:t>חוק העניבה של </a:t>
                </a:r>
                <a:r>
                  <a:rPr lang="he-IL" sz="1600" b="1" dirty="0"/>
                  <a:t>ק</a:t>
                </a:r>
                <a:r>
                  <a:rPr lang="he-IL" sz="1600" b="1" dirty="0" smtClean="0"/>
                  <a:t>ירכהוף: </a:t>
                </a:r>
                <a:r>
                  <a:rPr lang="he-IL" sz="1400" dirty="0" smtClean="0"/>
                  <a:t>סכום המקורות והנפילות של </a:t>
                </a:r>
                <a:r>
                  <a:rPr lang="he-IL" sz="1400" dirty="0"/>
                  <a:t>המתח </a:t>
                </a:r>
                <a:r>
                  <a:rPr lang="he-IL" sz="1400" dirty="0" smtClean="0"/>
                  <a:t>במעגל שווה לאפס</a:t>
                </a:r>
                <a:endParaRPr lang="en-US" sz="1400" dirty="0"/>
              </a:p>
            </p:txBody>
          </p:sp>
        </p:grpSp>
        <p:grpSp>
          <p:nvGrpSpPr>
            <p:cNvPr id="136" name="Group 135"/>
            <p:cNvGrpSpPr/>
            <p:nvPr/>
          </p:nvGrpSpPr>
          <p:grpSpPr>
            <a:xfrm>
              <a:off x="6143300" y="1844641"/>
              <a:ext cx="2712335" cy="2929154"/>
              <a:chOff x="76199" y="76200"/>
              <a:chExt cx="1752600" cy="1722186"/>
            </a:xfrm>
          </p:grpSpPr>
          <p:pic>
            <p:nvPicPr>
              <p:cNvPr id="137" name="Picture 1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199" y="76200"/>
                <a:ext cx="1752600" cy="1722186"/>
              </a:xfrm>
              <a:prstGeom prst="rect">
                <a:avLst/>
              </a:prstGeom>
            </p:spPr>
          </p:pic>
          <p:sp>
            <p:nvSpPr>
              <p:cNvPr id="138" name="Rectangle 1"/>
              <p:cNvSpPr>
                <a:spLocks noChangeArrowheads="1"/>
              </p:cNvSpPr>
              <p:nvPr/>
            </p:nvSpPr>
            <p:spPr bwMode="auto">
              <a:xfrm>
                <a:off x="219374" y="1471033"/>
                <a:ext cx="1461714" cy="3076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Arial" charset="0"/>
                    <a:cs typeface="Arial" charset="0"/>
                  </a:rPr>
                  <a:t>Gustav Robert Kirchhoff</a:t>
                </a:r>
                <a:br>
                  <a:rPr kumimoji="0" lang="en-US" altLang="en-US" sz="1400" b="1" i="0" u="none" strike="noStrike" cap="none" normalizeH="0" baseline="0" dirty="0" smtClean="0">
                    <a:ln>
                      <a:noFill/>
                    </a:ln>
                    <a:solidFill>
                      <a:srgbClr val="FF0000"/>
                    </a:solidFill>
                    <a:effectLst/>
                    <a:latin typeface="Arial" charset="0"/>
                    <a:cs typeface="Arial" charset="0"/>
                  </a:rPr>
                </a:br>
                <a:r>
                  <a:rPr kumimoji="0" lang="en-US" altLang="en-US" sz="1400" b="1" i="0" u="none" strike="noStrike" cap="none" normalizeH="0" baseline="0" dirty="0" smtClean="0">
                    <a:ln>
                      <a:noFill/>
                    </a:ln>
                    <a:solidFill>
                      <a:srgbClr val="FF0000"/>
                    </a:solidFill>
                    <a:effectLst/>
                    <a:latin typeface="Arial" charset="0"/>
                    <a:cs typeface="Arial" charset="0"/>
                  </a:rPr>
                  <a:t>1824-1887 </a:t>
                </a:r>
                <a:endParaRPr kumimoji="0" lang="en-US" altLang="en-US" sz="2000" b="1" i="0" u="none" strike="noStrike" cap="none" normalizeH="0" baseline="0" dirty="0" smtClean="0">
                  <a:ln>
                    <a:noFill/>
                  </a:ln>
                  <a:solidFill>
                    <a:srgbClr val="FF0000"/>
                  </a:solidFill>
                  <a:effectLst/>
                  <a:latin typeface="Arial" charset="0"/>
                  <a:cs typeface="Arial" charset="0"/>
                </a:endParaRPr>
              </a:p>
            </p:txBody>
          </p:sp>
        </p:grpSp>
      </p:grpSp>
      <p:sp>
        <p:nvSpPr>
          <p:cNvPr id="4" name="Freeform 3"/>
          <p:cNvSpPr/>
          <p:nvPr/>
        </p:nvSpPr>
        <p:spPr bwMode="auto">
          <a:xfrm>
            <a:off x="2843473" y="984780"/>
            <a:ext cx="1520709" cy="905437"/>
          </a:xfrm>
          <a:custGeom>
            <a:avLst/>
            <a:gdLst>
              <a:gd name="connsiteX0" fmla="*/ 994236 w 1520709"/>
              <a:gd name="connsiteY0" fmla="*/ 68165 h 905437"/>
              <a:gd name="connsiteX1" fmla="*/ 301509 w 1520709"/>
              <a:gd name="connsiteY1" fmla="*/ 54311 h 905437"/>
              <a:gd name="connsiteX2" fmla="*/ 24418 w 1520709"/>
              <a:gd name="connsiteY2" fmla="*/ 663911 h 905437"/>
              <a:gd name="connsiteX3" fmla="*/ 883400 w 1520709"/>
              <a:gd name="connsiteY3" fmla="*/ 899438 h 905437"/>
              <a:gd name="connsiteX4" fmla="*/ 1396018 w 1520709"/>
              <a:gd name="connsiteY4" fmla="*/ 788602 h 905437"/>
              <a:gd name="connsiteX5" fmla="*/ 1520709 w 1520709"/>
              <a:gd name="connsiteY5" fmla="*/ 303693 h 9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709" h="905437">
                <a:moveTo>
                  <a:pt x="994236" y="68165"/>
                </a:moveTo>
                <a:cubicBezTo>
                  <a:pt x="728690" y="11592"/>
                  <a:pt x="463145" y="-44980"/>
                  <a:pt x="301509" y="54311"/>
                </a:cubicBezTo>
                <a:cubicBezTo>
                  <a:pt x="139873" y="153602"/>
                  <a:pt x="-72564" y="523057"/>
                  <a:pt x="24418" y="663911"/>
                </a:cubicBezTo>
                <a:cubicBezTo>
                  <a:pt x="121400" y="804765"/>
                  <a:pt x="654800" y="878656"/>
                  <a:pt x="883400" y="899438"/>
                </a:cubicBezTo>
                <a:cubicBezTo>
                  <a:pt x="1112000" y="920220"/>
                  <a:pt x="1289800" y="887893"/>
                  <a:pt x="1396018" y="788602"/>
                </a:cubicBezTo>
                <a:cubicBezTo>
                  <a:pt x="1502236" y="689311"/>
                  <a:pt x="1511472" y="496502"/>
                  <a:pt x="1520709" y="303693"/>
                </a:cubicBezTo>
              </a:path>
            </a:pathLst>
          </a:custGeom>
          <a:no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sp>
        <p:nvSpPr>
          <p:cNvPr id="5" name="TextBox 4"/>
          <p:cNvSpPr txBox="1"/>
          <p:nvPr/>
        </p:nvSpPr>
        <p:spPr>
          <a:xfrm>
            <a:off x="3052351" y="1277872"/>
            <a:ext cx="1138649" cy="369332"/>
          </a:xfrm>
          <a:prstGeom prst="rect">
            <a:avLst/>
          </a:prstGeom>
          <a:noFill/>
        </p:spPr>
        <p:txBody>
          <a:bodyPr wrap="square" rtlCol="1">
            <a:spAutoFit/>
          </a:bodyPr>
          <a:lstStyle/>
          <a:p>
            <a:r>
              <a:rPr lang="en-US" dirty="0" smtClean="0"/>
              <a:t>loop</a:t>
            </a:r>
            <a:endParaRPr lang="he-IL" dirty="0"/>
          </a:p>
        </p:txBody>
      </p:sp>
      <mc:AlternateContent xmlns:mc="http://schemas.openxmlformats.org/markup-compatibility/2006" xmlns:a14="http://schemas.microsoft.com/office/drawing/2010/main">
        <mc:Choice Requires="a14">
          <p:sp>
            <p:nvSpPr>
              <p:cNvPr id="71" name="TextBox 70"/>
              <p:cNvSpPr txBox="1"/>
              <p:nvPr/>
            </p:nvSpPr>
            <p:spPr>
              <a:xfrm>
                <a:off x="885152" y="3001252"/>
                <a:ext cx="3858749" cy="830997"/>
              </a:xfrm>
              <a:prstGeom prst="rect">
                <a:avLst/>
              </a:prstGeom>
              <a:noFill/>
            </p:spPr>
            <p:txBody>
              <a:bodyPr wrap="non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𝑎</m:t>
                        </m:r>
                      </m:sub>
                    </m:sSub>
                    <m:r>
                      <a:rPr lang="en-US" sz="2400" b="0" i="1" smtClean="0">
                        <a:latin typeface="Cambria Math" panose="02040503050406030204" pitchFamily="18" charset="0"/>
                        <a:ea typeface="Cambria Math" panose="02040503050406030204" pitchFamily="18" charset="0"/>
                      </a:rPr>
                      <m:t>&gt;</m:t>
                    </m:r>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𝑏</m:t>
                        </m:r>
                      </m:sub>
                    </m:sSub>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𝑏𝑎</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𝑏</m:t>
                        </m:r>
                      </m:sub>
                    </m:sSub>
                  </m:oMath>
                </a14:m>
                <a:r>
                  <a:rPr lang="en-US" sz="2400" dirty="0" smtClean="0">
                    <a:latin typeface="Cambria Math"/>
                  </a:rPr>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𝑎</m:t>
                        </m:r>
                      </m:sub>
                    </m:sSub>
                  </m:oMath>
                </a14:m>
                <a:r>
                  <a:rPr lang="en-US" sz="2400" dirty="0" smtClean="0">
                    <a:latin typeface="Cambria Math"/>
                  </a:rPr>
                  <a:t>&lt; 0 </a:t>
                </a:r>
              </a:p>
              <a:p>
                <a:r>
                  <a:rPr lang="en-US" sz="2400" dirty="0">
                    <a:latin typeface="Cambria Math"/>
                  </a:rPr>
                  <a:t> </a:t>
                </a:r>
                <a:r>
                  <a:rPr lang="en-US" sz="2400" dirty="0" smtClean="0">
                    <a:latin typeface="Cambria Math"/>
                  </a:rPr>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𝑑</m:t>
                        </m:r>
                      </m:sub>
                    </m:sSub>
                  </m:oMath>
                </a14:m>
                <a:r>
                  <a:rPr lang="en-US" sz="2400" dirty="0">
                    <a:latin typeface="Cambria Math"/>
                  </a:rPr>
                  <a:t>-</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𝑐</m:t>
                        </m:r>
                      </m:sub>
                    </m:sSub>
                  </m:oMath>
                </a14:m>
                <a:r>
                  <a:rPr lang="en-US" sz="2400" dirty="0">
                    <a:latin typeface="Cambria Math"/>
                  </a:rPr>
                  <a:t>&gt;0 </a:t>
                </a:r>
              </a:p>
            </p:txBody>
          </p:sp>
        </mc:Choice>
        <mc:Fallback xmlns="">
          <p:sp>
            <p:nvSpPr>
              <p:cNvPr id="71" name="TextBox 70"/>
              <p:cNvSpPr txBox="1">
                <a:spLocks noRot="1" noChangeAspect="1" noMove="1" noResize="1" noEditPoints="1" noAdjustHandles="1" noChangeArrowheads="1" noChangeShapeType="1" noTextEdit="1"/>
              </p:cNvSpPr>
              <p:nvPr/>
            </p:nvSpPr>
            <p:spPr>
              <a:xfrm>
                <a:off x="885152" y="3001252"/>
                <a:ext cx="3858749" cy="830997"/>
              </a:xfrm>
              <a:prstGeom prst="rect">
                <a:avLst/>
              </a:prstGeom>
              <a:blipFill rotWithShape="0">
                <a:blip r:embed="rId14"/>
                <a:stretch>
                  <a:fillRect l="-316" t="-5839" r="-1580" b="-15328"/>
                </a:stretch>
              </a:blipFill>
            </p:spPr>
            <p:txBody>
              <a:bodyPr/>
              <a:lstStyle/>
              <a:p>
                <a:r>
                  <a:rPr lang="he-IL">
                    <a:noFill/>
                  </a:rPr>
                  <a:t> </a:t>
                </a:r>
              </a:p>
            </p:txBody>
          </p:sp>
        </mc:Fallback>
      </mc:AlternateContent>
    </p:spTree>
    <p:extLst>
      <p:ext uri="{BB962C8B-B14F-4D97-AF65-F5344CB8AC3E}">
        <p14:creationId xmlns:p14="http://schemas.microsoft.com/office/powerpoint/2010/main" val="327775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circle(out)">
                                      <p:cBhvr>
                                        <p:cTn id="12" dur="20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circle(in)">
                                      <p:cBhvr>
                                        <p:cTn id="22" dur="20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path" presetSubtype="0" accel="50000" decel="50000" fill="hold" nodeType="clickEffect">
                                  <p:stCondLst>
                                    <p:cond delay="0"/>
                                  </p:stCondLst>
                                  <p:childTnLst>
                                    <p:animMotion origin="layout" path="M -0.4717 0.01736 L -0.86597 0.0169 C -0.96181 0.0169 -0.89514 0.28009 -0.89514 0.22917 L -0.3908 0.22708 L -0.37899 0.18009 " pathEditMode="relative" rAng="0" ptsTypes="FfFAF">
                                      <p:cBhvr>
                                        <p:cTn id="26" dur="2000" fill="hold"/>
                                        <p:tgtEl>
                                          <p:spTgt spid="66"/>
                                        </p:tgtEl>
                                        <p:attrNameLst>
                                          <p:attrName>ppt_x</p:attrName>
                                          <p:attrName>ppt_y</p:attrName>
                                        </p:attrNameLst>
                                      </p:cBhvr>
                                      <p:rCtr x="-19878" y="13102"/>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path" presetSubtype="0" accel="50000" decel="50000" fill="hold" nodeType="clickEffect">
                                  <p:stCondLst>
                                    <p:cond delay="0"/>
                                  </p:stCondLst>
                                  <p:childTnLst>
                                    <p:animMotion origin="layout" path="M -0.55434 0.04467 L -0.40243 0.04814 C -0.3757 0.04814 -0.38525 -0.02361 -0.38525 -0.08334 L -0.43108 -0.21274 " pathEditMode="relative" rAng="0" ptsTypes="FfFF">
                                      <p:cBhvr>
                                        <p:cTn id="35" dur="2000" fill="hold"/>
                                        <p:tgtEl>
                                          <p:spTgt spid="58"/>
                                        </p:tgtEl>
                                        <p:attrNameLst>
                                          <p:attrName>ppt_x</p:attrName>
                                          <p:attrName>ppt_y</p:attrName>
                                        </p:attrNameLst>
                                      </p:cBhvr>
                                      <p:rCtr x="8924" y="-12708"/>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fade">
                                      <p:cBhvr>
                                        <p:cTn id="55" dur="500"/>
                                        <p:tgtEl>
                                          <p:spTgt spid="10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73649" y="6245225"/>
            <a:ext cx="694151" cy="476250"/>
          </a:xfrm>
        </p:spPr>
        <p:txBody>
          <a:bodyPr/>
          <a:lstStyle/>
          <a:p>
            <a:pPr algn="ctr">
              <a:defRPr/>
            </a:pPr>
            <a:fld id="{DB313FC9-621A-4E74-B621-6E46F1091A4A}" type="slidenum">
              <a:rPr lang="he-IL" altLang="en-US" smtClean="0">
                <a:solidFill>
                  <a:srgbClr val="FFFFFF"/>
                </a:solidFill>
              </a:rPr>
              <a:pPr algn="ctr">
                <a:defRPr/>
              </a:pPr>
              <a:t>4</a:t>
            </a:fld>
            <a:endParaRPr lang="en-US" altLang="en-US" dirty="0">
              <a:solidFill>
                <a:srgbClr val="FFFFFF"/>
              </a:solidFill>
            </a:endParaRPr>
          </a:p>
        </p:txBody>
      </p:sp>
      <p:sp>
        <p:nvSpPr>
          <p:cNvPr id="3" name="Slide Number Placeholder 3"/>
          <p:cNvSpPr txBox="1">
            <a:spLocks/>
          </p:cNvSpPr>
          <p:nvPr/>
        </p:nvSpPr>
        <p:spPr bwMode="auto">
          <a:xfrm>
            <a:off x="8282171" y="6263381"/>
            <a:ext cx="74995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l" defTabSz="914400" rtl="0" eaLnBrk="1" latinLnBrk="0" hangingPunct="1">
              <a:defRPr sz="1400" kern="1200">
                <a:solidFill>
                  <a:schemeClr val="tx1"/>
                </a:solidFill>
                <a:effectLst>
                  <a:outerShdw blurRad="38100" dist="38100" dir="2700000" algn="tl">
                    <a:srgbClr val="000000"/>
                  </a:outerShdw>
                </a:effectLst>
                <a:latin typeface="Arial"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defRPr/>
            </a:pPr>
            <a:endParaRPr lang="en-US" altLang="en-US" dirty="0">
              <a:solidFill>
                <a:srgbClr val="FFFFFF"/>
              </a:solidFill>
            </a:endParaRPr>
          </a:p>
        </p:txBody>
      </p:sp>
      <p:sp>
        <p:nvSpPr>
          <p:cNvPr id="4" name="Rectangle 3"/>
          <p:cNvSpPr/>
          <p:nvPr/>
        </p:nvSpPr>
        <p:spPr bwMode="auto">
          <a:xfrm>
            <a:off x="309585" y="1078468"/>
            <a:ext cx="3657600" cy="3657600"/>
          </a:xfrm>
          <a:prstGeom prst="rect">
            <a:avLst/>
          </a:prstGeom>
          <a:solidFill>
            <a:srgbClr val="00B050"/>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5" name="Group 4"/>
          <p:cNvGrpSpPr/>
          <p:nvPr/>
        </p:nvGrpSpPr>
        <p:grpSpPr>
          <a:xfrm>
            <a:off x="309586" y="1078467"/>
            <a:ext cx="3657602" cy="3657602"/>
            <a:chOff x="2743201" y="1371599"/>
            <a:chExt cx="3657602" cy="3657602"/>
          </a:xfrm>
        </p:grpSpPr>
        <p:grpSp>
          <p:nvGrpSpPr>
            <p:cNvPr id="6" name="Group 5"/>
            <p:cNvGrpSpPr/>
            <p:nvPr/>
          </p:nvGrpSpPr>
          <p:grpSpPr>
            <a:xfrm>
              <a:off x="3047999" y="1371599"/>
              <a:ext cx="3048001" cy="3657602"/>
              <a:chOff x="3047999" y="1371599"/>
              <a:chExt cx="3048001" cy="3657602"/>
            </a:xfrm>
          </p:grpSpPr>
          <p:cxnSp>
            <p:nvCxnSpPr>
              <p:cNvPr id="21" name="Straight Connector 20"/>
              <p:cNvCxnSpPr/>
              <p:nvPr/>
            </p:nvCxnSpPr>
            <p:spPr bwMode="auto">
              <a:xfrm rot="16200000">
                <a:off x="2743200"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Group 21"/>
              <p:cNvGrpSpPr/>
              <p:nvPr/>
            </p:nvGrpSpPr>
            <p:grpSpPr>
              <a:xfrm>
                <a:off x="3047999" y="1371600"/>
                <a:ext cx="1219200" cy="3657601"/>
                <a:chOff x="3047999" y="1371600"/>
                <a:chExt cx="1219200" cy="3657601"/>
              </a:xfrm>
            </p:grpSpPr>
            <p:cxnSp>
              <p:nvCxnSpPr>
                <p:cNvPr id="29" name="Straight Connector 28"/>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22"/>
              <p:cNvGrpSpPr/>
              <p:nvPr/>
            </p:nvGrpSpPr>
            <p:grpSpPr>
              <a:xfrm>
                <a:off x="4876800" y="1371599"/>
                <a:ext cx="1219200" cy="3657601"/>
                <a:chOff x="3047999" y="1371600"/>
                <a:chExt cx="1219200" cy="3657601"/>
              </a:xfrm>
            </p:grpSpPr>
            <p:cxnSp>
              <p:nvCxnSpPr>
                <p:cNvPr id="24" name="Straight Connector 23"/>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 name="Group 6"/>
            <p:cNvGrpSpPr/>
            <p:nvPr/>
          </p:nvGrpSpPr>
          <p:grpSpPr>
            <a:xfrm rot="5400000">
              <a:off x="3048001" y="1371600"/>
              <a:ext cx="3048001" cy="3657602"/>
              <a:chOff x="3047999" y="1371599"/>
              <a:chExt cx="3048001" cy="3657602"/>
            </a:xfrm>
          </p:grpSpPr>
          <p:cxnSp>
            <p:nvCxnSpPr>
              <p:cNvPr id="8" name="Straight Connector 7"/>
              <p:cNvCxnSpPr/>
              <p:nvPr/>
            </p:nvCxnSpPr>
            <p:spPr bwMode="auto">
              <a:xfrm rot="16200000">
                <a:off x="2743200"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Group 8"/>
              <p:cNvGrpSpPr/>
              <p:nvPr/>
            </p:nvGrpSpPr>
            <p:grpSpPr>
              <a:xfrm>
                <a:off x="3047999" y="1371600"/>
                <a:ext cx="1219200" cy="3657601"/>
                <a:chOff x="3047999" y="1371600"/>
                <a:chExt cx="1219200" cy="3657601"/>
              </a:xfrm>
            </p:grpSpPr>
            <p:cxnSp>
              <p:nvCxnSpPr>
                <p:cNvPr id="16" name="Straight Connector 15"/>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p:cNvGrpSpPr/>
              <p:nvPr/>
            </p:nvGrpSpPr>
            <p:grpSpPr>
              <a:xfrm>
                <a:off x="4876800" y="1371599"/>
                <a:ext cx="1219200" cy="3657601"/>
                <a:chOff x="3047999" y="1371600"/>
                <a:chExt cx="1219200" cy="3657601"/>
              </a:xfrm>
            </p:grpSpPr>
            <p:cxnSp>
              <p:nvCxnSpPr>
                <p:cNvPr id="11" name="Straight Connector 10"/>
                <p:cNvCxnSpPr/>
                <p:nvPr/>
              </p:nvCxnSpPr>
              <p:spPr bwMode="auto">
                <a:xfrm rot="16200000">
                  <a:off x="15240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rot="16200000">
                  <a:off x="1828800"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rot="16200000">
                  <a:off x="21335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rot="16200000">
                  <a:off x="2438399" y="32004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rot="16200000">
                  <a:off x="1219199" y="3200401"/>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34" name="Group 33"/>
          <p:cNvGrpSpPr/>
          <p:nvPr/>
        </p:nvGrpSpPr>
        <p:grpSpPr>
          <a:xfrm>
            <a:off x="525485" y="1345168"/>
            <a:ext cx="3530600" cy="3099834"/>
            <a:chOff x="2959100" y="1638300"/>
            <a:chExt cx="3530600" cy="3099834"/>
          </a:xfrm>
        </p:grpSpPr>
        <mc:AlternateContent xmlns:mc="http://schemas.openxmlformats.org/markup-compatibility/2006" xmlns:a14="http://schemas.microsoft.com/office/drawing/2010/main">
          <mc:Choice Requires="a14">
            <p:sp>
              <p:nvSpPr>
                <p:cNvPr id="35" name="TextBox 34"/>
                <p:cNvSpPr txBox="1"/>
                <p:nvPr/>
              </p:nvSpPr>
              <p:spPr>
                <a:xfrm>
                  <a:off x="2959100" y="22479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1" name="TextBox 70"/>
                <p:cNvSpPr txBox="1">
                  <a:spLocks noRot="1" noChangeAspect="1" noMove="1" noResize="1" noEditPoints="1" noAdjustHandles="1" noChangeArrowheads="1" noChangeShapeType="1" noTextEdit="1"/>
                </p:cNvSpPr>
                <p:nvPr/>
              </p:nvSpPr>
              <p:spPr>
                <a:xfrm>
                  <a:off x="2959100" y="2247900"/>
                  <a:ext cx="50199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165600" y="31496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2" name="TextBox 71"/>
                <p:cNvSpPr txBox="1">
                  <a:spLocks noRot="1" noChangeAspect="1" noMove="1" noResize="1" noEditPoints="1" noAdjustHandles="1" noChangeArrowheads="1" noChangeShapeType="1" noTextEdit="1"/>
                </p:cNvSpPr>
                <p:nvPr/>
              </p:nvSpPr>
              <p:spPr>
                <a:xfrm>
                  <a:off x="4165600" y="3149600"/>
                  <a:ext cx="501997"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959100" y="406297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3" name="TextBox 72"/>
                <p:cNvSpPr txBox="1">
                  <a:spLocks noRot="1" noChangeAspect="1" noMove="1" noResize="1" noEditPoints="1" noAdjustHandles="1" noChangeArrowheads="1" noChangeShapeType="1" noTextEdit="1"/>
                </p:cNvSpPr>
                <p:nvPr/>
              </p:nvSpPr>
              <p:spPr>
                <a:xfrm>
                  <a:off x="2959100" y="4062970"/>
                  <a:ext cx="501997"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870498" y="22352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3870498" y="2235200"/>
                  <a:ext cx="501997"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87703" y="28321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5987703" y="2832100"/>
                  <a:ext cx="50199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4171603" y="1638300"/>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4171603" y="1638300"/>
                  <a:ext cx="501997"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263900" y="4368802"/>
                  <a:ext cx="5019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𝑑𝑠</m:t>
                        </m:r>
                      </m:oMath>
                    </m:oMathPara>
                  </a14:m>
                  <a:endParaRPr lang="en-US" dirty="0"/>
                </a:p>
              </p:txBody>
            </p:sp>
          </mc:Choice>
          <mc:Fallback xmlns="">
            <p:sp>
              <p:nvSpPr>
                <p:cNvPr id="78" name="TextBox 77"/>
                <p:cNvSpPr txBox="1">
                  <a:spLocks noRot="1" noChangeAspect="1" noMove="1" noResize="1" noEditPoints="1" noAdjustHandles="1" noChangeArrowheads="1" noChangeShapeType="1" noTextEdit="1"/>
                </p:cNvSpPr>
                <p:nvPr/>
              </p:nvSpPr>
              <p:spPr>
                <a:xfrm>
                  <a:off x="3263900" y="4368802"/>
                  <a:ext cx="501997" cy="369332"/>
                </a:xfrm>
                <a:prstGeom prst="rect">
                  <a:avLst/>
                </a:prstGeom>
                <a:blipFill rotWithShape="1">
                  <a:blip r:embed="rId10"/>
                  <a:stretch>
                    <a:fillRect/>
                  </a:stretch>
                </a:blipFill>
              </p:spPr>
              <p:txBody>
                <a:bodyPr/>
                <a:lstStyle/>
                <a:p>
                  <a:r>
                    <a:rPr lang="en-US">
                      <a:noFill/>
                    </a:rPr>
                    <a:t> </a:t>
                  </a:r>
                </a:p>
              </p:txBody>
            </p:sp>
          </mc:Fallback>
        </mc:AlternateContent>
      </p:grpSp>
      <p:grpSp>
        <p:nvGrpSpPr>
          <p:cNvPr id="42" name="Group 41"/>
          <p:cNvGrpSpPr/>
          <p:nvPr/>
        </p:nvGrpSpPr>
        <p:grpSpPr>
          <a:xfrm>
            <a:off x="615980" y="1078468"/>
            <a:ext cx="3389301" cy="3352800"/>
            <a:chOff x="3049595" y="1371600"/>
            <a:chExt cx="3389301" cy="3352800"/>
          </a:xfrm>
        </p:grpSpPr>
        <p:grpSp>
          <p:nvGrpSpPr>
            <p:cNvPr id="43" name="Group 42"/>
            <p:cNvGrpSpPr/>
            <p:nvPr/>
          </p:nvGrpSpPr>
          <p:grpSpPr>
            <a:xfrm>
              <a:off x="4267200" y="1371600"/>
              <a:ext cx="336246" cy="609570"/>
              <a:chOff x="4267200" y="1371600"/>
              <a:chExt cx="336246" cy="609570"/>
            </a:xfrm>
          </p:grpSpPr>
          <p:sp>
            <p:nvSpPr>
              <p:cNvPr id="62" name="Rectangle 61"/>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63" name="TextBox 62"/>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1"/>
                    <a:stretch>
                      <a:fillRect/>
                    </a:stretch>
                  </a:blipFill>
                </p:spPr>
                <p:txBody>
                  <a:bodyPr/>
                  <a:lstStyle/>
                  <a:p>
                    <a:r>
                      <a:rPr lang="en-US">
                        <a:noFill/>
                      </a:rPr>
                      <a:t> </a:t>
                    </a:r>
                  </a:p>
                </p:txBody>
              </p:sp>
            </mc:Fallback>
          </mc:AlternateContent>
        </p:grpSp>
        <p:grpSp>
          <p:nvGrpSpPr>
            <p:cNvPr id="44" name="Group 43"/>
            <p:cNvGrpSpPr/>
            <p:nvPr/>
          </p:nvGrpSpPr>
          <p:grpSpPr>
            <a:xfrm>
              <a:off x="3352800" y="4114830"/>
              <a:ext cx="336246" cy="609570"/>
              <a:chOff x="4267200" y="1371600"/>
              <a:chExt cx="336246" cy="609570"/>
            </a:xfrm>
          </p:grpSpPr>
          <p:sp>
            <p:nvSpPr>
              <p:cNvPr id="60" name="Rectangle 59"/>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61" name="TextBox 60"/>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2"/>
                    <a:stretch>
                      <a:fillRect/>
                    </a:stretch>
                  </a:blipFill>
                </p:spPr>
                <p:txBody>
                  <a:bodyPr/>
                  <a:lstStyle/>
                  <a:p>
                    <a:r>
                      <a:rPr lang="en-US">
                        <a:noFill/>
                      </a:rPr>
                      <a:t> </a:t>
                    </a:r>
                  </a:p>
                </p:txBody>
              </p:sp>
            </mc:Fallback>
          </mc:AlternateContent>
        </p:grpSp>
        <p:grpSp>
          <p:nvGrpSpPr>
            <p:cNvPr id="45" name="Group 44"/>
            <p:cNvGrpSpPr/>
            <p:nvPr/>
          </p:nvGrpSpPr>
          <p:grpSpPr>
            <a:xfrm>
              <a:off x="3049595" y="3813575"/>
              <a:ext cx="336246" cy="609570"/>
              <a:chOff x="4267200" y="1371600"/>
              <a:chExt cx="336246" cy="609570"/>
            </a:xfrm>
          </p:grpSpPr>
          <p:sp>
            <p:nvSpPr>
              <p:cNvPr id="58" name="Rectangle 57"/>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59" name="TextBox 58"/>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3"/>
                    <a:stretch>
                      <a:fillRect/>
                    </a:stretch>
                  </a:blipFill>
                </p:spPr>
                <p:txBody>
                  <a:bodyPr/>
                  <a:lstStyle/>
                  <a:p>
                    <a:r>
                      <a:rPr lang="en-US">
                        <a:noFill/>
                      </a:rPr>
                      <a:t> </a:t>
                    </a:r>
                  </a:p>
                </p:txBody>
              </p:sp>
            </mc:Fallback>
          </mc:AlternateContent>
        </p:grpSp>
        <p:grpSp>
          <p:nvGrpSpPr>
            <p:cNvPr id="46" name="Group 45"/>
            <p:cNvGrpSpPr/>
            <p:nvPr/>
          </p:nvGrpSpPr>
          <p:grpSpPr>
            <a:xfrm>
              <a:off x="3052763" y="1985962"/>
              <a:ext cx="336246" cy="609570"/>
              <a:chOff x="4267200" y="1371600"/>
              <a:chExt cx="336246" cy="609570"/>
            </a:xfrm>
          </p:grpSpPr>
          <p:sp>
            <p:nvSpPr>
              <p:cNvPr id="56" name="Rectangle 55"/>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57" name="TextBox 56"/>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4"/>
                    <a:stretch>
                      <a:fillRect/>
                    </a:stretch>
                  </a:blipFill>
                </p:spPr>
                <p:txBody>
                  <a:bodyPr/>
                  <a:lstStyle/>
                  <a:p>
                    <a:r>
                      <a:rPr lang="en-US">
                        <a:noFill/>
                      </a:rPr>
                      <a:t> </a:t>
                    </a:r>
                  </a:p>
                </p:txBody>
              </p:sp>
            </mc:Fallback>
          </mc:AlternateContent>
        </p:grpSp>
        <p:grpSp>
          <p:nvGrpSpPr>
            <p:cNvPr id="47" name="Group 46"/>
            <p:cNvGrpSpPr/>
            <p:nvPr/>
          </p:nvGrpSpPr>
          <p:grpSpPr>
            <a:xfrm>
              <a:off x="3967162" y="1979104"/>
              <a:ext cx="336246" cy="609570"/>
              <a:chOff x="4267200" y="1371600"/>
              <a:chExt cx="336246" cy="609570"/>
            </a:xfrm>
          </p:grpSpPr>
          <p:sp>
            <p:nvSpPr>
              <p:cNvPr id="54" name="Rectangle 53"/>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55" name="TextBox 54"/>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5"/>
                    <a:stretch>
                      <a:fillRect/>
                    </a:stretch>
                  </a:blipFill>
                </p:spPr>
                <p:txBody>
                  <a:bodyPr/>
                  <a:lstStyle/>
                  <a:p>
                    <a:r>
                      <a:rPr lang="en-US">
                        <a:noFill/>
                      </a:rPr>
                      <a:t> </a:t>
                    </a:r>
                  </a:p>
                </p:txBody>
              </p:sp>
            </mc:Fallback>
          </mc:AlternateContent>
        </p:grpSp>
        <p:grpSp>
          <p:nvGrpSpPr>
            <p:cNvPr id="48" name="Group 47"/>
            <p:cNvGrpSpPr/>
            <p:nvPr/>
          </p:nvGrpSpPr>
          <p:grpSpPr>
            <a:xfrm>
              <a:off x="4273850" y="2895630"/>
              <a:ext cx="336246" cy="609570"/>
              <a:chOff x="4267200" y="1371600"/>
              <a:chExt cx="336246" cy="609570"/>
            </a:xfrm>
          </p:grpSpPr>
          <p:sp>
            <p:nvSpPr>
              <p:cNvPr id="52" name="Rectangle 51"/>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53" name="TextBox 52"/>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6"/>
                    <a:stretch>
                      <a:fillRect/>
                    </a:stretch>
                  </a:blipFill>
                </p:spPr>
                <p:txBody>
                  <a:bodyPr/>
                  <a:lstStyle/>
                  <a:p>
                    <a:r>
                      <a:rPr lang="en-US">
                        <a:noFill/>
                      </a:rPr>
                      <a:t> </a:t>
                    </a:r>
                  </a:p>
                </p:txBody>
              </p:sp>
            </mc:Fallback>
          </mc:AlternateContent>
        </p:grpSp>
        <p:grpSp>
          <p:nvGrpSpPr>
            <p:cNvPr id="49" name="Group 48"/>
            <p:cNvGrpSpPr/>
            <p:nvPr/>
          </p:nvGrpSpPr>
          <p:grpSpPr>
            <a:xfrm>
              <a:off x="6102650" y="2590816"/>
              <a:ext cx="336246" cy="609570"/>
              <a:chOff x="4267200" y="1371600"/>
              <a:chExt cx="336246" cy="609570"/>
            </a:xfrm>
          </p:grpSpPr>
          <p:sp>
            <p:nvSpPr>
              <p:cNvPr id="50" name="Rectangle 49"/>
              <p:cNvSpPr/>
              <p:nvPr/>
            </p:nvSpPr>
            <p:spPr bwMode="auto">
              <a:xfrm>
                <a:off x="4267200" y="1676370"/>
                <a:ext cx="304800" cy="304800"/>
              </a:xfrm>
              <a:prstGeom prst="rect">
                <a:avLst/>
              </a:prstGeom>
              <a:noFill/>
              <a:ln w="1905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51" name="TextBox 50"/>
                  <p:cNvSpPr txBox="1"/>
                  <p:nvPr/>
                </p:nvSpPr>
                <p:spPr>
                  <a:xfrm>
                    <a:off x="4267200" y="1371600"/>
                    <a:ext cx="3362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oMath>
                      </m:oMathPara>
                    </a14:m>
                    <a:endParaRPr lang="en-US" dirty="0">
                      <a:solidFill>
                        <a:srgbClr val="FFFF00"/>
                      </a:solidFill>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4267200" y="1371600"/>
                    <a:ext cx="336246" cy="369332"/>
                  </a:xfrm>
                  <a:prstGeom prst="rect">
                    <a:avLst/>
                  </a:prstGeom>
                  <a:blipFill rotWithShape="1">
                    <a:blip r:embed="rId17"/>
                    <a:stretch>
                      <a:fillRect/>
                    </a:stretch>
                  </a:blipFill>
                </p:spPr>
                <p:txBody>
                  <a:bodyPr/>
                  <a:lstStyle/>
                  <a:p>
                    <a:r>
                      <a:rPr lang="en-US">
                        <a:noFill/>
                      </a:rPr>
                      <a:t> </a:t>
                    </a:r>
                  </a:p>
                </p:txBody>
              </p:sp>
            </mc:Fallback>
          </mc:AlternateContent>
        </p:grpSp>
      </p:grpSp>
      <p:grpSp>
        <p:nvGrpSpPr>
          <p:cNvPr id="79" name="Group 78"/>
          <p:cNvGrpSpPr/>
          <p:nvPr/>
        </p:nvGrpSpPr>
        <p:grpSpPr>
          <a:xfrm>
            <a:off x="76200" y="1083999"/>
            <a:ext cx="4500585" cy="2497401"/>
            <a:chOff x="223815" y="854030"/>
            <a:chExt cx="5110185" cy="2990402"/>
          </a:xfrm>
        </p:grpSpPr>
        <mc:AlternateContent xmlns:mc="http://schemas.openxmlformats.org/markup-compatibility/2006" xmlns:a14="http://schemas.microsoft.com/office/drawing/2010/main">
          <mc:Choice Requires="a14">
            <p:sp>
              <p:nvSpPr>
                <p:cNvPr id="80" name="TextBox 79"/>
                <p:cNvSpPr txBox="1"/>
                <p:nvPr/>
              </p:nvSpPr>
              <p:spPr>
                <a:xfrm>
                  <a:off x="4923888" y="854030"/>
                  <a:ext cx="410112" cy="402931"/>
                </a:xfrm>
                <a:prstGeom prst="rect">
                  <a:avLst/>
                </a:prstGeom>
                <a:noFill/>
                <a:ln>
                  <a:noFill/>
                  <a:tailEnd w="lg" len="lg"/>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a:rPr>
                              <m:t>𝑬</m:t>
                            </m:r>
                          </m:e>
                        </m:acc>
                      </m:oMath>
                    </m:oMathPara>
                  </a14:m>
                  <a:endParaRPr lang="en-US" b="1" dirty="0">
                    <a:solidFill>
                      <a:srgbClr val="FFC000"/>
                    </a:solidFill>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4923888" y="854030"/>
                  <a:ext cx="410112" cy="402931"/>
                </a:xfrm>
                <a:prstGeom prst="rect">
                  <a:avLst/>
                </a:prstGeom>
                <a:blipFill rotWithShape="1">
                  <a:blip r:embed="rId23"/>
                  <a:stretch>
                    <a:fillRect/>
                  </a:stretch>
                </a:blipFill>
                <a:ln>
                  <a:noFill/>
                  <a:tailEnd w="lg" len="lg"/>
                </a:ln>
              </p:spPr>
              <p:txBody>
                <a:bodyPr/>
                <a:lstStyle/>
                <a:p>
                  <a:r>
                    <a:rPr lang="en-US">
                      <a:noFill/>
                    </a:rPr>
                    <a:t> </a:t>
                  </a:r>
                </a:p>
              </p:txBody>
            </p:sp>
          </mc:Fallback>
        </mc:AlternateContent>
        <p:sp>
          <p:nvSpPr>
            <p:cNvPr id="81" name="Freeform 80"/>
            <p:cNvSpPr/>
            <p:nvPr/>
          </p:nvSpPr>
          <p:spPr bwMode="auto">
            <a:xfrm>
              <a:off x="223815" y="1059934"/>
              <a:ext cx="4881585" cy="2784498"/>
            </a:xfrm>
            <a:custGeom>
              <a:avLst/>
              <a:gdLst>
                <a:gd name="connsiteX0" fmla="*/ 9971 w 4731518"/>
                <a:gd name="connsiteY0" fmla="*/ 3085049 h 3135510"/>
                <a:gd name="connsiteX1" fmla="*/ 73471 w 4731518"/>
                <a:gd name="connsiteY1" fmla="*/ 3021549 h 3135510"/>
                <a:gd name="connsiteX2" fmla="*/ 556071 w 4731518"/>
                <a:gd name="connsiteY2" fmla="*/ 2081749 h 3135510"/>
                <a:gd name="connsiteX3" fmla="*/ 1673671 w 4731518"/>
                <a:gd name="connsiteY3" fmla="*/ 1383249 h 3135510"/>
                <a:gd name="connsiteX4" fmla="*/ 2257871 w 4731518"/>
                <a:gd name="connsiteY4" fmla="*/ 1040349 h 3135510"/>
                <a:gd name="connsiteX5" fmla="*/ 3311971 w 4731518"/>
                <a:gd name="connsiteY5" fmla="*/ 811749 h 3135510"/>
                <a:gd name="connsiteX6" fmla="*/ 4251771 w 4731518"/>
                <a:gd name="connsiteY6" fmla="*/ 202149 h 3135510"/>
                <a:gd name="connsiteX7" fmla="*/ 4696271 w 4731518"/>
                <a:gd name="connsiteY7" fmla="*/ 11649 h 3135510"/>
                <a:gd name="connsiteX8" fmla="*/ 4670871 w 4731518"/>
                <a:gd name="connsiteY8" fmla="*/ 37049 h 3135510"/>
                <a:gd name="connsiteX0" fmla="*/ 17265 w 4738812"/>
                <a:gd name="connsiteY0" fmla="*/ 3085049 h 3117564"/>
                <a:gd name="connsiteX1" fmla="*/ 80765 w 4738812"/>
                <a:gd name="connsiteY1" fmla="*/ 3021549 h 3117564"/>
                <a:gd name="connsiteX2" fmla="*/ 711308 w 4738812"/>
                <a:gd name="connsiteY2" fmla="*/ 2408789 h 3117564"/>
                <a:gd name="connsiteX3" fmla="*/ 1680965 w 4738812"/>
                <a:gd name="connsiteY3" fmla="*/ 1383249 h 3117564"/>
                <a:gd name="connsiteX4" fmla="*/ 2265165 w 4738812"/>
                <a:gd name="connsiteY4" fmla="*/ 1040349 h 3117564"/>
                <a:gd name="connsiteX5" fmla="*/ 3319265 w 4738812"/>
                <a:gd name="connsiteY5" fmla="*/ 811749 h 3117564"/>
                <a:gd name="connsiteX6" fmla="*/ 4259065 w 4738812"/>
                <a:gd name="connsiteY6" fmla="*/ 202149 h 3117564"/>
                <a:gd name="connsiteX7" fmla="*/ 4703565 w 4738812"/>
                <a:gd name="connsiteY7" fmla="*/ 11649 h 3117564"/>
                <a:gd name="connsiteX8" fmla="*/ 4678165 w 4738812"/>
                <a:gd name="connsiteY8" fmla="*/ 37049 h 31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38812" h="3117564">
                  <a:moveTo>
                    <a:pt x="17265" y="3085049"/>
                  </a:moveTo>
                  <a:cubicBezTo>
                    <a:pt x="3506" y="3136907"/>
                    <a:pt x="-34909" y="3134259"/>
                    <a:pt x="80765" y="3021549"/>
                  </a:cubicBezTo>
                  <a:cubicBezTo>
                    <a:pt x="196439" y="2908839"/>
                    <a:pt x="444608" y="2681839"/>
                    <a:pt x="711308" y="2408789"/>
                  </a:cubicBezTo>
                  <a:cubicBezTo>
                    <a:pt x="978008" y="2135739"/>
                    <a:pt x="1421989" y="1611322"/>
                    <a:pt x="1680965" y="1383249"/>
                  </a:cubicBezTo>
                  <a:cubicBezTo>
                    <a:pt x="1939941" y="1155176"/>
                    <a:pt x="1992115" y="1135599"/>
                    <a:pt x="2265165" y="1040349"/>
                  </a:cubicBezTo>
                  <a:cubicBezTo>
                    <a:pt x="2538215" y="945099"/>
                    <a:pt x="2986948" y="951449"/>
                    <a:pt x="3319265" y="811749"/>
                  </a:cubicBezTo>
                  <a:cubicBezTo>
                    <a:pt x="3651582" y="672049"/>
                    <a:pt x="4028348" y="335499"/>
                    <a:pt x="4259065" y="202149"/>
                  </a:cubicBezTo>
                  <a:cubicBezTo>
                    <a:pt x="4489782" y="68799"/>
                    <a:pt x="4633715" y="39166"/>
                    <a:pt x="4703565" y="11649"/>
                  </a:cubicBezTo>
                  <a:cubicBezTo>
                    <a:pt x="4773415" y="-15868"/>
                    <a:pt x="4725790" y="10590"/>
                    <a:pt x="4678165" y="37049"/>
                  </a:cubicBezTo>
                </a:path>
              </a:pathLst>
            </a:custGeom>
            <a:noFill/>
            <a:ln w="1905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82" name="Group 81"/>
          <p:cNvGrpSpPr/>
          <p:nvPr/>
        </p:nvGrpSpPr>
        <p:grpSpPr>
          <a:xfrm>
            <a:off x="4876800" y="1447800"/>
            <a:ext cx="4982561" cy="1470211"/>
            <a:chOff x="4644931" y="3209129"/>
            <a:chExt cx="4194269" cy="1290981"/>
          </a:xfrm>
        </p:grpSpPr>
        <mc:AlternateContent xmlns:mc="http://schemas.openxmlformats.org/markup-compatibility/2006" xmlns:a14="http://schemas.microsoft.com/office/drawing/2010/main">
          <mc:Choice Requires="a14">
            <p:sp>
              <p:nvSpPr>
                <p:cNvPr id="85" name="TextBox 84"/>
                <p:cNvSpPr txBox="1"/>
                <p:nvPr/>
              </p:nvSpPr>
              <p:spPr>
                <a:xfrm>
                  <a:off x="4644931" y="3209129"/>
                  <a:ext cx="4194269" cy="1290981"/>
                </a:xfrm>
                <a:prstGeom prst="rect">
                  <a:avLst/>
                </a:prstGeom>
                <a:noFill/>
              </p:spPr>
              <p:txBody>
                <a:bodyPr wrap="square" rtlCol="0">
                  <a:spAutoFit/>
                </a:bodyPr>
                <a:lstStyle/>
                <a:p>
                  <a:r>
                    <a:rPr lang="en-US" sz="1200" dirty="0" smtClean="0"/>
                    <a:t>Circulation path integral </a:t>
                  </a:r>
                  <a:r>
                    <a:rPr lang="en-US" sz="1200" dirty="0"/>
                    <a:t>of </a:t>
                  </a:r>
                  <a14:m>
                    <m:oMath xmlns:m="http://schemas.openxmlformats.org/officeDocument/2006/math">
                      <m:acc>
                        <m:accPr>
                          <m:chr m:val="⃗"/>
                          <m:ctrlPr>
                            <a:rPr lang="en-US" sz="1200" i="1">
                              <a:latin typeface="Cambria Math" panose="02040503050406030204" pitchFamily="18" charset="0"/>
                            </a:rPr>
                          </m:ctrlPr>
                        </m:accPr>
                        <m:e>
                          <m:r>
                            <m:rPr>
                              <m:sty m:val="p"/>
                            </m:rPr>
                            <a:rPr lang="en-US" sz="1200" i="1">
                              <a:latin typeface="Cambria Math"/>
                            </a:rPr>
                            <m:t>E</m:t>
                          </m:r>
                        </m:e>
                      </m:acc>
                    </m:oMath>
                  </a14:m>
                  <a:r>
                    <a:rPr lang="en-US" sz="1200" dirty="0" smtClean="0"/>
                    <a:t> along </a:t>
                  </a:r>
                  <a:r>
                    <a:rPr lang="en-US" sz="1200" dirty="0"/>
                    <a:t>closed </a:t>
                  </a:r>
                  <a:r>
                    <a:rPr lang="en-US" sz="1200" dirty="0" smtClean="0"/>
                    <a:t> </a:t>
                  </a:r>
                </a:p>
                <a:p>
                  <a:r>
                    <a:rPr lang="en-US" sz="1200" dirty="0" smtClean="0"/>
                    <a:t>Micro curve    around area </a:t>
                  </a:r>
                  <a:r>
                    <a:rPr lang="en-US" sz="1400" dirty="0" smtClean="0"/>
                    <a:t>ds</a:t>
                  </a:r>
                  <a:r>
                    <a:rPr lang="en-US" sz="1200" dirty="0" smtClean="0"/>
                    <a:t>: </a:t>
                  </a:r>
                </a:p>
                <a:p>
                  <a:endParaRPr lang="en-US" i="1" dirty="0" smtClean="0">
                    <a:solidFill>
                      <a:srgbClr val="FFFF00"/>
                    </a:solidFill>
                    <a:latin typeface="Cambria Math"/>
                  </a:endParaRPr>
                </a:p>
                <a:p>
                  <a14:m>
                    <m:oMath xmlns:m="http://schemas.openxmlformats.org/officeDocument/2006/math">
                      <m:nary>
                        <m:naryPr>
                          <m:chr m:val="∮"/>
                          <m:limLoc m:val="undOvr"/>
                          <m:ctrlPr>
                            <a:rPr lang="en-US" i="1" smtClean="0">
                              <a:solidFill>
                                <a:srgbClr val="FFFF00"/>
                              </a:solidFill>
                              <a:latin typeface="Cambria Math" panose="02040503050406030204" pitchFamily="18" charset="0"/>
                            </a:rPr>
                          </m:ctrlPr>
                        </m:naryPr>
                        <m:sub>
                          <m:r>
                            <a:rPr lang="en-US" b="0" i="1" smtClean="0">
                              <a:solidFill>
                                <a:srgbClr val="FFFF00"/>
                              </a:solidFill>
                              <a:latin typeface="Cambria Math"/>
                            </a:rPr>
                            <m:t>𝑙</m:t>
                          </m:r>
                        </m:sub>
                        <m:sup/>
                        <m:e>
                          <m:acc>
                            <m:accPr>
                              <m:chr m:val="⃗"/>
                              <m:ctrlPr>
                                <a:rPr lang="en-US" i="1" smtClean="0">
                                  <a:solidFill>
                                    <a:schemeClr val="tx1"/>
                                  </a:solidFill>
                                  <a:latin typeface="Cambria Math" panose="02040503050406030204" pitchFamily="18" charset="0"/>
                                </a:rPr>
                              </m:ctrlPr>
                            </m:accPr>
                            <m:e>
                              <m:r>
                                <a:rPr lang="en-US" b="0" i="1">
                                  <a:solidFill>
                                    <a:schemeClr val="tx1"/>
                                  </a:solidFill>
                                  <a:latin typeface="Cambria Math"/>
                                </a:rPr>
                                <m:t>𝐸</m:t>
                              </m:r>
                            </m:e>
                          </m:acc>
                        </m:e>
                      </m:nary>
                      <m:r>
                        <a:rPr lang="en-US" b="0" i="1" smtClean="0">
                          <a:solidFill>
                            <a:schemeClr val="tx1"/>
                          </a:solidFill>
                          <a:latin typeface="Cambria Math"/>
                          <a:ea typeface="Cambria Math"/>
                        </a:rPr>
                        <m:t>∙</m:t>
                      </m:r>
                      <m:acc>
                        <m:accPr>
                          <m:chr m:val="⃗"/>
                          <m:ctrlPr>
                            <a:rPr lang="en-US" i="1" smtClean="0">
                              <a:solidFill>
                                <a:srgbClr val="FFFF00"/>
                              </a:solidFill>
                              <a:latin typeface="Cambria Math" panose="02040503050406030204" pitchFamily="18" charset="0"/>
                            </a:rPr>
                          </m:ctrlPr>
                        </m:accPr>
                        <m:e>
                          <m:r>
                            <a:rPr lang="en-US" b="0" i="1">
                              <a:solidFill>
                                <a:srgbClr val="FFFF00"/>
                              </a:solidFill>
                              <a:latin typeface="Cambria Math"/>
                            </a:rPr>
                            <m:t>𝑑</m:t>
                          </m:r>
                          <m:r>
                            <a:rPr lang="en-US" b="0" i="1" smtClean="0">
                              <a:solidFill>
                                <a:srgbClr val="FFFF00"/>
                              </a:solidFill>
                              <a:latin typeface="Cambria Math"/>
                            </a:rPr>
                            <m:t>𝑙</m:t>
                          </m:r>
                        </m:e>
                      </m:acc>
                    </m:oMath>
                  </a14:m>
                  <a:r>
                    <a:rPr lang="en-US" dirty="0" smtClean="0"/>
                    <a:t>=</a:t>
                  </a:r>
                  <a14:m>
                    <m:oMath xmlns:m="http://schemas.openxmlformats.org/officeDocument/2006/math">
                      <m:r>
                        <a:rPr lang="en-US" sz="1400" i="1" dirty="0" smtClean="0">
                          <a:latin typeface="Cambria Math"/>
                          <a:ea typeface="Cambria Math"/>
                        </a:rPr>
                        <m:t>𝛻</m:t>
                      </m:r>
                      <m:r>
                        <a:rPr lang="en-US" sz="1400" b="0" i="1" dirty="0" smtClean="0">
                          <a:latin typeface="Cambria Math"/>
                          <a:ea typeface="Cambria Math"/>
                        </a:rPr>
                        <m:t>𝑋</m:t>
                      </m:r>
                      <m:acc>
                        <m:accPr>
                          <m:chr m:val="⃗"/>
                          <m:ctrlPr>
                            <a:rPr lang="en-US" sz="1400" b="0" i="1" dirty="0" smtClean="0">
                              <a:latin typeface="Cambria Math" panose="02040503050406030204" pitchFamily="18" charset="0"/>
                              <a:ea typeface="Cambria Math"/>
                            </a:rPr>
                          </m:ctrlPr>
                        </m:accPr>
                        <m:e>
                          <m:r>
                            <a:rPr lang="en-US" sz="1400" b="0" i="1" dirty="0" smtClean="0">
                              <a:latin typeface="Cambria Math"/>
                              <a:ea typeface="Cambria Math"/>
                            </a:rPr>
                            <m:t>𝐸</m:t>
                          </m:r>
                        </m:e>
                      </m:acc>
                      <m:r>
                        <a:rPr lang="en-US" sz="1400" i="1" dirty="0" smtClean="0">
                          <a:latin typeface="Cambria Math"/>
                          <a:ea typeface="Cambria Math"/>
                        </a:rPr>
                        <m:t>∙</m:t>
                      </m:r>
                      <m:r>
                        <a:rPr lang="en-US" sz="1400" b="0" i="1" dirty="0" smtClean="0">
                          <a:latin typeface="Cambria Math"/>
                          <a:ea typeface="Cambria Math"/>
                        </a:rPr>
                        <m:t>𝑑</m:t>
                      </m:r>
                      <m:acc>
                        <m:accPr>
                          <m:chr m:val="⃗"/>
                          <m:ctrlPr>
                            <a:rPr lang="en-US" sz="1400" b="0" i="1" dirty="0" smtClean="0">
                              <a:latin typeface="Cambria Math" panose="02040503050406030204" pitchFamily="18" charset="0"/>
                              <a:ea typeface="Cambria Math"/>
                            </a:rPr>
                          </m:ctrlPr>
                        </m:accPr>
                        <m:e>
                          <m:r>
                            <a:rPr lang="en-US" sz="1400" i="1" dirty="0">
                              <a:latin typeface="Cambria Math"/>
                              <a:ea typeface="Cambria Math"/>
                            </a:rPr>
                            <m:t>𝑠</m:t>
                          </m:r>
                        </m:e>
                      </m:acc>
                      <m:d>
                        <m:dPr>
                          <m:begChr m:val="{"/>
                          <m:endChr m:val=""/>
                          <m:ctrlPr>
                            <a:rPr lang="en-US" sz="1400" i="1" dirty="0" smtClean="0">
                              <a:latin typeface="Cambria Math" panose="02040503050406030204" pitchFamily="18" charset="0"/>
                            </a:rPr>
                          </m:ctrlPr>
                        </m:dPr>
                        <m:e>
                          <m:eqArr>
                            <m:eqArrPr>
                              <m:ctrlPr>
                                <a:rPr lang="en-US" sz="1400" i="1" dirty="0" smtClean="0">
                                  <a:latin typeface="Cambria Math" panose="02040503050406030204" pitchFamily="18" charset="0"/>
                                </a:rPr>
                              </m:ctrlPr>
                            </m:eqArrPr>
                            <m:e>
                              <m:r>
                                <a:rPr lang="en-US" sz="1400" b="0" i="1" dirty="0" smtClean="0">
                                  <a:latin typeface="Cambria Math"/>
                                </a:rPr>
                                <m:t>=</m:t>
                              </m:r>
                              <m:r>
                                <a:rPr lang="en-US" sz="1400" b="0" i="1" dirty="0" smtClean="0">
                                  <a:latin typeface="Cambria Math"/>
                                </a:rPr>
                                <m:t>0</m:t>
                              </m:r>
                              <m:r>
                                <a:rPr lang="en-US" sz="1400" b="0" i="1" dirty="0" smtClean="0">
                                  <a:latin typeface="Cambria Math"/>
                                </a:rPr>
                                <m:t>, </m:t>
                              </m:r>
                              <m:r>
                                <a:rPr lang="en-US" sz="1400" b="0" i="1" dirty="0" smtClean="0">
                                  <a:latin typeface="Cambria Math"/>
                                </a:rPr>
                                <m:t>𝑤𝑖𝑡h𝑖𝑛</m:t>
                              </m:r>
                              <m:r>
                                <a:rPr lang="en-US" sz="1400" b="0" i="1" dirty="0" smtClean="0">
                                  <a:latin typeface="Cambria Math"/>
                                </a:rPr>
                                <m:t> </m:t>
                              </m:r>
                              <m:r>
                                <a:rPr lang="en-US" sz="1400" b="1" i="1" dirty="0" smtClean="0">
                                  <a:solidFill>
                                    <a:srgbClr val="2CF42C"/>
                                  </a:solidFill>
                                  <a:latin typeface="Cambria Math"/>
                                </a:rPr>
                                <m:t>𝑺</m:t>
                              </m:r>
                            </m:e>
                            <m:e>
                              <m:r>
                                <a:rPr lang="en-US" sz="1400" i="1" dirty="0" smtClean="0">
                                  <a:latin typeface="Cambria Math"/>
                                  <a:ea typeface="Cambria Math"/>
                                </a:rPr>
                                <m:t>≠</m:t>
                              </m:r>
                              <m:r>
                                <a:rPr lang="en-US" sz="1400" b="0" i="1" dirty="0" smtClean="0">
                                  <a:latin typeface="Cambria Math"/>
                                  <a:ea typeface="Cambria Math"/>
                                </a:rPr>
                                <m:t>0</m:t>
                              </m:r>
                              <m:r>
                                <a:rPr lang="en-US" sz="1400" b="0" i="1" dirty="0" smtClean="0">
                                  <a:latin typeface="Cambria Math"/>
                                  <a:ea typeface="Cambria Math"/>
                                </a:rPr>
                                <m:t> </m:t>
                              </m:r>
                              <m:r>
                                <a:rPr lang="en-US" sz="1400" b="0" i="1" dirty="0" smtClean="0">
                                  <a:latin typeface="Cambria Math"/>
                                  <a:ea typeface="Cambria Math"/>
                                </a:rPr>
                                <m:t>𝑜𝑛</m:t>
                              </m:r>
                              <m:r>
                                <a:rPr lang="en-US" sz="1400" b="0" i="1" dirty="0" smtClean="0">
                                  <a:latin typeface="Cambria Math"/>
                                  <a:ea typeface="Cambria Math"/>
                                </a:rPr>
                                <m:t> </m:t>
                              </m:r>
                              <m:r>
                                <a:rPr lang="en-US" sz="1400" b="0" i="1" dirty="0" smtClean="0">
                                  <a:latin typeface="Cambria Math"/>
                                  <a:ea typeface="Cambria Math"/>
                                </a:rPr>
                                <m:t>𝑡h𝑒</m:t>
                              </m:r>
                              <m:r>
                                <a:rPr lang="en-US" sz="1400" b="0" i="1" dirty="0" smtClean="0">
                                  <a:latin typeface="Cambria Math"/>
                                  <a:ea typeface="Cambria Math"/>
                                </a:rPr>
                                <m:t> </m:t>
                              </m:r>
                              <m:r>
                                <a:rPr lang="en-US" sz="1400" b="0" i="1" dirty="0" smtClean="0">
                                  <a:latin typeface="Cambria Math"/>
                                  <a:ea typeface="Cambria Math"/>
                                </a:rPr>
                                <m:t>𝑐𝑖𝑟𝑐𝑢𝑚𝑓𝑒𝑟𝑒𝑛𝑐𝑒</m:t>
                              </m:r>
                              <m:r>
                                <a:rPr lang="en-US" sz="1400" b="0" i="1" dirty="0" smtClean="0">
                                  <a:latin typeface="Cambria Math"/>
                                  <a:ea typeface="Cambria Math"/>
                                </a:rPr>
                                <m:t> </m:t>
                              </m:r>
                              <m:r>
                                <a:rPr lang="en-US" sz="1400" b="1" i="1" dirty="0" smtClean="0">
                                  <a:latin typeface="Cambria Math"/>
                                  <a:ea typeface="Cambria Math"/>
                                </a:rPr>
                                <m:t>𝑳</m:t>
                              </m:r>
                              <m:r>
                                <a:rPr lang="en-US" sz="1400" b="0" i="1" dirty="0" smtClean="0">
                                  <a:latin typeface="Cambria Math"/>
                                  <a:ea typeface="Cambria Math"/>
                                </a:rPr>
                                <m:t> </m:t>
                              </m:r>
                            </m:e>
                          </m:eqArr>
                        </m:e>
                      </m:d>
                    </m:oMath>
                  </a14:m>
                  <a:r>
                    <a:rPr lang="en-US" dirty="0"/>
                    <a:t/>
                  </a:r>
                  <a:br>
                    <a:rPr lang="en-US" dirty="0"/>
                  </a:br>
                  <a:endParaRPr lang="en-US" dirty="0"/>
                </a:p>
              </p:txBody>
            </p:sp>
          </mc:Choice>
          <mc:Fallback xmlns="">
            <p:sp>
              <p:nvSpPr>
                <p:cNvPr id="85" name="TextBox 84"/>
                <p:cNvSpPr txBox="1">
                  <a:spLocks noRot="1" noChangeAspect="1" noMove="1" noResize="1" noEditPoints="1" noAdjustHandles="1" noChangeArrowheads="1" noChangeShapeType="1" noTextEdit="1"/>
                </p:cNvSpPr>
                <p:nvPr/>
              </p:nvSpPr>
              <p:spPr>
                <a:xfrm>
                  <a:off x="4644931" y="3209129"/>
                  <a:ext cx="4194269" cy="1290981"/>
                </a:xfrm>
                <a:prstGeom prst="rect">
                  <a:avLst/>
                </a:prstGeom>
                <a:blipFill rotWithShape="1">
                  <a:blip r:embed="rId24"/>
                  <a:stretch>
                    <a:fillRect l="-8201" t="-6639" b="-61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5337691" y="3353619"/>
                  <a:ext cx="271066" cy="32430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FF00"/>
                            </a:solidFill>
                            <a:latin typeface="Cambria Math"/>
                          </a:rPr>
                          <m:t>𝑙</m:t>
                        </m:r>
                        <m:r>
                          <a:rPr lang="en-US" b="0" i="1" smtClean="0">
                            <a:solidFill>
                              <a:srgbClr val="FFFF00"/>
                            </a:solidFill>
                            <a:latin typeface="Cambria Math"/>
                          </a:rPr>
                          <m:t>      </m:t>
                        </m:r>
                      </m:oMath>
                    </m:oMathPara>
                  </a14:m>
                  <a:endParaRPr lang="en-US" dirty="0">
                    <a:solidFill>
                      <a:srgbClr val="FFFF0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337691" y="3353619"/>
                  <a:ext cx="271066" cy="324308"/>
                </a:xfrm>
                <a:prstGeom prst="rect">
                  <a:avLst/>
                </a:prstGeom>
                <a:blipFill rotWithShape="1">
                  <a:blip r:embed="rId25"/>
                  <a:stretch>
                    <a:fillRect r="-49057"/>
                  </a:stretch>
                </a:blipFill>
              </p:spPr>
              <p:txBody>
                <a:bodyPr/>
                <a:lstStyle/>
                <a:p>
                  <a:r>
                    <a:rPr lang="en-US">
                      <a:noFill/>
                    </a:rPr>
                    <a:t> </a:t>
                  </a:r>
                </a:p>
              </p:txBody>
            </p:sp>
          </mc:Fallback>
        </mc:AlternateContent>
      </p:grpSp>
      <p:grpSp>
        <p:nvGrpSpPr>
          <p:cNvPr id="87" name="Group 86"/>
          <p:cNvGrpSpPr/>
          <p:nvPr/>
        </p:nvGrpSpPr>
        <p:grpSpPr>
          <a:xfrm>
            <a:off x="385785" y="152400"/>
            <a:ext cx="4038600" cy="1023485"/>
            <a:chOff x="1295400" y="609600"/>
            <a:chExt cx="4929153" cy="1023485"/>
          </a:xfrm>
        </p:grpSpPr>
        <mc:AlternateContent xmlns:mc="http://schemas.openxmlformats.org/markup-compatibility/2006" xmlns:a14="http://schemas.microsoft.com/office/drawing/2010/main">
          <mc:Choice Requires="a14">
            <p:sp>
              <p:nvSpPr>
                <p:cNvPr id="88" name="TextBox 87"/>
                <p:cNvSpPr txBox="1"/>
                <p:nvPr/>
              </p:nvSpPr>
              <p:spPr>
                <a:xfrm>
                  <a:off x="1295400" y="609600"/>
                  <a:ext cx="4929153" cy="1023485"/>
                </a:xfrm>
                <a:prstGeom prst="rect">
                  <a:avLst/>
                </a:prstGeom>
                <a:noFill/>
              </p:spPr>
              <p:txBody>
                <a:bodyPr wrap="square" rtlCol="0">
                  <a:spAutoFit/>
                </a:bodyPr>
                <a:lstStyle/>
                <a:p>
                  <a:r>
                    <a:rPr lang="en-US" sz="1400" dirty="0" smtClean="0"/>
                    <a:t>Circulation path integral </a:t>
                  </a:r>
                  <a:r>
                    <a:rPr lang="en-US" sz="1400" dirty="0"/>
                    <a:t>of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𝑬</m:t>
                          </m:r>
                        </m:e>
                      </m:acc>
                    </m:oMath>
                  </a14:m>
                  <a:r>
                    <a:rPr lang="en-US" sz="1400" dirty="0" smtClean="0"/>
                    <a:t> along </a:t>
                  </a:r>
                  <a:r>
                    <a:rPr lang="en-US" sz="1400" dirty="0"/>
                    <a:t>closed </a:t>
                  </a:r>
                  <a:endParaRPr lang="en-US" sz="1400" dirty="0" smtClean="0"/>
                </a:p>
                <a:p>
                  <a:r>
                    <a:rPr lang="en-US" sz="1400" dirty="0" smtClean="0"/>
                    <a:t>Macro-curve </a:t>
                  </a:r>
                  <a:r>
                    <a:rPr lang="en-US" sz="1400" b="1" dirty="0" smtClean="0"/>
                    <a:t>L</a:t>
                  </a:r>
                  <a:r>
                    <a:rPr lang="en-US" sz="1400" dirty="0" smtClean="0"/>
                    <a:t> around area </a:t>
                  </a:r>
                  <a:r>
                    <a:rPr lang="en-US" sz="1600" b="1" dirty="0" smtClean="0">
                      <a:solidFill>
                        <a:srgbClr val="92D050"/>
                      </a:solidFill>
                    </a:rPr>
                    <a:t>S</a:t>
                  </a:r>
                  <a:r>
                    <a:rPr lang="en-US" sz="1400" dirty="0" smtClean="0"/>
                    <a:t>: </a:t>
                  </a:r>
                  <a14:m>
                    <m:oMath xmlns:m="http://schemas.openxmlformats.org/officeDocument/2006/math">
                      <m:nary>
                        <m:naryPr>
                          <m:chr m:val="∮"/>
                          <m:limLoc m:val="undOvr"/>
                          <m:ctrlPr>
                            <a:rPr lang="en-US" sz="2000" i="1">
                              <a:latin typeface="Cambria Math" panose="02040503050406030204" pitchFamily="18" charset="0"/>
                            </a:rPr>
                          </m:ctrlPr>
                        </m:naryPr>
                        <m:sub>
                          <m:r>
                            <m:rPr>
                              <m:brk m:alnAt="24"/>
                            </m:rPr>
                            <a:rPr lang="en-US" sz="2000" b="1" i="1" smtClean="0">
                              <a:solidFill>
                                <a:schemeClr val="tx1"/>
                              </a:solidFill>
                              <a:latin typeface="Cambria Math"/>
                            </a:rPr>
                            <m:t>𝑳</m:t>
                          </m:r>
                        </m:sub>
                        <m:sup/>
                        <m:e>
                          <m:acc>
                            <m:accPr>
                              <m:chr m:val="⃗"/>
                              <m:ctrlPr>
                                <a:rPr lang="en-US" sz="2000" i="1">
                                  <a:latin typeface="Cambria Math" panose="02040503050406030204" pitchFamily="18" charset="0"/>
                                </a:rPr>
                              </m:ctrlPr>
                            </m:accPr>
                            <m:e>
                              <m:r>
                                <a:rPr lang="en-US" sz="2000" b="0" i="1">
                                  <a:latin typeface="Cambria Math"/>
                                </a:rPr>
                                <m:t>𝐸</m:t>
                              </m:r>
                            </m:e>
                          </m:acc>
                        </m:e>
                      </m:nary>
                      <m:r>
                        <a:rPr lang="en-US" sz="2000" b="0">
                          <a:latin typeface="Cambria Math"/>
                        </a:rPr>
                        <m:t>∙</m:t>
                      </m:r>
                      <m:acc>
                        <m:accPr>
                          <m:chr m:val="⃗"/>
                          <m:ctrlPr>
                            <a:rPr lang="en-US" sz="2000" i="1">
                              <a:latin typeface="Cambria Math" panose="02040503050406030204" pitchFamily="18" charset="0"/>
                            </a:rPr>
                          </m:ctrlPr>
                        </m:accPr>
                        <m:e>
                          <m:r>
                            <a:rPr lang="en-US" sz="2000" b="0" i="1">
                              <a:latin typeface="Cambria Math"/>
                            </a:rPr>
                            <m:t>𝑑𝐿</m:t>
                          </m:r>
                        </m:e>
                      </m:acc>
                    </m:oMath>
                  </a14:m>
                  <a:r>
                    <a:rPr lang="en-US" sz="1400" dirty="0"/>
                    <a:t/>
                  </a:r>
                  <a:br>
                    <a:rPr lang="en-US" sz="1400" dirty="0"/>
                  </a:br>
                  <a:endParaRPr lang="en-US" sz="1400" dirty="0"/>
                </a:p>
              </p:txBody>
            </p:sp>
          </mc:Choice>
          <mc:Fallback xmlns="">
            <p:sp>
              <p:nvSpPr>
                <p:cNvPr id="132" name="TextBox 131"/>
                <p:cNvSpPr txBox="1">
                  <a:spLocks noRot="1" noChangeAspect="1" noMove="1" noResize="1" noEditPoints="1" noAdjustHandles="1" noChangeArrowheads="1" noChangeShapeType="1" noTextEdit="1"/>
                </p:cNvSpPr>
                <p:nvPr/>
              </p:nvSpPr>
              <p:spPr>
                <a:xfrm>
                  <a:off x="1295400" y="609600"/>
                  <a:ext cx="4929153" cy="1023485"/>
                </a:xfrm>
                <a:prstGeom prst="rect">
                  <a:avLst/>
                </a:prstGeom>
                <a:blipFill rotWithShape="1">
                  <a:blip r:embed="rId26"/>
                  <a:stretch>
                    <a:fillRect l="-302"/>
                  </a:stretch>
                </a:blipFill>
              </p:spPr>
              <p:txBody>
                <a:bodyPr/>
                <a:lstStyle/>
                <a:p>
                  <a:r>
                    <a:rPr lang="en-US">
                      <a:noFill/>
                    </a:rPr>
                    <a:t> </a:t>
                  </a:r>
                </a:p>
              </p:txBody>
            </p:sp>
          </mc:Fallback>
        </mc:AlternateContent>
        <p:cxnSp>
          <p:nvCxnSpPr>
            <p:cNvPr id="89" name="Straight Arrow Connector 88"/>
            <p:cNvCxnSpPr/>
            <p:nvPr/>
          </p:nvCxnSpPr>
          <p:spPr bwMode="auto">
            <a:xfrm>
              <a:off x="2696255" y="1219200"/>
              <a:ext cx="939717" cy="292100"/>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1" name="Group 310"/>
          <p:cNvGrpSpPr/>
          <p:nvPr/>
        </p:nvGrpSpPr>
        <p:grpSpPr>
          <a:xfrm>
            <a:off x="2747985" y="1066800"/>
            <a:ext cx="1213137" cy="2463800"/>
            <a:chOff x="3733800" y="1828800"/>
            <a:chExt cx="1213137" cy="2463800"/>
          </a:xfrm>
        </p:grpSpPr>
        <p:grpSp>
          <p:nvGrpSpPr>
            <p:cNvPr id="227" name="Group 226"/>
            <p:cNvGrpSpPr/>
            <p:nvPr/>
          </p:nvGrpSpPr>
          <p:grpSpPr>
            <a:xfrm>
              <a:off x="3733800" y="1828800"/>
              <a:ext cx="1213137" cy="1238250"/>
              <a:chOff x="3733800" y="1828800"/>
              <a:chExt cx="1213137" cy="1238250"/>
            </a:xfrm>
          </p:grpSpPr>
          <p:grpSp>
            <p:nvGrpSpPr>
              <p:cNvPr id="185" name="Group 184"/>
              <p:cNvGrpSpPr/>
              <p:nvPr/>
            </p:nvGrpSpPr>
            <p:grpSpPr>
              <a:xfrm>
                <a:off x="3733800" y="1828800"/>
                <a:ext cx="1213137" cy="626030"/>
                <a:chOff x="3733800" y="1828800"/>
                <a:chExt cx="1213137" cy="626030"/>
              </a:xfrm>
            </p:grpSpPr>
            <p:grpSp>
              <p:nvGrpSpPr>
                <p:cNvPr id="102" name="Group 101"/>
                <p:cNvGrpSpPr/>
                <p:nvPr/>
              </p:nvGrpSpPr>
              <p:grpSpPr>
                <a:xfrm>
                  <a:off x="3736037" y="2139950"/>
                  <a:ext cx="298737" cy="314880"/>
                  <a:chOff x="3714750" y="2139950"/>
                  <a:chExt cx="328611" cy="314880"/>
                </a:xfrm>
              </p:grpSpPr>
              <p:cxnSp>
                <p:nvCxnSpPr>
                  <p:cNvPr id="98" name="Straight Arrow Connector 97"/>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Arrow Connector 98"/>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9" name="Group 148"/>
                <p:cNvGrpSpPr/>
                <p:nvPr/>
              </p:nvGrpSpPr>
              <p:grpSpPr>
                <a:xfrm>
                  <a:off x="3733800" y="1835150"/>
                  <a:ext cx="298737" cy="314880"/>
                  <a:chOff x="3714750" y="2139950"/>
                  <a:chExt cx="328611" cy="314880"/>
                </a:xfrm>
              </p:grpSpPr>
              <p:cxnSp>
                <p:nvCxnSpPr>
                  <p:cNvPr id="150" name="Straight Arrow Connector 149"/>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Arrow Connector 150"/>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Arrow Connector 151"/>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Arrow Connector 152"/>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oup 153"/>
                <p:cNvGrpSpPr/>
                <p:nvPr/>
              </p:nvGrpSpPr>
              <p:grpSpPr>
                <a:xfrm>
                  <a:off x="4040837" y="1828800"/>
                  <a:ext cx="298737" cy="314880"/>
                  <a:chOff x="3714750" y="2139950"/>
                  <a:chExt cx="328611" cy="314880"/>
                </a:xfrm>
              </p:grpSpPr>
              <p:cxnSp>
                <p:nvCxnSpPr>
                  <p:cNvPr id="155" name="Straight Arrow Connector 15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Arrow Connector 15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Arrow Connector 15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Arrow Connector 15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9" name="Group 158"/>
                <p:cNvGrpSpPr/>
                <p:nvPr/>
              </p:nvGrpSpPr>
              <p:grpSpPr>
                <a:xfrm>
                  <a:off x="4343113" y="1828800"/>
                  <a:ext cx="298737" cy="314880"/>
                  <a:chOff x="3714750" y="2139950"/>
                  <a:chExt cx="328611" cy="314880"/>
                </a:xfrm>
              </p:grpSpPr>
              <p:cxnSp>
                <p:nvCxnSpPr>
                  <p:cNvPr id="160" name="Straight Arrow Connector 159"/>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Arrow Connector 160"/>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Arrow Connector 161"/>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 name="Straight Arrow Connector 162"/>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 name="Group 163"/>
                <p:cNvGrpSpPr/>
                <p:nvPr/>
              </p:nvGrpSpPr>
              <p:grpSpPr>
                <a:xfrm>
                  <a:off x="4641563" y="1828800"/>
                  <a:ext cx="298737" cy="314880"/>
                  <a:chOff x="3714750" y="2139950"/>
                  <a:chExt cx="328611" cy="314880"/>
                </a:xfrm>
              </p:grpSpPr>
              <p:cxnSp>
                <p:nvCxnSpPr>
                  <p:cNvPr id="165" name="Straight Arrow Connector 16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Straight Arrow Connector 16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Arrow Connector 16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Arrow Connector 16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Group 168"/>
                <p:cNvGrpSpPr/>
                <p:nvPr/>
              </p:nvGrpSpPr>
              <p:grpSpPr>
                <a:xfrm>
                  <a:off x="4038600" y="2133600"/>
                  <a:ext cx="298737" cy="314880"/>
                  <a:chOff x="3714750" y="2139950"/>
                  <a:chExt cx="328611" cy="314880"/>
                </a:xfrm>
              </p:grpSpPr>
              <p:cxnSp>
                <p:nvCxnSpPr>
                  <p:cNvPr id="170" name="Straight Arrow Connector 169"/>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Arrow Connector 170"/>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Arrow Connector 171"/>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Arrow Connector 172"/>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4" name="Group 173"/>
                <p:cNvGrpSpPr/>
                <p:nvPr/>
              </p:nvGrpSpPr>
              <p:grpSpPr>
                <a:xfrm>
                  <a:off x="4343400" y="2133600"/>
                  <a:ext cx="298737" cy="314880"/>
                  <a:chOff x="3714750" y="2139950"/>
                  <a:chExt cx="328611" cy="314880"/>
                </a:xfrm>
              </p:grpSpPr>
              <p:cxnSp>
                <p:nvCxnSpPr>
                  <p:cNvPr id="175" name="Straight Arrow Connector 17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Straight Arrow Connector 17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Arrow Connector 17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Arrow Connector 17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9" name="Group 178"/>
                <p:cNvGrpSpPr/>
                <p:nvPr/>
              </p:nvGrpSpPr>
              <p:grpSpPr>
                <a:xfrm>
                  <a:off x="4648200" y="2133600"/>
                  <a:ext cx="298737" cy="314880"/>
                  <a:chOff x="3714750" y="2139950"/>
                  <a:chExt cx="328611" cy="314880"/>
                </a:xfrm>
              </p:grpSpPr>
              <p:cxnSp>
                <p:nvCxnSpPr>
                  <p:cNvPr id="180" name="Straight Arrow Connector 179"/>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Arrow Connector 180"/>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2" name="Straight Arrow Connector 181"/>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Arrow Connector 182"/>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86" name="Group 185"/>
              <p:cNvGrpSpPr/>
              <p:nvPr/>
            </p:nvGrpSpPr>
            <p:grpSpPr>
              <a:xfrm>
                <a:off x="3733800" y="2441020"/>
                <a:ext cx="1213137" cy="626030"/>
                <a:chOff x="3733800" y="1828800"/>
                <a:chExt cx="1213137" cy="626030"/>
              </a:xfrm>
            </p:grpSpPr>
            <p:grpSp>
              <p:nvGrpSpPr>
                <p:cNvPr id="187" name="Group 186"/>
                <p:cNvGrpSpPr/>
                <p:nvPr/>
              </p:nvGrpSpPr>
              <p:grpSpPr>
                <a:xfrm>
                  <a:off x="3736037" y="2139950"/>
                  <a:ext cx="298737" cy="314880"/>
                  <a:chOff x="3714750" y="2139950"/>
                  <a:chExt cx="328611" cy="314880"/>
                </a:xfrm>
              </p:grpSpPr>
              <p:cxnSp>
                <p:nvCxnSpPr>
                  <p:cNvPr id="223" name="Straight Arrow Connector 222"/>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Straight Arrow Connector 223"/>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Straight Arrow Connector 224"/>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Straight Arrow Connector 225"/>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8" name="Group 187"/>
                <p:cNvGrpSpPr/>
                <p:nvPr/>
              </p:nvGrpSpPr>
              <p:grpSpPr>
                <a:xfrm>
                  <a:off x="3733800" y="1835150"/>
                  <a:ext cx="298737" cy="314880"/>
                  <a:chOff x="3714750" y="2139950"/>
                  <a:chExt cx="328611" cy="314880"/>
                </a:xfrm>
              </p:grpSpPr>
              <p:cxnSp>
                <p:nvCxnSpPr>
                  <p:cNvPr id="219" name="Straight Arrow Connector 218"/>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Straight Arrow Connector 219"/>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1" name="Straight Arrow Connector 220"/>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2" name="Straight Arrow Connector 221"/>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9" name="Group 188"/>
                <p:cNvGrpSpPr/>
                <p:nvPr/>
              </p:nvGrpSpPr>
              <p:grpSpPr>
                <a:xfrm>
                  <a:off x="4040837" y="1828800"/>
                  <a:ext cx="298737" cy="314880"/>
                  <a:chOff x="3714750" y="2139950"/>
                  <a:chExt cx="328611" cy="314880"/>
                </a:xfrm>
              </p:grpSpPr>
              <p:cxnSp>
                <p:nvCxnSpPr>
                  <p:cNvPr id="215" name="Straight Arrow Connector 21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Arrow Connector 21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Arrow Connector 21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8" name="Straight Arrow Connector 21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0" name="Group 189"/>
                <p:cNvGrpSpPr/>
                <p:nvPr/>
              </p:nvGrpSpPr>
              <p:grpSpPr>
                <a:xfrm>
                  <a:off x="4343113" y="1828800"/>
                  <a:ext cx="298737" cy="314880"/>
                  <a:chOff x="3714750" y="2139950"/>
                  <a:chExt cx="328611" cy="314880"/>
                </a:xfrm>
              </p:grpSpPr>
              <p:cxnSp>
                <p:nvCxnSpPr>
                  <p:cNvPr id="211" name="Straight Arrow Connector 210"/>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Straight Arrow Connector 211"/>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Arrow Connector 212"/>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Arrow Connector 213"/>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1" name="Group 190"/>
                <p:cNvGrpSpPr/>
                <p:nvPr/>
              </p:nvGrpSpPr>
              <p:grpSpPr>
                <a:xfrm>
                  <a:off x="4641563" y="1828800"/>
                  <a:ext cx="298737" cy="314880"/>
                  <a:chOff x="3714750" y="2139950"/>
                  <a:chExt cx="328611" cy="314880"/>
                </a:xfrm>
              </p:grpSpPr>
              <p:cxnSp>
                <p:nvCxnSpPr>
                  <p:cNvPr id="207" name="Straight Arrow Connector 206"/>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 name="Straight Arrow Connector 207"/>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Straight Arrow Connector 208"/>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Straight Arrow Connector 209"/>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2" name="Group 191"/>
                <p:cNvGrpSpPr/>
                <p:nvPr/>
              </p:nvGrpSpPr>
              <p:grpSpPr>
                <a:xfrm>
                  <a:off x="4038600" y="2133600"/>
                  <a:ext cx="298737" cy="314880"/>
                  <a:chOff x="3714750" y="2139950"/>
                  <a:chExt cx="328611" cy="314880"/>
                </a:xfrm>
              </p:grpSpPr>
              <p:cxnSp>
                <p:nvCxnSpPr>
                  <p:cNvPr id="203" name="Straight Arrow Connector 202"/>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Arrow Connector 203"/>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5" name="Straight Arrow Connector 204"/>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6" name="Straight Arrow Connector 205"/>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3" name="Group 192"/>
                <p:cNvGrpSpPr/>
                <p:nvPr/>
              </p:nvGrpSpPr>
              <p:grpSpPr>
                <a:xfrm>
                  <a:off x="4343400" y="2133600"/>
                  <a:ext cx="298737" cy="314880"/>
                  <a:chOff x="3714750" y="2139950"/>
                  <a:chExt cx="328611" cy="314880"/>
                </a:xfrm>
              </p:grpSpPr>
              <p:cxnSp>
                <p:nvCxnSpPr>
                  <p:cNvPr id="199" name="Straight Arrow Connector 198"/>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Arrow Connector 199"/>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Straight Arrow Connector 200"/>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Straight Arrow Connector 201"/>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4" name="Group 193"/>
                <p:cNvGrpSpPr/>
                <p:nvPr/>
              </p:nvGrpSpPr>
              <p:grpSpPr>
                <a:xfrm>
                  <a:off x="4648200" y="2133600"/>
                  <a:ext cx="298737" cy="314880"/>
                  <a:chOff x="3714750" y="2139950"/>
                  <a:chExt cx="328611" cy="314880"/>
                </a:xfrm>
              </p:grpSpPr>
              <p:cxnSp>
                <p:nvCxnSpPr>
                  <p:cNvPr id="195" name="Straight Arrow Connector 19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Straight Arrow Connector 19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Arrow Connector 19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8" name="Straight Arrow Connector 19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228" name="Group 227"/>
            <p:cNvGrpSpPr/>
            <p:nvPr/>
          </p:nvGrpSpPr>
          <p:grpSpPr>
            <a:xfrm>
              <a:off x="3733800" y="3054350"/>
              <a:ext cx="1213137" cy="1238250"/>
              <a:chOff x="3733800" y="1828800"/>
              <a:chExt cx="1213137" cy="1238250"/>
            </a:xfrm>
          </p:grpSpPr>
          <p:grpSp>
            <p:nvGrpSpPr>
              <p:cNvPr id="229" name="Group 228"/>
              <p:cNvGrpSpPr/>
              <p:nvPr/>
            </p:nvGrpSpPr>
            <p:grpSpPr>
              <a:xfrm>
                <a:off x="3733800" y="1828800"/>
                <a:ext cx="1213137" cy="626030"/>
                <a:chOff x="3733800" y="1828800"/>
                <a:chExt cx="1213137" cy="626030"/>
              </a:xfrm>
            </p:grpSpPr>
            <p:grpSp>
              <p:nvGrpSpPr>
                <p:cNvPr id="271" name="Group 270"/>
                <p:cNvGrpSpPr/>
                <p:nvPr/>
              </p:nvGrpSpPr>
              <p:grpSpPr>
                <a:xfrm>
                  <a:off x="3736037" y="2139950"/>
                  <a:ext cx="298737" cy="314880"/>
                  <a:chOff x="3714750" y="2139950"/>
                  <a:chExt cx="328611" cy="314880"/>
                </a:xfrm>
              </p:grpSpPr>
              <p:cxnSp>
                <p:nvCxnSpPr>
                  <p:cNvPr id="307" name="Straight Arrow Connector 306"/>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8" name="Straight Arrow Connector 307"/>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9" name="Straight Arrow Connector 308"/>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 name="Straight Arrow Connector 309"/>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2" name="Group 271"/>
                <p:cNvGrpSpPr/>
                <p:nvPr/>
              </p:nvGrpSpPr>
              <p:grpSpPr>
                <a:xfrm>
                  <a:off x="3733800" y="1835150"/>
                  <a:ext cx="298737" cy="314880"/>
                  <a:chOff x="3714750" y="2139950"/>
                  <a:chExt cx="328611" cy="314880"/>
                </a:xfrm>
              </p:grpSpPr>
              <p:cxnSp>
                <p:nvCxnSpPr>
                  <p:cNvPr id="303" name="Straight Arrow Connector 302"/>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4" name="Straight Arrow Connector 303"/>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5" name="Straight Arrow Connector 304"/>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6" name="Straight Arrow Connector 305"/>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3" name="Group 272"/>
                <p:cNvGrpSpPr/>
                <p:nvPr/>
              </p:nvGrpSpPr>
              <p:grpSpPr>
                <a:xfrm>
                  <a:off x="4040837" y="1828800"/>
                  <a:ext cx="298737" cy="314880"/>
                  <a:chOff x="3714750" y="2139950"/>
                  <a:chExt cx="328611" cy="314880"/>
                </a:xfrm>
              </p:grpSpPr>
              <p:cxnSp>
                <p:nvCxnSpPr>
                  <p:cNvPr id="299" name="Straight Arrow Connector 298"/>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 name="Straight Arrow Connector 299"/>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1" name="Straight Arrow Connector 300"/>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 name="Straight Arrow Connector 301"/>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4" name="Group 273"/>
                <p:cNvGrpSpPr/>
                <p:nvPr/>
              </p:nvGrpSpPr>
              <p:grpSpPr>
                <a:xfrm>
                  <a:off x="4343113" y="1828800"/>
                  <a:ext cx="298737" cy="314880"/>
                  <a:chOff x="3714750" y="2139950"/>
                  <a:chExt cx="328611" cy="314880"/>
                </a:xfrm>
              </p:grpSpPr>
              <p:cxnSp>
                <p:nvCxnSpPr>
                  <p:cNvPr id="295" name="Straight Arrow Connector 29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Straight Arrow Connector 29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 name="Straight Arrow Connector 29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8" name="Straight Arrow Connector 29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5" name="Group 274"/>
                <p:cNvGrpSpPr/>
                <p:nvPr/>
              </p:nvGrpSpPr>
              <p:grpSpPr>
                <a:xfrm>
                  <a:off x="4641563" y="1828800"/>
                  <a:ext cx="298737" cy="314880"/>
                  <a:chOff x="3714750" y="2139950"/>
                  <a:chExt cx="328611" cy="314880"/>
                </a:xfrm>
              </p:grpSpPr>
              <p:cxnSp>
                <p:nvCxnSpPr>
                  <p:cNvPr id="291" name="Straight Arrow Connector 290"/>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2" name="Straight Arrow Connector 291"/>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3" name="Straight Arrow Connector 292"/>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4" name="Straight Arrow Connector 293"/>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6" name="Group 275"/>
                <p:cNvGrpSpPr/>
                <p:nvPr/>
              </p:nvGrpSpPr>
              <p:grpSpPr>
                <a:xfrm>
                  <a:off x="4038600" y="2133600"/>
                  <a:ext cx="298737" cy="314880"/>
                  <a:chOff x="3714750" y="2139950"/>
                  <a:chExt cx="328611" cy="314880"/>
                </a:xfrm>
              </p:grpSpPr>
              <p:cxnSp>
                <p:nvCxnSpPr>
                  <p:cNvPr id="287" name="Straight Arrow Connector 286"/>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8" name="Straight Arrow Connector 287"/>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 name="Straight Arrow Connector 288"/>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0" name="Straight Arrow Connector 289"/>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7" name="Group 276"/>
                <p:cNvGrpSpPr/>
                <p:nvPr/>
              </p:nvGrpSpPr>
              <p:grpSpPr>
                <a:xfrm>
                  <a:off x="4343400" y="2133600"/>
                  <a:ext cx="298737" cy="314880"/>
                  <a:chOff x="3714750" y="2139950"/>
                  <a:chExt cx="328611" cy="314880"/>
                </a:xfrm>
              </p:grpSpPr>
              <p:cxnSp>
                <p:nvCxnSpPr>
                  <p:cNvPr id="283" name="Straight Arrow Connector 282"/>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4" name="Straight Arrow Connector 283"/>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5" name="Straight Arrow Connector 284"/>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 name="Straight Arrow Connector 285"/>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8" name="Group 277"/>
                <p:cNvGrpSpPr/>
                <p:nvPr/>
              </p:nvGrpSpPr>
              <p:grpSpPr>
                <a:xfrm>
                  <a:off x="4648200" y="2133600"/>
                  <a:ext cx="298737" cy="314880"/>
                  <a:chOff x="3714750" y="2139950"/>
                  <a:chExt cx="328611" cy="314880"/>
                </a:xfrm>
              </p:grpSpPr>
              <p:cxnSp>
                <p:nvCxnSpPr>
                  <p:cNvPr id="279" name="Straight Arrow Connector 278"/>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 name="Straight Arrow Connector 279"/>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1" name="Straight Arrow Connector 280"/>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 name="Straight Arrow Connector 281"/>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30" name="Group 229"/>
              <p:cNvGrpSpPr/>
              <p:nvPr/>
            </p:nvGrpSpPr>
            <p:grpSpPr>
              <a:xfrm>
                <a:off x="3733800" y="2441020"/>
                <a:ext cx="1213137" cy="626030"/>
                <a:chOff x="3733800" y="1828800"/>
                <a:chExt cx="1213137" cy="626030"/>
              </a:xfrm>
            </p:grpSpPr>
            <p:grpSp>
              <p:nvGrpSpPr>
                <p:cNvPr id="231" name="Group 230"/>
                <p:cNvGrpSpPr/>
                <p:nvPr/>
              </p:nvGrpSpPr>
              <p:grpSpPr>
                <a:xfrm>
                  <a:off x="3736037" y="2139950"/>
                  <a:ext cx="298737" cy="314880"/>
                  <a:chOff x="3714750" y="2139950"/>
                  <a:chExt cx="328611" cy="314880"/>
                </a:xfrm>
              </p:grpSpPr>
              <p:cxnSp>
                <p:nvCxnSpPr>
                  <p:cNvPr id="267" name="Straight Arrow Connector 266"/>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8" name="Straight Arrow Connector 267"/>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9" name="Straight Arrow Connector 268"/>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0" name="Straight Arrow Connector 269"/>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2" name="Group 231"/>
                <p:cNvGrpSpPr/>
                <p:nvPr/>
              </p:nvGrpSpPr>
              <p:grpSpPr>
                <a:xfrm>
                  <a:off x="3733800" y="1835150"/>
                  <a:ext cx="298737" cy="314880"/>
                  <a:chOff x="3714750" y="2139950"/>
                  <a:chExt cx="328611" cy="314880"/>
                </a:xfrm>
              </p:grpSpPr>
              <p:cxnSp>
                <p:nvCxnSpPr>
                  <p:cNvPr id="263" name="Straight Arrow Connector 262"/>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4" name="Straight Arrow Connector 263"/>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5" name="Straight Arrow Connector 264"/>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 name="Straight Arrow Connector 265"/>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3" name="Group 232"/>
                <p:cNvGrpSpPr/>
                <p:nvPr/>
              </p:nvGrpSpPr>
              <p:grpSpPr>
                <a:xfrm>
                  <a:off x="4040837" y="1828800"/>
                  <a:ext cx="298737" cy="314880"/>
                  <a:chOff x="3714750" y="2139950"/>
                  <a:chExt cx="328611" cy="314880"/>
                </a:xfrm>
              </p:grpSpPr>
              <p:cxnSp>
                <p:nvCxnSpPr>
                  <p:cNvPr id="259" name="Straight Arrow Connector 258"/>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0" name="Straight Arrow Connector 259"/>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1" name="Straight Arrow Connector 260"/>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2" name="Straight Arrow Connector 261"/>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4" name="Group 233"/>
                <p:cNvGrpSpPr/>
                <p:nvPr/>
              </p:nvGrpSpPr>
              <p:grpSpPr>
                <a:xfrm>
                  <a:off x="4343113" y="1828800"/>
                  <a:ext cx="298737" cy="314880"/>
                  <a:chOff x="3714750" y="2139950"/>
                  <a:chExt cx="328611" cy="314880"/>
                </a:xfrm>
              </p:grpSpPr>
              <p:cxnSp>
                <p:nvCxnSpPr>
                  <p:cNvPr id="255" name="Straight Arrow Connector 254"/>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Straight Arrow Connector 255"/>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7" name="Straight Arrow Connector 256"/>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 name="Straight Arrow Connector 257"/>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5" name="Group 234"/>
                <p:cNvGrpSpPr/>
                <p:nvPr/>
              </p:nvGrpSpPr>
              <p:grpSpPr>
                <a:xfrm>
                  <a:off x="4641563" y="1828800"/>
                  <a:ext cx="298737" cy="314880"/>
                  <a:chOff x="3714750" y="2139950"/>
                  <a:chExt cx="328611" cy="314880"/>
                </a:xfrm>
              </p:grpSpPr>
              <p:cxnSp>
                <p:nvCxnSpPr>
                  <p:cNvPr id="251" name="Straight Arrow Connector 250"/>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Straight Arrow Connector 251"/>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3" name="Straight Arrow Connector 252"/>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4" name="Straight Arrow Connector 253"/>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6" name="Group 235"/>
                <p:cNvGrpSpPr/>
                <p:nvPr/>
              </p:nvGrpSpPr>
              <p:grpSpPr>
                <a:xfrm>
                  <a:off x="4038600" y="2133600"/>
                  <a:ext cx="298737" cy="314880"/>
                  <a:chOff x="3714750" y="2139950"/>
                  <a:chExt cx="328611" cy="314880"/>
                </a:xfrm>
              </p:grpSpPr>
              <p:cxnSp>
                <p:nvCxnSpPr>
                  <p:cNvPr id="247" name="Straight Arrow Connector 246"/>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Straight Arrow Connector 247"/>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Straight Arrow Connector 248"/>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Straight Arrow Connector 249"/>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7" name="Group 236"/>
                <p:cNvGrpSpPr/>
                <p:nvPr/>
              </p:nvGrpSpPr>
              <p:grpSpPr>
                <a:xfrm>
                  <a:off x="4343400" y="2133600"/>
                  <a:ext cx="298737" cy="314880"/>
                  <a:chOff x="3714750" y="2139950"/>
                  <a:chExt cx="328611" cy="314880"/>
                </a:xfrm>
              </p:grpSpPr>
              <p:cxnSp>
                <p:nvCxnSpPr>
                  <p:cNvPr id="243" name="Straight Arrow Connector 242"/>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Straight Arrow Connector 243"/>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Straight Arrow Connector 244"/>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Straight Arrow Connector 245"/>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8" name="Group 237"/>
                <p:cNvGrpSpPr/>
                <p:nvPr/>
              </p:nvGrpSpPr>
              <p:grpSpPr>
                <a:xfrm>
                  <a:off x="4648200" y="2133600"/>
                  <a:ext cx="298737" cy="314880"/>
                  <a:chOff x="3714750" y="2139950"/>
                  <a:chExt cx="328611" cy="314880"/>
                </a:xfrm>
              </p:grpSpPr>
              <p:cxnSp>
                <p:nvCxnSpPr>
                  <p:cNvPr id="239" name="Straight Arrow Connector 238"/>
                  <p:cNvCxnSpPr/>
                  <p:nvPr/>
                </p:nvCxnSpPr>
                <p:spPr bwMode="auto">
                  <a:xfrm>
                    <a:off x="4019551" y="2145269"/>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Straight Arrow Connector 239"/>
                  <p:cNvCxnSpPr/>
                  <p:nvPr/>
                </p:nvCxnSpPr>
                <p:spPr bwMode="auto">
                  <a:xfrm rot="10800000">
                    <a:off x="3740150" y="213995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Straight Arrow Connector 240"/>
                  <p:cNvCxnSpPr/>
                  <p:nvPr/>
                </p:nvCxnSpPr>
                <p:spPr bwMode="auto">
                  <a:xfrm rot="5400000">
                    <a:off x="3869531" y="2270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2" name="Straight Arrow Connector 241"/>
                  <p:cNvCxnSpPr/>
                  <p:nvPr/>
                </p:nvCxnSpPr>
                <p:spPr bwMode="auto">
                  <a:xfrm rot="16200000">
                    <a:off x="3888581" y="2016920"/>
                    <a:ext cx="0" cy="309561"/>
                  </a:xfrm>
                  <a:prstGeom prst="straightConnector1">
                    <a:avLst/>
                  </a:prstGeom>
                  <a:solidFill>
                    <a:schemeClr val="accent1"/>
                  </a:solidFill>
                  <a:ln w="9525" cap="flat" cmpd="sng" algn="ctr">
                    <a:solidFill>
                      <a:srgbClr val="FF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grpSp>
        <p:nvGrpSpPr>
          <p:cNvPr id="324" name="Group 323"/>
          <p:cNvGrpSpPr/>
          <p:nvPr/>
        </p:nvGrpSpPr>
        <p:grpSpPr>
          <a:xfrm>
            <a:off x="2964895" y="1913896"/>
            <a:ext cx="367219" cy="488921"/>
            <a:chOff x="3193495" y="1913896"/>
            <a:chExt cx="367219" cy="488921"/>
          </a:xfrm>
        </p:grpSpPr>
        <p:sp>
          <p:nvSpPr>
            <p:cNvPr id="313" name="Oval 312"/>
            <p:cNvSpPr/>
            <p:nvPr/>
          </p:nvSpPr>
          <p:spPr bwMode="auto">
            <a:xfrm>
              <a:off x="3332114" y="2188266"/>
              <a:ext cx="228600" cy="214551"/>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14" name="Oval 313"/>
            <p:cNvSpPr/>
            <p:nvPr/>
          </p:nvSpPr>
          <p:spPr bwMode="auto">
            <a:xfrm>
              <a:off x="3193495" y="2051266"/>
              <a:ext cx="228600" cy="214551"/>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15" name="Oval 314"/>
            <p:cNvSpPr/>
            <p:nvPr/>
          </p:nvSpPr>
          <p:spPr bwMode="auto">
            <a:xfrm>
              <a:off x="3332114" y="1913896"/>
              <a:ext cx="228600" cy="214551"/>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323" name="Group 322"/>
          <p:cNvGrpSpPr/>
          <p:nvPr/>
        </p:nvGrpSpPr>
        <p:grpSpPr>
          <a:xfrm>
            <a:off x="3246109" y="664142"/>
            <a:ext cx="5005261" cy="1605713"/>
            <a:chOff x="3474709" y="664142"/>
            <a:chExt cx="5005261" cy="1605713"/>
          </a:xfrm>
        </p:grpSpPr>
        <p:graphicFrame>
          <p:nvGraphicFramePr>
            <p:cNvPr id="312" name="Object 311"/>
            <p:cNvGraphicFramePr>
              <a:graphicFrameLocks noChangeAspect="1"/>
            </p:cNvGraphicFramePr>
            <p:nvPr>
              <p:extLst>
                <p:ext uri="{D42A27DB-BD31-4B8C-83A1-F6EECF244321}">
                  <p14:modId xmlns:p14="http://schemas.microsoft.com/office/powerpoint/2010/main" val="703906242"/>
                </p:ext>
              </p:extLst>
            </p:nvPr>
          </p:nvGraphicFramePr>
          <p:xfrm>
            <a:off x="6006105" y="664142"/>
            <a:ext cx="2473865" cy="405202"/>
          </p:xfrm>
          <a:graphic>
            <a:graphicData uri="http://schemas.openxmlformats.org/presentationml/2006/ole">
              <mc:AlternateContent xmlns:mc="http://schemas.openxmlformats.org/markup-compatibility/2006">
                <mc:Choice xmlns:v="urn:schemas-microsoft-com:vml" Requires="v">
                  <p:oleObj spid="_x0000_s11604" name="Equation" r:id="rId27" imgW="1473120" imgH="241200" progId="Equation.DSMT4">
                    <p:embed/>
                  </p:oleObj>
                </mc:Choice>
                <mc:Fallback>
                  <p:oleObj name="Equation" r:id="rId27" imgW="1473120" imgH="241200" progId="Equation.DSMT4">
                    <p:embed/>
                    <p:pic>
                      <p:nvPicPr>
                        <p:cNvPr id="0" name="Object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06105" y="664142"/>
                          <a:ext cx="2473865" cy="405202"/>
                        </a:xfrm>
                        <a:prstGeom prst="rect">
                          <a:avLst/>
                        </a:prstGeom>
                        <a:solidFill>
                          <a:schemeClr val="tx1"/>
                        </a:solidFill>
                        <a:ln>
                          <a:noFill/>
                        </a:ln>
                      </p:spPr>
                    </p:pic>
                  </p:oleObj>
                </mc:Fallback>
              </mc:AlternateContent>
            </a:graphicData>
          </a:graphic>
        </p:graphicFrame>
        <p:sp>
          <p:nvSpPr>
            <p:cNvPr id="319" name="Oval 318"/>
            <p:cNvSpPr/>
            <p:nvPr/>
          </p:nvSpPr>
          <p:spPr bwMode="auto">
            <a:xfrm>
              <a:off x="3474709" y="2055304"/>
              <a:ext cx="228600" cy="214551"/>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322" name="Straight Arrow Connector 321"/>
            <p:cNvCxnSpPr/>
            <p:nvPr/>
          </p:nvCxnSpPr>
          <p:spPr bwMode="auto">
            <a:xfrm flipV="1">
              <a:off x="3688795" y="908050"/>
              <a:ext cx="2254805" cy="1240017"/>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16" name="TextBox 315"/>
          <p:cNvSpPr txBox="1"/>
          <p:nvPr/>
        </p:nvSpPr>
        <p:spPr>
          <a:xfrm>
            <a:off x="3820414" y="42446"/>
            <a:ext cx="5323588" cy="307777"/>
          </a:xfrm>
          <a:prstGeom prst="rect">
            <a:avLst/>
          </a:prstGeom>
          <a:noFill/>
        </p:spPr>
        <p:txBody>
          <a:bodyPr wrap="square" rtlCol="0">
            <a:spAutoFit/>
          </a:bodyPr>
          <a:lstStyle/>
          <a:p>
            <a:pPr algn="r" rtl="1"/>
            <a:r>
              <a:rPr lang="he-IL" sz="1400" dirty="0" smtClean="0"/>
              <a:t>(</a:t>
            </a:r>
            <a:r>
              <a:rPr lang="en-US" sz="1400" dirty="0" smtClean="0"/>
              <a:t>4</a:t>
            </a:r>
            <a:r>
              <a:rPr lang="he-IL" sz="1400" dirty="0" smtClean="0"/>
              <a:t>) אינטגל הצירקו</a:t>
            </a:r>
            <a:r>
              <a:rPr lang="he-IL" sz="1400" dirty="0"/>
              <a:t>ל</a:t>
            </a:r>
            <a:r>
              <a:rPr lang="he-IL" sz="1400" dirty="0" smtClean="0"/>
              <a:t>ציה על מסלול אינפיניטסימאלי</a:t>
            </a:r>
            <a:r>
              <a:rPr lang="en-US" sz="1400" dirty="0" smtClean="0"/>
              <a:t> </a:t>
            </a:r>
            <a:r>
              <a:rPr lang="he-IL" sz="1400" dirty="0" smtClean="0"/>
              <a:t>– </a:t>
            </a:r>
            <a:r>
              <a:rPr lang="he-IL" sz="1400" u="sng" dirty="0" smtClean="0"/>
              <a:t>משפט סטוקס</a:t>
            </a:r>
            <a:endParaRPr lang="en-US" sz="1400" u="sng" dirty="0"/>
          </a:p>
        </p:txBody>
      </p:sp>
      <p:grpSp>
        <p:nvGrpSpPr>
          <p:cNvPr id="67" name="Group 66"/>
          <p:cNvGrpSpPr/>
          <p:nvPr/>
        </p:nvGrpSpPr>
        <p:grpSpPr>
          <a:xfrm>
            <a:off x="4038600" y="2702123"/>
            <a:ext cx="4993530" cy="498277"/>
            <a:chOff x="4038600" y="2702123"/>
            <a:chExt cx="4993530" cy="498277"/>
          </a:xfrm>
        </p:grpSpPr>
        <mc:AlternateContent xmlns:mc="http://schemas.openxmlformats.org/markup-compatibility/2006" xmlns:a14="http://schemas.microsoft.com/office/drawing/2010/main">
          <mc:Choice Requires="a14">
            <p:sp>
              <p:nvSpPr>
                <p:cNvPr id="317" name="TextBox 316"/>
                <p:cNvSpPr txBox="1"/>
                <p:nvPr/>
              </p:nvSpPr>
              <p:spPr>
                <a:xfrm>
                  <a:off x="4038600" y="2759061"/>
                  <a:ext cx="4993530" cy="441339"/>
                </a:xfrm>
                <a:prstGeom prst="rect">
                  <a:avLst/>
                </a:prstGeom>
                <a:noFill/>
              </p:spPr>
              <p:txBody>
                <a:bodyPr wrap="square" rtlCol="0">
                  <a:spAutoFit/>
                </a:bodyPr>
                <a:lstStyle/>
                <a:p>
                  <a:pPr algn="r" rtl="1"/>
                  <a:r>
                    <a:rPr lang="he-IL" sz="900" dirty="0" smtClean="0"/>
                    <a:t>ומהי תוצאת הסיכום על כל אינטגרלי הצירקולציה, כל אחד לאורך המסלול האינפיניטיסימאלי      הכולא כל אחד את המשטח האינפיניטיסימאליים  </a:t>
                  </a:r>
                  <a14:m>
                    <m:oMath xmlns:m="http://schemas.openxmlformats.org/officeDocument/2006/math">
                      <m:sSub>
                        <m:sSubPr>
                          <m:ctrlPr>
                            <a:rPr lang="en-US" sz="1200" i="1" dirty="0" smtClean="0">
                              <a:latin typeface="Cambria Math" panose="02040503050406030204" pitchFamily="18" charset="0"/>
                              <a:ea typeface="Cambria Math"/>
                            </a:rPr>
                          </m:ctrlPr>
                        </m:sSubPr>
                        <m:e>
                          <m:r>
                            <a:rPr lang="en-US" sz="1200" i="1" dirty="0">
                              <a:latin typeface="Cambria Math"/>
                              <a:ea typeface="Cambria Math"/>
                            </a:rPr>
                            <m:t>𝑑</m:t>
                          </m:r>
                          <m:acc>
                            <m:accPr>
                              <m:chr m:val="⃗"/>
                              <m:ctrlPr>
                                <a:rPr lang="en-US" sz="1200" i="1" dirty="0">
                                  <a:latin typeface="Cambria Math" panose="02040503050406030204" pitchFamily="18" charset="0"/>
                                  <a:ea typeface="Cambria Math"/>
                                </a:rPr>
                              </m:ctrlPr>
                            </m:accPr>
                            <m:e>
                              <m:r>
                                <a:rPr lang="en-US" sz="1200" i="1" dirty="0">
                                  <a:latin typeface="Cambria Math"/>
                                  <a:ea typeface="Cambria Math"/>
                                </a:rPr>
                                <m:t>𝑠</m:t>
                              </m:r>
                            </m:e>
                          </m:acc>
                        </m:e>
                        <m:sub>
                          <m:r>
                            <a:rPr lang="en-US" sz="1200" b="0" i="1" dirty="0" smtClean="0">
                              <a:latin typeface="Cambria Math"/>
                              <a:ea typeface="Cambria Math"/>
                            </a:rPr>
                            <m:t>𝑖</m:t>
                          </m:r>
                        </m:sub>
                      </m:sSub>
                    </m:oMath>
                  </a14:m>
                  <a:r>
                    <a:rPr lang="he-IL" sz="900" dirty="0" smtClean="0"/>
                    <a:t> --- על פני כל השטח </a:t>
                  </a:r>
                  <a14:m>
                    <m:oMath xmlns:m="http://schemas.openxmlformats.org/officeDocument/2006/math">
                      <m:r>
                        <a:rPr lang="en-US" sz="1400" b="1" i="1" dirty="0">
                          <a:solidFill>
                            <a:srgbClr val="2CF42C"/>
                          </a:solidFill>
                          <a:latin typeface="Cambria Math"/>
                        </a:rPr>
                        <m:t>𝑺</m:t>
                      </m:r>
                      <m:r>
                        <a:rPr lang="en-US" sz="1400" b="1" i="1" dirty="0">
                          <a:solidFill>
                            <a:srgbClr val="2CF42C"/>
                          </a:solidFill>
                          <a:latin typeface="Cambria Math"/>
                        </a:rPr>
                        <m:t> </m:t>
                      </m:r>
                    </m:oMath>
                  </a14:m>
                  <a:r>
                    <a:rPr lang="he-IL" sz="900" dirty="0" smtClean="0"/>
                    <a:t> הכלוא במסלול המקרוסקופי </a:t>
                  </a:r>
                  <a14:m>
                    <m:oMath xmlns:m="http://schemas.openxmlformats.org/officeDocument/2006/math">
                      <m:r>
                        <a:rPr lang="en-US" sz="1050" b="1" i="1">
                          <a:latin typeface="Cambria Math"/>
                        </a:rPr>
                        <m:t>𝑳</m:t>
                      </m:r>
                    </m:oMath>
                  </a14:m>
                  <a:endParaRPr lang="en-US" sz="1050" b="1" dirty="0"/>
                </a:p>
              </p:txBody>
            </p:sp>
          </mc:Choice>
          <mc:Fallback xmlns="">
            <p:sp>
              <p:nvSpPr>
                <p:cNvPr id="317" name="TextBox 316"/>
                <p:cNvSpPr txBox="1">
                  <a:spLocks noRot="1" noChangeAspect="1" noMove="1" noResize="1" noEditPoints="1" noAdjustHandles="1" noChangeArrowheads="1" noChangeShapeType="1" noTextEdit="1"/>
                </p:cNvSpPr>
                <p:nvPr/>
              </p:nvSpPr>
              <p:spPr>
                <a:xfrm>
                  <a:off x="4038600" y="2759061"/>
                  <a:ext cx="4993530" cy="441339"/>
                </a:xfrm>
                <a:prstGeom prst="rect">
                  <a:avLst/>
                </a:prstGeom>
                <a:blipFill rotWithShape="1">
                  <a:blip r:embed="rId29"/>
                  <a:stretch>
                    <a:fillRect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8" name="TextBox 317"/>
                <p:cNvSpPr txBox="1"/>
                <p:nvPr/>
              </p:nvSpPr>
              <p:spPr>
                <a:xfrm>
                  <a:off x="4752975" y="2702123"/>
                  <a:ext cx="322012"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solidFill>
                                  <a:srgbClr val="FFFF00"/>
                                </a:solidFill>
                                <a:latin typeface="Cambria Math" panose="02040503050406030204" pitchFamily="18" charset="0"/>
                              </a:rPr>
                            </m:ctrlPr>
                          </m:sSubPr>
                          <m:e>
                            <m:r>
                              <a:rPr lang="en-US" sz="1400" i="1">
                                <a:solidFill>
                                  <a:srgbClr val="FFFF00"/>
                                </a:solidFill>
                                <a:latin typeface="Cambria Math"/>
                              </a:rPr>
                              <m:t>𝑙</m:t>
                            </m:r>
                          </m:e>
                          <m:sub>
                            <m:r>
                              <a:rPr lang="en-US" sz="1400" b="0" i="1" smtClean="0">
                                <a:solidFill>
                                  <a:srgbClr val="FFFF00"/>
                                </a:solidFill>
                                <a:latin typeface="Cambria Math"/>
                              </a:rPr>
                              <m:t>𝑖</m:t>
                            </m:r>
                          </m:sub>
                        </m:sSub>
                      </m:oMath>
                    </m:oMathPara>
                  </a14:m>
                  <a:endParaRPr lang="en-US" dirty="0">
                    <a:solidFill>
                      <a:srgbClr val="FFFF00"/>
                    </a:solidFill>
                  </a:endParaRPr>
                </a:p>
              </p:txBody>
            </p:sp>
          </mc:Choice>
          <mc:Fallback xmlns="">
            <p:sp>
              <p:nvSpPr>
                <p:cNvPr id="318" name="TextBox 317"/>
                <p:cNvSpPr txBox="1">
                  <a:spLocks noRot="1" noChangeAspect="1" noMove="1" noResize="1" noEditPoints="1" noAdjustHandles="1" noChangeArrowheads="1" noChangeShapeType="1" noTextEdit="1"/>
                </p:cNvSpPr>
                <p:nvPr/>
              </p:nvSpPr>
              <p:spPr>
                <a:xfrm>
                  <a:off x="4752975" y="2702123"/>
                  <a:ext cx="322012" cy="307777"/>
                </a:xfrm>
                <a:prstGeom prst="rect">
                  <a:avLst/>
                </a:prstGeom>
                <a:blipFill rotWithShape="1">
                  <a:blip r:embed="rId3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6" name="Rectangle 65"/>
              <p:cNvSpPr/>
              <p:nvPr/>
            </p:nvSpPr>
            <p:spPr>
              <a:xfrm>
                <a:off x="4715877" y="3287393"/>
                <a:ext cx="1379224" cy="9596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solidFill>
                                <a:srgbClr val="FFFF00"/>
                              </a:solidFill>
                              <a:latin typeface="Cambria Math" panose="02040503050406030204" pitchFamily="18" charset="0"/>
                            </a:rPr>
                          </m:ctrlPr>
                        </m:naryPr>
                        <m:sub>
                          <m:sSub>
                            <m:sSubPr>
                              <m:ctrlPr>
                                <a:rPr lang="en-US" i="1">
                                  <a:solidFill>
                                    <a:srgbClr val="FFFF00"/>
                                  </a:solidFill>
                                  <a:latin typeface="Cambria Math" panose="02040503050406030204" pitchFamily="18" charset="0"/>
                                </a:rPr>
                              </m:ctrlPr>
                            </m:sSubPr>
                            <m:e>
                              <m:r>
                                <a:rPr lang="en-US" i="1">
                                  <a:solidFill>
                                    <a:srgbClr val="FFFF00"/>
                                  </a:solidFill>
                                  <a:latin typeface="Cambria Math"/>
                                </a:rPr>
                                <m:t>𝑙</m:t>
                              </m:r>
                            </m:e>
                            <m:sub>
                              <m:r>
                                <a:rPr lang="en-US" i="1">
                                  <a:solidFill>
                                    <a:srgbClr val="FFFF00"/>
                                  </a:solidFill>
                                  <a:latin typeface="Cambria Math"/>
                                </a:rPr>
                                <m:t>𝑖</m:t>
                              </m:r>
                            </m:sub>
                          </m:sSub>
                        </m:sub>
                        <m:sup>
                          <m:r>
                            <a:rPr lang="en-US" b="1" i="1" dirty="0">
                              <a:solidFill>
                                <a:srgbClr val="2CF42C"/>
                              </a:solidFill>
                              <a:latin typeface="Cambria Math"/>
                            </a:rPr>
                            <m:t>𝑺</m:t>
                          </m:r>
                        </m:sup>
                        <m:e>
                          <m:nary>
                            <m:naryPr>
                              <m:limLoc m:val="undOvr"/>
                              <m:ctrlPr>
                                <a:rPr lang="en-US" i="1" smtClean="0">
                                  <a:solidFill>
                                    <a:srgbClr val="FFFF00"/>
                                  </a:solidFill>
                                  <a:latin typeface="Cambria Math" panose="02040503050406030204" pitchFamily="18" charset="0"/>
                                </a:rPr>
                              </m:ctrlPr>
                            </m:naryPr>
                            <m:sub>
                              <m:r>
                                <a:rPr lang="en-US" i="1">
                                  <a:solidFill>
                                    <a:srgbClr val="FFFF00"/>
                                  </a:solidFill>
                                  <a:latin typeface="Cambria Math"/>
                                </a:rPr>
                                <m:t>𝑙</m:t>
                              </m:r>
                            </m:sub>
                            <m:sup/>
                            <m:e>
                              <m:acc>
                                <m:accPr>
                                  <m:chr m:val="⃗"/>
                                  <m:ctrlPr>
                                    <a:rPr lang="en-US" i="1" smtClean="0">
                                      <a:solidFill>
                                        <a:srgbClr val="FFFF00"/>
                                      </a:solidFill>
                                      <a:latin typeface="Cambria Math" panose="02040503050406030204" pitchFamily="18" charset="0"/>
                                    </a:rPr>
                                  </m:ctrlPr>
                                </m:accPr>
                                <m:e>
                                  <m:r>
                                    <a:rPr lang="en-US" b="0" i="1" smtClean="0">
                                      <a:solidFill>
                                        <a:srgbClr val="FFFF00"/>
                                      </a:solidFill>
                                      <a:latin typeface="Cambria Math"/>
                                    </a:rPr>
                                    <m:t>𝐸</m:t>
                                  </m:r>
                                </m:e>
                              </m:acc>
                            </m:e>
                          </m:nary>
                          <m:r>
                            <a:rPr lang="en-US" i="1" smtClean="0">
                              <a:solidFill>
                                <a:srgbClr val="FFFF00"/>
                              </a:solidFill>
                              <a:latin typeface="Cambria Math"/>
                              <a:ea typeface="Cambria Math"/>
                            </a:rPr>
                            <m:t>∙</m:t>
                          </m:r>
                          <m:acc>
                            <m:accPr>
                              <m:chr m:val="⃗"/>
                              <m:ctrlPr>
                                <a:rPr lang="en-US" i="1" smtClean="0">
                                  <a:solidFill>
                                    <a:srgbClr val="FFFF00"/>
                                  </a:solidFill>
                                  <a:latin typeface="Cambria Math" panose="02040503050406030204" pitchFamily="18" charset="0"/>
                                  <a:ea typeface="Cambria Math"/>
                                </a:rPr>
                              </m:ctrlPr>
                            </m:accPr>
                            <m:e>
                              <m:r>
                                <a:rPr lang="en-US" b="0" i="1" smtClean="0">
                                  <a:solidFill>
                                    <a:srgbClr val="FFFF00"/>
                                  </a:solidFill>
                                  <a:latin typeface="Cambria Math"/>
                                  <a:ea typeface="Cambria Math"/>
                                </a:rPr>
                                <m:t>𝑑𝑙</m:t>
                              </m:r>
                            </m:e>
                          </m:acc>
                        </m:e>
                      </m:nary>
                    </m:oMath>
                  </m:oMathPara>
                </a14:m>
                <a:endParaRPr lang="en-US" dirty="0"/>
              </a:p>
            </p:txBody>
          </p:sp>
        </mc:Choice>
        <mc:Fallback xmlns="">
          <p:sp>
            <p:nvSpPr>
              <p:cNvPr id="66" name="Rectangle 65"/>
              <p:cNvSpPr>
                <a:spLocks noRot="1" noChangeAspect="1" noMove="1" noResize="1" noEditPoints="1" noAdjustHandles="1" noChangeArrowheads="1" noChangeShapeType="1" noTextEdit="1"/>
              </p:cNvSpPr>
              <p:nvPr/>
            </p:nvSpPr>
            <p:spPr>
              <a:xfrm>
                <a:off x="4715877" y="3287393"/>
                <a:ext cx="1379224" cy="959686"/>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0" name="Rectangle 319"/>
              <p:cNvSpPr/>
              <p:nvPr/>
            </p:nvSpPr>
            <p:spPr>
              <a:xfrm>
                <a:off x="5867400" y="3363474"/>
                <a:ext cx="2203295" cy="9338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a:rPr>
                        <m:t>=</m:t>
                      </m:r>
                      <m:nary>
                        <m:naryPr>
                          <m:chr m:val="∑"/>
                          <m:ctrlPr>
                            <a:rPr lang="en-US" b="0" i="1" smtClean="0">
                              <a:solidFill>
                                <a:srgbClr val="FFFF00"/>
                              </a:solidFill>
                              <a:latin typeface="Cambria Math" panose="02040503050406030204" pitchFamily="18" charset="0"/>
                            </a:rPr>
                          </m:ctrlPr>
                        </m:naryPr>
                        <m:sub>
                          <m:sSub>
                            <m:sSubPr>
                              <m:ctrlPr>
                                <a:rPr lang="en-US" i="1" dirty="0" smtClean="0">
                                  <a:solidFill>
                                    <a:schemeClr val="tx1"/>
                                  </a:solidFill>
                                  <a:latin typeface="Cambria Math" panose="02040503050406030204" pitchFamily="18" charset="0"/>
                                  <a:ea typeface="Cambria Math"/>
                                </a:rPr>
                              </m:ctrlPr>
                            </m:sSubPr>
                            <m:e>
                              <m:r>
                                <a:rPr lang="en-US" i="1" dirty="0">
                                  <a:solidFill>
                                    <a:schemeClr val="tx1"/>
                                  </a:solidFill>
                                  <a:latin typeface="Cambria Math"/>
                                  <a:ea typeface="Cambria Math"/>
                                </a:rPr>
                                <m:t>𝑑</m:t>
                              </m:r>
                              <m:acc>
                                <m:accPr>
                                  <m:chr m:val="⃗"/>
                                  <m:ctrlPr>
                                    <a:rPr lang="en-US" i="1" dirty="0">
                                      <a:solidFill>
                                        <a:schemeClr val="tx1"/>
                                      </a:solidFill>
                                      <a:latin typeface="Cambria Math" panose="02040503050406030204" pitchFamily="18" charset="0"/>
                                      <a:ea typeface="Cambria Math"/>
                                    </a:rPr>
                                  </m:ctrlPr>
                                </m:accPr>
                                <m:e>
                                  <m:r>
                                    <a:rPr lang="en-US" i="1" dirty="0">
                                      <a:solidFill>
                                        <a:schemeClr val="tx1"/>
                                      </a:solidFill>
                                      <a:latin typeface="Cambria Math"/>
                                      <a:ea typeface="Cambria Math"/>
                                    </a:rPr>
                                    <m:t>𝑠</m:t>
                                  </m:r>
                                </m:e>
                              </m:acc>
                            </m:e>
                            <m:sub/>
                          </m:sSub>
                        </m:sub>
                        <m:sup>
                          <m:r>
                            <a:rPr lang="en-US" b="1" i="1" dirty="0" smtClean="0">
                              <a:solidFill>
                                <a:srgbClr val="4AE60C"/>
                              </a:solidFill>
                              <a:latin typeface="Cambria Math"/>
                            </a:rPr>
                            <m:t>𝑺</m:t>
                          </m:r>
                        </m:sup>
                        <m:e>
                          <m:sSub>
                            <m:sSubPr>
                              <m:ctrlPr>
                                <a:rPr lang="en-US" i="1">
                                  <a:solidFill>
                                    <a:srgbClr val="FFFF00"/>
                                  </a:solidFill>
                                  <a:latin typeface="Cambria Math" panose="02040503050406030204" pitchFamily="18" charset="0"/>
                                </a:rPr>
                              </m:ctrlPr>
                            </m:sSubPr>
                            <m:e>
                              <m:d>
                                <m:dPr>
                                  <m:ctrlPr>
                                    <a:rPr lang="en-US" i="1">
                                      <a:solidFill>
                                        <a:srgbClr val="FFFF00"/>
                                      </a:solidFill>
                                      <a:latin typeface="Cambria Math" panose="02040503050406030204" pitchFamily="18" charset="0"/>
                                    </a:rPr>
                                  </m:ctrlPr>
                                </m:dPr>
                                <m:e>
                                  <m:r>
                                    <a:rPr lang="en-US" i="1">
                                      <a:solidFill>
                                        <a:srgbClr val="FFFF00"/>
                                      </a:solidFill>
                                      <a:latin typeface="Cambria Math"/>
                                      <a:ea typeface="Cambria Math"/>
                                    </a:rPr>
                                    <m:t>𝛻</m:t>
                                  </m:r>
                                  <m:r>
                                    <a:rPr lang="en-US" i="1">
                                      <a:solidFill>
                                        <a:srgbClr val="FFFF00"/>
                                      </a:solidFill>
                                      <a:latin typeface="Cambria Math"/>
                                      <a:ea typeface="Cambria Math"/>
                                    </a:rPr>
                                    <m:t>𝑋</m:t>
                                  </m:r>
                                  <m:acc>
                                    <m:accPr>
                                      <m:chr m:val="⃗"/>
                                      <m:ctrlPr>
                                        <a:rPr lang="en-US" i="1">
                                          <a:solidFill>
                                            <a:srgbClr val="FFFF00"/>
                                          </a:solidFill>
                                          <a:latin typeface="Cambria Math" panose="02040503050406030204" pitchFamily="18" charset="0"/>
                                          <a:ea typeface="Cambria Math"/>
                                        </a:rPr>
                                      </m:ctrlPr>
                                    </m:accPr>
                                    <m:e>
                                      <m:r>
                                        <a:rPr lang="en-US" i="1">
                                          <a:solidFill>
                                            <a:srgbClr val="FFFF00"/>
                                          </a:solidFill>
                                          <a:latin typeface="Cambria Math"/>
                                          <a:ea typeface="Cambria Math"/>
                                        </a:rPr>
                                        <m:t>𝐸</m:t>
                                      </m:r>
                                    </m:e>
                                  </m:acc>
                                </m:e>
                              </m:d>
                            </m:e>
                            <m:sub>
                              <m:r>
                                <a:rPr lang="en-US" i="1">
                                  <a:solidFill>
                                    <a:srgbClr val="FFFF00"/>
                                  </a:solidFill>
                                  <a:latin typeface="Cambria Math"/>
                                </a:rPr>
                                <m:t>𝑖</m:t>
                              </m:r>
                            </m:sub>
                          </m:sSub>
                          <m:r>
                            <a:rPr lang="en-US" i="1" dirty="0">
                              <a:solidFill>
                                <a:srgbClr val="FFFF00"/>
                              </a:solidFill>
                              <a:latin typeface="Cambria Math"/>
                              <a:ea typeface="Cambria Math"/>
                            </a:rPr>
                            <m:t>∙</m:t>
                          </m:r>
                          <m:r>
                            <a:rPr lang="en-US" i="1" dirty="0">
                              <a:latin typeface="Cambria Math"/>
                              <a:ea typeface="Cambria Math"/>
                            </a:rPr>
                            <m:t>𝑑</m:t>
                          </m:r>
                          <m:acc>
                            <m:accPr>
                              <m:chr m:val="⃗"/>
                              <m:ctrlPr>
                                <a:rPr lang="en-US" i="1" dirty="0">
                                  <a:latin typeface="Cambria Math" panose="02040503050406030204" pitchFamily="18" charset="0"/>
                                  <a:ea typeface="Cambria Math"/>
                                </a:rPr>
                              </m:ctrlPr>
                            </m:accPr>
                            <m:e>
                              <m:r>
                                <a:rPr lang="en-US" i="1" dirty="0">
                                  <a:latin typeface="Cambria Math"/>
                                  <a:ea typeface="Cambria Math"/>
                                </a:rPr>
                                <m:t>𝑠</m:t>
                              </m:r>
                            </m:e>
                          </m:acc>
                          <m:r>
                            <a:rPr lang="en-US" b="0" i="1" dirty="0" smtClean="0">
                              <a:solidFill>
                                <a:schemeClr val="tx1"/>
                              </a:solidFill>
                              <a:latin typeface="Cambria Math"/>
                              <a:ea typeface="Cambria Math"/>
                            </a:rPr>
                            <m:t>=</m:t>
                          </m:r>
                        </m:e>
                      </m:nary>
                    </m:oMath>
                  </m:oMathPara>
                </a14:m>
                <a:endParaRPr lang="en-US" dirty="0"/>
              </a:p>
            </p:txBody>
          </p:sp>
        </mc:Choice>
        <mc:Fallback xmlns="">
          <p:sp>
            <p:nvSpPr>
              <p:cNvPr id="320" name="Rectangle 319"/>
              <p:cNvSpPr>
                <a:spLocks noRot="1" noChangeAspect="1" noMove="1" noResize="1" noEditPoints="1" noAdjustHandles="1" noChangeArrowheads="1" noChangeShapeType="1" noTextEdit="1"/>
              </p:cNvSpPr>
              <p:nvPr/>
            </p:nvSpPr>
            <p:spPr>
              <a:xfrm>
                <a:off x="5867400" y="3363474"/>
                <a:ext cx="2203295" cy="933845"/>
              </a:xfrm>
              <a:prstGeom prst="rect">
                <a:avLst/>
              </a:prstGeom>
              <a:blipFill rotWithShape="1">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7984298" y="3344424"/>
                <a:ext cx="1083502"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panose="02040503050406030204" pitchFamily="18" charset="0"/>
                            </a:rPr>
                          </m:ctrlPr>
                        </m:naryPr>
                        <m:sub>
                          <m:r>
                            <m:rPr>
                              <m:brk m:alnAt="24"/>
                            </m:rPr>
                            <a:rPr lang="en-US" b="1" i="1">
                              <a:latin typeface="Cambria Math"/>
                            </a:rPr>
                            <m:t>𝑳</m:t>
                          </m:r>
                        </m:sub>
                        <m:sup/>
                        <m:e>
                          <m:acc>
                            <m:accPr>
                              <m:chr m:val="⃗"/>
                              <m:ctrlPr>
                                <a:rPr lang="en-US" i="1">
                                  <a:latin typeface="Cambria Math" panose="02040503050406030204" pitchFamily="18" charset="0"/>
                                </a:rPr>
                              </m:ctrlPr>
                            </m:accPr>
                            <m:e>
                              <m:r>
                                <a:rPr lang="en-US" i="1">
                                  <a:latin typeface="Cambria Math"/>
                                </a:rPr>
                                <m:t>𝐸</m:t>
                              </m:r>
                            </m:e>
                          </m:acc>
                        </m:e>
                      </m:nary>
                      <m:r>
                        <a:rPr lang="en-US">
                          <a:latin typeface="Cambria Math"/>
                        </a:rPr>
                        <m:t>∙</m:t>
                      </m:r>
                      <m:acc>
                        <m:accPr>
                          <m:chr m:val="⃗"/>
                          <m:ctrlPr>
                            <a:rPr lang="en-US" i="1">
                              <a:latin typeface="Cambria Math" panose="02040503050406030204" pitchFamily="18" charset="0"/>
                            </a:rPr>
                          </m:ctrlPr>
                        </m:accPr>
                        <m:e>
                          <m:r>
                            <a:rPr lang="en-US" i="1">
                              <a:latin typeface="Cambria Math"/>
                            </a:rPr>
                            <m:t>𝑑𝐿</m:t>
                          </m:r>
                        </m:e>
                      </m:acc>
                    </m:oMath>
                  </m:oMathPara>
                </a14:m>
                <a:endParaRPr lang="en-US" dirty="0"/>
              </a:p>
            </p:txBody>
          </p:sp>
        </mc:Choice>
        <mc:Fallback xmlns="">
          <p:sp>
            <p:nvSpPr>
              <p:cNvPr id="69" name="Rectangle 68"/>
              <p:cNvSpPr>
                <a:spLocks noRot="1" noChangeAspect="1" noMove="1" noResize="1" noEditPoints="1" noAdjustHandles="1" noChangeArrowheads="1" noChangeShapeType="1" noTextEdit="1"/>
              </p:cNvSpPr>
              <p:nvPr/>
            </p:nvSpPr>
            <p:spPr>
              <a:xfrm>
                <a:off x="7984298" y="3344424"/>
                <a:ext cx="1083502" cy="949875"/>
              </a:xfrm>
              <a:prstGeom prst="rect">
                <a:avLst/>
              </a:prstGeom>
              <a:blipFill rotWithShape="1">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8" name="Rectangle 327"/>
              <p:cNvSpPr/>
              <p:nvPr/>
            </p:nvSpPr>
            <p:spPr>
              <a:xfrm>
                <a:off x="7831898" y="4495800"/>
                <a:ext cx="1083502" cy="949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i="1" smtClean="0">
                              <a:latin typeface="Cambria Math" panose="02040503050406030204" pitchFamily="18" charset="0"/>
                            </a:rPr>
                          </m:ctrlPr>
                        </m:naryPr>
                        <m:sub>
                          <m:r>
                            <m:rPr>
                              <m:brk m:alnAt="24"/>
                            </m:rPr>
                            <a:rPr lang="en-US" b="1" i="1">
                              <a:latin typeface="Cambria Math"/>
                            </a:rPr>
                            <m:t>𝑳</m:t>
                          </m:r>
                        </m:sub>
                        <m:sup/>
                        <m:e>
                          <m:acc>
                            <m:accPr>
                              <m:chr m:val="⃗"/>
                              <m:ctrlPr>
                                <a:rPr lang="en-US" i="1">
                                  <a:latin typeface="Cambria Math" panose="02040503050406030204" pitchFamily="18" charset="0"/>
                                </a:rPr>
                              </m:ctrlPr>
                            </m:accPr>
                            <m:e>
                              <m:r>
                                <a:rPr lang="en-US" i="1">
                                  <a:latin typeface="Cambria Math"/>
                                </a:rPr>
                                <m:t>𝐸</m:t>
                              </m:r>
                            </m:e>
                          </m:acc>
                        </m:e>
                      </m:nary>
                      <m:r>
                        <a:rPr lang="en-US">
                          <a:latin typeface="Cambria Math"/>
                        </a:rPr>
                        <m:t>∙</m:t>
                      </m:r>
                      <m:acc>
                        <m:accPr>
                          <m:chr m:val="⃗"/>
                          <m:ctrlPr>
                            <a:rPr lang="en-US" i="1">
                              <a:latin typeface="Cambria Math" panose="02040503050406030204" pitchFamily="18" charset="0"/>
                            </a:rPr>
                          </m:ctrlPr>
                        </m:accPr>
                        <m:e>
                          <m:r>
                            <a:rPr lang="en-US" i="1">
                              <a:latin typeface="Cambria Math"/>
                            </a:rPr>
                            <m:t>𝑑𝐿</m:t>
                          </m:r>
                        </m:e>
                      </m:acc>
                    </m:oMath>
                  </m:oMathPara>
                </a14:m>
                <a:endParaRPr lang="en-US" dirty="0"/>
              </a:p>
            </p:txBody>
          </p:sp>
        </mc:Choice>
        <mc:Fallback xmlns="">
          <p:sp>
            <p:nvSpPr>
              <p:cNvPr id="328" name="Rectangle 327"/>
              <p:cNvSpPr>
                <a:spLocks noRot="1" noChangeAspect="1" noMove="1" noResize="1" noEditPoints="1" noAdjustHandles="1" noChangeArrowheads="1" noChangeShapeType="1" noTextEdit="1"/>
              </p:cNvSpPr>
              <p:nvPr/>
            </p:nvSpPr>
            <p:spPr>
              <a:xfrm>
                <a:off x="7831898" y="4495800"/>
                <a:ext cx="1083502" cy="949875"/>
              </a:xfrm>
              <a:prstGeom prst="rect">
                <a:avLst/>
              </a:prstGeom>
              <a:blipFill rotWithShape="1">
                <a:blip r:embed="rId34"/>
                <a:stretch>
                  <a:fillRect/>
                </a:stretch>
              </a:blipFill>
            </p:spPr>
            <p:txBody>
              <a:bodyPr/>
              <a:lstStyle/>
              <a:p>
                <a:r>
                  <a:rPr lang="en-US">
                    <a:noFill/>
                  </a:rPr>
                  <a:t> </a:t>
                </a:r>
              </a:p>
            </p:txBody>
          </p:sp>
        </mc:Fallback>
      </mc:AlternateContent>
      <p:grpSp>
        <p:nvGrpSpPr>
          <p:cNvPr id="72" name="Group 71"/>
          <p:cNvGrpSpPr/>
          <p:nvPr/>
        </p:nvGrpSpPr>
        <p:grpSpPr>
          <a:xfrm>
            <a:off x="3802823" y="4503099"/>
            <a:ext cx="4195696" cy="926151"/>
            <a:chOff x="3505200" y="4941249"/>
            <a:chExt cx="4195696" cy="926151"/>
          </a:xfrm>
        </p:grpSpPr>
        <mc:AlternateContent xmlns:mc="http://schemas.openxmlformats.org/markup-compatibility/2006" xmlns:a14="http://schemas.microsoft.com/office/drawing/2010/main">
          <mc:Choice Requires="a14">
            <p:sp>
              <p:nvSpPr>
                <p:cNvPr id="327" name="Rectangle 326"/>
                <p:cNvSpPr/>
                <p:nvPr/>
              </p:nvSpPr>
              <p:spPr>
                <a:xfrm>
                  <a:off x="3505200" y="4941249"/>
                  <a:ext cx="3869498" cy="9261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b="0" i="1" smtClean="0">
                                <a:solidFill>
                                  <a:srgbClr val="FFFF00"/>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a:rPr>
                                  <m:t>lim</m:t>
                                </m:r>
                              </m:e>
                              <m:lim>
                                <m:r>
                                  <a:rPr lang="en-US" i="1" dirty="0">
                                    <a:latin typeface="Cambria Math"/>
                                    <a:ea typeface="Cambria Math"/>
                                  </a:rPr>
                                  <m:t>𝑑</m:t>
                                </m:r>
                                <m:acc>
                                  <m:accPr>
                                    <m:chr m:val="⃗"/>
                                    <m:ctrlPr>
                                      <a:rPr lang="en-US" i="1" dirty="0">
                                        <a:latin typeface="Cambria Math" panose="02040503050406030204" pitchFamily="18" charset="0"/>
                                        <a:ea typeface="Cambria Math"/>
                                      </a:rPr>
                                    </m:ctrlPr>
                                  </m:accPr>
                                  <m:e>
                                    <m:r>
                                      <a:rPr lang="en-US" i="1" dirty="0">
                                        <a:latin typeface="Cambria Math"/>
                                        <a:ea typeface="Cambria Math"/>
                                      </a:rPr>
                                      <m:t>𝑠</m:t>
                                    </m:r>
                                  </m:e>
                                </m:acc>
                                <m:r>
                                  <a:rPr lang="en-US" i="1" dirty="0" smtClean="0">
                                    <a:solidFill>
                                      <a:schemeClr val="tx1"/>
                                    </a:solidFill>
                                    <a:latin typeface="Cambria Math"/>
                                    <a:ea typeface="Cambria Math"/>
                                  </a:rPr>
                                  <m:t>→</m:t>
                                </m:r>
                                <m:r>
                                  <a:rPr lang="en-US" b="0" i="1" dirty="0" smtClean="0">
                                    <a:solidFill>
                                      <a:schemeClr val="tx1"/>
                                    </a:solidFill>
                                    <a:latin typeface="Cambria Math"/>
                                    <a:ea typeface="Cambria Math"/>
                                  </a:rPr>
                                  <m:t>0</m:t>
                                </m:r>
                              </m:lim>
                            </m:limLow>
                          </m:fName>
                          <m:e>
                            <m:nary>
                              <m:naryPr>
                                <m:chr m:val="∑"/>
                                <m:ctrlPr>
                                  <a:rPr lang="en-US" i="1">
                                    <a:solidFill>
                                      <a:srgbClr val="FFFF00"/>
                                    </a:solidFill>
                                    <a:latin typeface="Cambria Math" panose="02040503050406030204" pitchFamily="18" charset="0"/>
                                  </a:rPr>
                                </m:ctrlPr>
                              </m:naryPr>
                              <m:sub>
                                <m:sSub>
                                  <m:sSubPr>
                                    <m:ctrlPr>
                                      <a:rPr lang="en-US" i="1" dirty="0" smtClean="0">
                                        <a:latin typeface="Cambria Math" panose="02040503050406030204" pitchFamily="18" charset="0"/>
                                        <a:ea typeface="Cambria Math"/>
                                      </a:rPr>
                                    </m:ctrlPr>
                                  </m:sSubPr>
                                  <m:e>
                                    <m:r>
                                      <a:rPr lang="en-US" i="1" dirty="0" smtClean="0">
                                        <a:latin typeface="Cambria Math"/>
                                        <a:ea typeface="Cambria Math"/>
                                      </a:rPr>
                                      <m:t>𝑑</m:t>
                                    </m:r>
                                    <m:acc>
                                      <m:accPr>
                                        <m:chr m:val="⃗"/>
                                        <m:ctrlPr>
                                          <a:rPr lang="en-US" i="1" dirty="0" smtClean="0">
                                            <a:latin typeface="Cambria Math" panose="02040503050406030204" pitchFamily="18" charset="0"/>
                                            <a:ea typeface="Cambria Math"/>
                                          </a:rPr>
                                        </m:ctrlPr>
                                      </m:accPr>
                                      <m:e>
                                        <m:r>
                                          <a:rPr lang="en-US" i="1" dirty="0">
                                            <a:latin typeface="Cambria Math"/>
                                            <a:ea typeface="Cambria Math"/>
                                          </a:rPr>
                                          <m:t>𝑠</m:t>
                                        </m:r>
                                      </m:e>
                                    </m:acc>
                                  </m:e>
                                  <m:sub/>
                                </m:sSub>
                              </m:sub>
                              <m:sup>
                                <m:r>
                                  <a:rPr lang="en-US" b="1" i="1" dirty="0">
                                    <a:solidFill>
                                      <a:srgbClr val="4AE60C"/>
                                    </a:solidFill>
                                    <a:latin typeface="Cambria Math"/>
                                  </a:rPr>
                                  <m:t>𝑺</m:t>
                                </m:r>
                              </m:sup>
                              <m:e>
                                <m:sSub>
                                  <m:sSubPr>
                                    <m:ctrlPr>
                                      <a:rPr lang="en-US" i="1" smtClean="0">
                                        <a:solidFill>
                                          <a:srgbClr val="FFFF00"/>
                                        </a:solidFill>
                                        <a:latin typeface="Cambria Math" panose="02040503050406030204" pitchFamily="18" charset="0"/>
                                      </a:rPr>
                                    </m:ctrlPr>
                                  </m:sSubPr>
                                  <m:e>
                                    <m:d>
                                      <m:dPr>
                                        <m:ctrlPr>
                                          <a:rPr lang="en-US" i="1">
                                            <a:solidFill>
                                              <a:srgbClr val="FFFF00"/>
                                            </a:solidFill>
                                            <a:latin typeface="Cambria Math" panose="02040503050406030204" pitchFamily="18" charset="0"/>
                                          </a:rPr>
                                        </m:ctrlPr>
                                      </m:dPr>
                                      <m:e>
                                        <m:r>
                                          <a:rPr lang="en-US" i="1">
                                            <a:solidFill>
                                              <a:srgbClr val="FFFF00"/>
                                            </a:solidFill>
                                            <a:latin typeface="Cambria Math"/>
                                            <a:ea typeface="Cambria Math"/>
                                          </a:rPr>
                                          <m:t>𝛻</m:t>
                                        </m:r>
                                        <m:r>
                                          <a:rPr lang="en-US" i="1">
                                            <a:solidFill>
                                              <a:srgbClr val="FFFF00"/>
                                            </a:solidFill>
                                            <a:latin typeface="Cambria Math"/>
                                            <a:ea typeface="Cambria Math"/>
                                          </a:rPr>
                                          <m:t>𝑋</m:t>
                                        </m:r>
                                        <m:acc>
                                          <m:accPr>
                                            <m:chr m:val="⃗"/>
                                            <m:ctrlPr>
                                              <a:rPr lang="en-US" i="1">
                                                <a:solidFill>
                                                  <a:srgbClr val="FFFF00"/>
                                                </a:solidFill>
                                                <a:latin typeface="Cambria Math" panose="02040503050406030204" pitchFamily="18" charset="0"/>
                                                <a:ea typeface="Cambria Math"/>
                                              </a:rPr>
                                            </m:ctrlPr>
                                          </m:accPr>
                                          <m:e>
                                            <m:r>
                                              <a:rPr lang="en-US" i="1">
                                                <a:solidFill>
                                                  <a:srgbClr val="FFFF00"/>
                                                </a:solidFill>
                                                <a:latin typeface="Cambria Math"/>
                                                <a:ea typeface="Cambria Math"/>
                                              </a:rPr>
                                              <m:t>𝐸</m:t>
                                            </m:r>
                                          </m:e>
                                        </m:acc>
                                      </m:e>
                                    </m:d>
                                  </m:e>
                                  <m:sub>
                                    <m:r>
                                      <a:rPr lang="en-US" i="1">
                                        <a:solidFill>
                                          <a:srgbClr val="FFFF00"/>
                                        </a:solidFill>
                                        <a:latin typeface="Cambria Math"/>
                                      </a:rPr>
                                      <m:t>𝑖</m:t>
                                    </m:r>
                                  </m:sub>
                                </m:sSub>
                                <m:r>
                                  <a:rPr lang="en-US" i="1" dirty="0">
                                    <a:solidFill>
                                      <a:srgbClr val="FFFF00"/>
                                    </a:solidFill>
                                    <a:latin typeface="Cambria Math"/>
                                    <a:ea typeface="Cambria Math"/>
                                  </a:rPr>
                                  <m:t>∙</m:t>
                                </m:r>
                                <m:r>
                                  <a:rPr lang="en-US" i="1" dirty="0">
                                    <a:latin typeface="Cambria Math"/>
                                    <a:ea typeface="Cambria Math"/>
                                  </a:rPr>
                                  <m:t>𝑑</m:t>
                                </m:r>
                                <m:acc>
                                  <m:accPr>
                                    <m:chr m:val="⃗"/>
                                    <m:ctrlPr>
                                      <a:rPr lang="en-US" i="1" dirty="0">
                                        <a:latin typeface="Cambria Math" panose="02040503050406030204" pitchFamily="18" charset="0"/>
                                        <a:ea typeface="Cambria Math"/>
                                      </a:rPr>
                                    </m:ctrlPr>
                                  </m:accPr>
                                  <m:e>
                                    <m:r>
                                      <a:rPr lang="en-US" i="1" dirty="0">
                                        <a:latin typeface="Cambria Math"/>
                                        <a:ea typeface="Cambria Math"/>
                                      </a:rPr>
                                      <m:t>𝑠</m:t>
                                    </m:r>
                                  </m:e>
                                </m:acc>
                                <m:r>
                                  <a:rPr lang="en-US" i="1" dirty="0">
                                    <a:latin typeface="Cambria Math"/>
                                    <a:ea typeface="Cambria Math"/>
                                  </a:rPr>
                                  <m:t>=</m:t>
                                </m:r>
                              </m:e>
                            </m:nary>
                          </m:e>
                        </m:func>
                        <m:nary>
                          <m:naryPr>
                            <m:ctrlPr>
                              <a:rPr lang="en-US" b="0" i="1" smtClean="0">
                                <a:solidFill>
                                  <a:srgbClr val="FFFF00"/>
                                </a:solidFill>
                                <a:latin typeface="Cambria Math" panose="02040503050406030204" pitchFamily="18" charset="0"/>
                              </a:rPr>
                            </m:ctrlPr>
                          </m:naryPr>
                          <m:sub>
                            <m:r>
                              <a:rPr lang="en-US" b="1" i="1" dirty="0">
                                <a:solidFill>
                                  <a:srgbClr val="2CF42C"/>
                                </a:solidFill>
                                <a:latin typeface="Cambria Math"/>
                              </a:rPr>
                              <m:t>𝑺</m:t>
                            </m:r>
                          </m:sub>
                          <m:sup/>
                          <m:e>
                            <m:r>
                              <a:rPr lang="en-US" i="1">
                                <a:solidFill>
                                  <a:srgbClr val="FFFF00"/>
                                </a:solidFill>
                                <a:latin typeface="Cambria Math"/>
                                <a:ea typeface="Cambria Math"/>
                              </a:rPr>
                              <m:t>𝛻</m:t>
                            </m:r>
                            <m:r>
                              <a:rPr lang="en-US" i="1">
                                <a:solidFill>
                                  <a:srgbClr val="FFFF00"/>
                                </a:solidFill>
                                <a:latin typeface="Cambria Math"/>
                                <a:ea typeface="Cambria Math"/>
                              </a:rPr>
                              <m:t>𝑋</m:t>
                            </m:r>
                            <m:acc>
                              <m:accPr>
                                <m:chr m:val="⃗"/>
                                <m:ctrlPr>
                                  <a:rPr lang="en-US" i="1">
                                    <a:solidFill>
                                      <a:srgbClr val="FFFF00"/>
                                    </a:solidFill>
                                    <a:latin typeface="Cambria Math" panose="02040503050406030204" pitchFamily="18" charset="0"/>
                                    <a:ea typeface="Cambria Math"/>
                                  </a:rPr>
                                </m:ctrlPr>
                              </m:accPr>
                              <m:e>
                                <m:r>
                                  <a:rPr lang="en-US" i="1">
                                    <a:solidFill>
                                      <a:srgbClr val="FFFF00"/>
                                    </a:solidFill>
                                    <a:latin typeface="Cambria Math"/>
                                    <a:ea typeface="Cambria Math"/>
                                  </a:rPr>
                                  <m:t>𝐸</m:t>
                                </m:r>
                              </m:e>
                            </m:acc>
                            <m:r>
                              <a:rPr lang="en-US" i="1" dirty="0">
                                <a:solidFill>
                                  <a:srgbClr val="FFFF00"/>
                                </a:solidFill>
                                <a:latin typeface="Cambria Math"/>
                                <a:ea typeface="Cambria Math"/>
                              </a:rPr>
                              <m:t>∙</m:t>
                            </m:r>
                            <m:r>
                              <a:rPr lang="en-US" i="1" dirty="0">
                                <a:latin typeface="Cambria Math"/>
                                <a:ea typeface="Cambria Math"/>
                              </a:rPr>
                              <m:t>𝑑</m:t>
                            </m:r>
                            <m:acc>
                              <m:accPr>
                                <m:chr m:val="⃗"/>
                                <m:ctrlPr>
                                  <a:rPr lang="en-US" i="1" dirty="0">
                                    <a:latin typeface="Cambria Math" panose="02040503050406030204" pitchFamily="18" charset="0"/>
                                    <a:ea typeface="Cambria Math"/>
                                  </a:rPr>
                                </m:ctrlPr>
                              </m:accPr>
                              <m:e>
                                <m:r>
                                  <a:rPr lang="en-US" i="1" dirty="0">
                                    <a:latin typeface="Cambria Math"/>
                                    <a:ea typeface="Cambria Math"/>
                                  </a:rPr>
                                  <m:t>𝑠</m:t>
                                </m:r>
                              </m:e>
                            </m:acc>
                          </m:e>
                        </m:nary>
                      </m:oMath>
                    </m:oMathPara>
                  </a14:m>
                  <a:endParaRPr lang="en-US" dirty="0"/>
                </a:p>
              </p:txBody>
            </p:sp>
          </mc:Choice>
          <mc:Fallback xmlns="">
            <p:sp>
              <p:nvSpPr>
                <p:cNvPr id="327" name="Rectangle 326"/>
                <p:cNvSpPr>
                  <a:spLocks noRot="1" noChangeAspect="1" noMove="1" noResize="1" noEditPoints="1" noAdjustHandles="1" noChangeArrowheads="1" noChangeShapeType="1" noTextEdit="1"/>
                </p:cNvSpPr>
                <p:nvPr/>
              </p:nvSpPr>
              <p:spPr>
                <a:xfrm>
                  <a:off x="3505200" y="4941249"/>
                  <a:ext cx="3869498" cy="926151"/>
                </a:xfrm>
                <a:prstGeom prst="rect">
                  <a:avLst/>
                </a:prstGeom>
                <a:blipFill rotWithShape="1">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 name="Rectangle 328"/>
                <p:cNvSpPr/>
                <p:nvPr/>
              </p:nvSpPr>
              <p:spPr>
                <a:xfrm>
                  <a:off x="7270971" y="5219658"/>
                  <a:ext cx="4299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m:t>
                        </m:r>
                      </m:oMath>
                    </m:oMathPara>
                  </a14:m>
                  <a:endParaRPr lang="en-US" dirty="0"/>
                </a:p>
              </p:txBody>
            </p:sp>
          </mc:Choice>
          <mc:Fallback xmlns="">
            <p:sp>
              <p:nvSpPr>
                <p:cNvPr id="329" name="Rectangle 328"/>
                <p:cNvSpPr>
                  <a:spLocks noRot="1" noChangeAspect="1" noMove="1" noResize="1" noEditPoints="1" noAdjustHandles="1" noChangeArrowheads="1" noChangeShapeType="1" noTextEdit="1"/>
                </p:cNvSpPr>
                <p:nvPr/>
              </p:nvSpPr>
              <p:spPr>
                <a:xfrm>
                  <a:off x="7270971" y="5219658"/>
                  <a:ext cx="429925" cy="369332"/>
                </a:xfrm>
                <a:prstGeom prst="rect">
                  <a:avLst/>
                </a:prstGeom>
                <a:blipFill rotWithShape="1">
                  <a:blip r:embed="rId36"/>
                  <a:stretch>
                    <a:fillRect/>
                  </a:stretch>
                </a:blipFill>
              </p:spPr>
              <p:txBody>
                <a:bodyPr/>
                <a:lstStyle/>
                <a:p>
                  <a:r>
                    <a:rPr lang="en-US">
                      <a:noFill/>
                    </a:rPr>
                    <a:t> </a:t>
                  </a:r>
                </a:p>
              </p:txBody>
            </p:sp>
          </mc:Fallback>
        </mc:AlternateContent>
      </p:grpSp>
      <p:grpSp>
        <p:nvGrpSpPr>
          <p:cNvPr id="76" name="Group 75"/>
          <p:cNvGrpSpPr/>
          <p:nvPr/>
        </p:nvGrpSpPr>
        <p:grpSpPr>
          <a:xfrm>
            <a:off x="6248401" y="5334001"/>
            <a:ext cx="2521262" cy="709314"/>
            <a:chOff x="6248401" y="5334001"/>
            <a:chExt cx="2521262" cy="709314"/>
          </a:xfrm>
        </p:grpSpPr>
        <p:sp>
          <p:nvSpPr>
            <p:cNvPr id="74" name="Left Brace 73"/>
            <p:cNvSpPr/>
            <p:nvPr/>
          </p:nvSpPr>
          <p:spPr bwMode="auto">
            <a:xfrm rot="16200000">
              <a:off x="7374280" y="4208122"/>
              <a:ext cx="269504" cy="2521262"/>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75" name="TextBox 74"/>
            <p:cNvSpPr txBox="1"/>
            <p:nvPr/>
          </p:nvSpPr>
          <p:spPr>
            <a:xfrm>
              <a:off x="6324600" y="5581650"/>
              <a:ext cx="2368863" cy="461665"/>
            </a:xfrm>
            <a:prstGeom prst="rect">
              <a:avLst/>
            </a:prstGeom>
            <a:noFill/>
          </p:spPr>
          <p:txBody>
            <a:bodyPr wrap="square" rtlCol="0">
              <a:spAutoFit/>
            </a:bodyPr>
            <a:lstStyle/>
            <a:p>
              <a:pPr algn="ctr" rtl="1"/>
              <a:r>
                <a:rPr lang="he-IL" sz="2400" dirty="0" smtClean="0"/>
                <a:t>משפט סטוקס</a:t>
              </a:r>
              <a:endParaRPr lang="en-US" sz="2400" dirty="0"/>
            </a:p>
          </p:txBody>
        </p:sp>
      </p:grpSp>
      <p:cxnSp>
        <p:nvCxnSpPr>
          <p:cNvPr id="65" name="Straight Arrow Connector 64"/>
          <p:cNvCxnSpPr/>
          <p:nvPr/>
        </p:nvCxnSpPr>
        <p:spPr bwMode="auto">
          <a:xfrm flipH="1">
            <a:off x="4715877" y="3825213"/>
            <a:ext cx="1608723" cy="8229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p:nvPr/>
        </p:nvCxnSpPr>
        <p:spPr bwMode="auto">
          <a:xfrm>
            <a:off x="8449849" y="4075670"/>
            <a:ext cx="0" cy="66039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oup 77"/>
          <p:cNvGrpSpPr/>
          <p:nvPr/>
        </p:nvGrpSpPr>
        <p:grpSpPr>
          <a:xfrm>
            <a:off x="2108068" y="5855595"/>
            <a:ext cx="6807332" cy="663515"/>
            <a:chOff x="2108068" y="5855595"/>
            <a:chExt cx="6807332" cy="663515"/>
          </a:xfrm>
        </p:grpSpPr>
        <p:sp>
          <p:nvSpPr>
            <p:cNvPr id="73" name="TextBox 72"/>
            <p:cNvSpPr txBox="1"/>
            <p:nvPr/>
          </p:nvSpPr>
          <p:spPr>
            <a:xfrm>
              <a:off x="4587597" y="6019800"/>
              <a:ext cx="4327803" cy="369332"/>
            </a:xfrm>
            <a:prstGeom prst="rect">
              <a:avLst/>
            </a:prstGeom>
            <a:noFill/>
          </p:spPr>
          <p:txBody>
            <a:bodyPr wrap="square" rtlCol="0">
              <a:spAutoFit/>
            </a:bodyPr>
            <a:lstStyle/>
            <a:p>
              <a:pPr algn="r" rtl="1"/>
              <a:r>
                <a:rPr lang="he-IL" dirty="0" smtClean="0"/>
                <a:t>ולכן, אינטגרל הצירקולציה ליחידת שטח הינו:</a:t>
              </a:r>
              <a:endParaRPr lang="en-US" dirty="0"/>
            </a:p>
          </p:txBody>
        </p:sp>
        <mc:AlternateContent xmlns:mc="http://schemas.openxmlformats.org/markup-compatibility/2006" xmlns:a14="http://schemas.microsoft.com/office/drawing/2010/main">
          <mc:Choice Requires="a14">
            <p:sp>
              <p:nvSpPr>
                <p:cNvPr id="77" name="TextBox 76"/>
                <p:cNvSpPr txBox="1"/>
                <p:nvPr/>
              </p:nvSpPr>
              <p:spPr>
                <a:xfrm>
                  <a:off x="2108068" y="5855595"/>
                  <a:ext cx="2692532" cy="663515"/>
                </a:xfrm>
                <a:prstGeom prst="rect">
                  <a:avLst/>
                </a:prstGeom>
                <a:noFill/>
              </p:spPr>
              <p:txBody>
                <a:bodyPr wrap="none"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a:ea typeface="Cambria Math"/>
                            </a:rPr>
                            <m:t>𝜕</m:t>
                          </m:r>
                        </m:num>
                        <m:den>
                          <m:r>
                            <a:rPr lang="en-US" sz="2400" b="0" i="1" smtClean="0">
                              <a:latin typeface="Cambria Math"/>
                            </a:rPr>
                            <m:t>𝑑𝑠</m:t>
                          </m:r>
                        </m:den>
                      </m:f>
                      <m:d>
                        <m:dPr>
                          <m:ctrlPr>
                            <a:rPr lang="en-US" sz="2400" i="1" smtClean="0">
                              <a:latin typeface="Cambria Math" panose="02040503050406030204" pitchFamily="18" charset="0"/>
                            </a:rPr>
                          </m:ctrlPr>
                        </m:dPr>
                        <m:e>
                          <m:nary>
                            <m:naryPr>
                              <m:chr m:val="∮"/>
                              <m:limLoc m:val="undOvr"/>
                              <m:ctrlPr>
                                <a:rPr lang="en-US" sz="2400" i="1">
                                  <a:latin typeface="Cambria Math" panose="02040503050406030204" pitchFamily="18" charset="0"/>
                                </a:rPr>
                              </m:ctrlPr>
                            </m:naryPr>
                            <m:sub>
                              <m:r>
                                <m:rPr>
                                  <m:brk m:alnAt="24"/>
                                </m:rPr>
                                <a:rPr lang="en-US" sz="2400" b="1" i="1">
                                  <a:latin typeface="Cambria Math"/>
                                </a:rPr>
                                <m:t>𝑳</m:t>
                              </m:r>
                            </m:sub>
                            <m:sup/>
                            <m:e>
                              <m:acc>
                                <m:accPr>
                                  <m:chr m:val="⃗"/>
                                  <m:ctrlPr>
                                    <a:rPr lang="en-US" sz="2400" i="1">
                                      <a:latin typeface="Cambria Math" panose="02040503050406030204" pitchFamily="18" charset="0"/>
                                    </a:rPr>
                                  </m:ctrlPr>
                                </m:accPr>
                                <m:e>
                                  <m:r>
                                    <a:rPr lang="en-US" sz="2400" i="1">
                                      <a:latin typeface="Cambria Math"/>
                                    </a:rPr>
                                    <m:t>𝐸</m:t>
                                  </m:r>
                                </m:e>
                              </m:acc>
                            </m:e>
                          </m:nary>
                          <m:r>
                            <a:rPr lang="en-US" sz="2400">
                              <a:latin typeface="Cambria Math"/>
                            </a:rPr>
                            <m:t>∙</m:t>
                          </m:r>
                          <m:acc>
                            <m:accPr>
                              <m:chr m:val="⃗"/>
                              <m:ctrlPr>
                                <a:rPr lang="en-US" sz="2400" i="1">
                                  <a:latin typeface="Cambria Math" panose="02040503050406030204" pitchFamily="18" charset="0"/>
                                </a:rPr>
                              </m:ctrlPr>
                            </m:accPr>
                            <m:e>
                              <m:r>
                                <a:rPr lang="en-US" sz="2400" i="1">
                                  <a:latin typeface="Cambria Math"/>
                                </a:rPr>
                                <m:t>𝑑𝐿</m:t>
                              </m:r>
                            </m:e>
                          </m:acc>
                        </m:e>
                      </m:d>
                    </m:oMath>
                  </a14:m>
                  <a:r>
                    <a:rPr lang="en-US" dirty="0" smtClean="0"/>
                    <a:t>=</a:t>
                  </a:r>
                  <a:r>
                    <a:rPr lang="en-US" dirty="0">
                      <a:solidFill>
                        <a:srgbClr val="FFFF00"/>
                      </a:solidFill>
                      <a:ea typeface="Cambria Math"/>
                    </a:rPr>
                    <a:t> </a:t>
                  </a:r>
                  <a14:m>
                    <m:oMath xmlns:m="http://schemas.openxmlformats.org/officeDocument/2006/math">
                      <m:r>
                        <a:rPr lang="en-US" i="1">
                          <a:solidFill>
                            <a:srgbClr val="FFFF00"/>
                          </a:solidFill>
                          <a:latin typeface="Cambria Math"/>
                          <a:ea typeface="Cambria Math"/>
                        </a:rPr>
                        <m:t>𝛻</m:t>
                      </m:r>
                      <m:r>
                        <a:rPr lang="en-US" i="1">
                          <a:solidFill>
                            <a:srgbClr val="FFFF00"/>
                          </a:solidFill>
                          <a:latin typeface="Cambria Math"/>
                          <a:ea typeface="Cambria Math"/>
                        </a:rPr>
                        <m:t>𝑋</m:t>
                      </m:r>
                      <m:acc>
                        <m:accPr>
                          <m:chr m:val="⃗"/>
                          <m:ctrlPr>
                            <a:rPr lang="en-US" i="1">
                              <a:solidFill>
                                <a:srgbClr val="FFFF00"/>
                              </a:solidFill>
                              <a:latin typeface="Cambria Math" panose="02040503050406030204" pitchFamily="18" charset="0"/>
                              <a:ea typeface="Cambria Math"/>
                            </a:rPr>
                          </m:ctrlPr>
                        </m:accPr>
                        <m:e>
                          <m:r>
                            <a:rPr lang="en-US" i="1">
                              <a:solidFill>
                                <a:srgbClr val="FFFF00"/>
                              </a:solidFill>
                              <a:latin typeface="Cambria Math"/>
                              <a:ea typeface="Cambria Math"/>
                            </a:rPr>
                            <m:t>𝐸</m:t>
                          </m:r>
                        </m:e>
                      </m:acc>
                    </m:oMath>
                  </a14:m>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2108068" y="5855595"/>
                  <a:ext cx="2692532" cy="663515"/>
                </a:xfrm>
                <a:prstGeom prst="rect">
                  <a:avLst/>
                </a:prstGeom>
                <a:blipFill rotWithShape="1">
                  <a:blip r:embed="rId37"/>
                  <a:stretch>
                    <a:fillRect/>
                  </a:stretch>
                </a:blipFill>
              </p:spPr>
              <p:txBody>
                <a:bodyPr/>
                <a:lstStyle/>
                <a:p>
                  <a:r>
                    <a:rPr lang="en-US">
                      <a:noFill/>
                    </a:rPr>
                    <a:t> </a:t>
                  </a:r>
                </a:p>
              </p:txBody>
            </p:sp>
          </mc:Fallback>
        </mc:AlternateContent>
      </p:grpSp>
      <p:cxnSp>
        <p:nvCxnSpPr>
          <p:cNvPr id="321" name="Straight Arrow Connector 320"/>
          <p:cNvCxnSpPr/>
          <p:nvPr/>
        </p:nvCxnSpPr>
        <p:spPr bwMode="auto">
          <a:xfrm rot="16200000">
            <a:off x="2901048" y="971751"/>
            <a:ext cx="0" cy="281419"/>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5" name="Straight Arrow Connector 324"/>
          <p:cNvCxnSpPr/>
          <p:nvPr/>
        </p:nvCxnSpPr>
        <p:spPr bwMode="auto">
          <a:xfrm rot="16200000">
            <a:off x="3208085" y="965401"/>
            <a:ext cx="0" cy="281419"/>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6" name="Straight Arrow Connector 325"/>
          <p:cNvCxnSpPr/>
          <p:nvPr/>
        </p:nvCxnSpPr>
        <p:spPr bwMode="auto">
          <a:xfrm rot="16200000">
            <a:off x="3510361" y="965401"/>
            <a:ext cx="0" cy="281419"/>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Straight Arrow Connector 329"/>
          <p:cNvCxnSpPr/>
          <p:nvPr/>
        </p:nvCxnSpPr>
        <p:spPr bwMode="auto">
          <a:xfrm>
            <a:off x="3927875" y="1079679"/>
            <a:ext cx="0" cy="309561"/>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Straight Arrow Connector 330"/>
          <p:cNvCxnSpPr/>
          <p:nvPr/>
        </p:nvCxnSpPr>
        <p:spPr bwMode="auto">
          <a:xfrm rot="16200000">
            <a:off x="3808811" y="965401"/>
            <a:ext cx="0" cy="281419"/>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Straight Arrow Connector 331"/>
          <p:cNvCxnSpPr/>
          <p:nvPr/>
        </p:nvCxnSpPr>
        <p:spPr bwMode="auto">
          <a:xfrm>
            <a:off x="3934512" y="1384479"/>
            <a:ext cx="0" cy="309561"/>
          </a:xfrm>
          <a:prstGeom prst="straightConnector1">
            <a:avLst/>
          </a:prstGeom>
          <a:solidFill>
            <a:schemeClr val="accent1"/>
          </a:solidFill>
          <a:ln w="9525"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1909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circle(in)">
                                      <p:cBhvr>
                                        <p:cTn id="7" dur="20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circle(in)">
                                      <p:cBhvr>
                                        <p:cTn id="12" dur="20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 calcmode="lin" valueType="num">
                                      <p:cBhvr additive="base">
                                        <p:cTn id="17" dur="500" fill="hold"/>
                                        <p:tgtEl>
                                          <p:spTgt spid="324"/>
                                        </p:tgtEl>
                                        <p:attrNameLst>
                                          <p:attrName>ppt_x</p:attrName>
                                        </p:attrNameLst>
                                      </p:cBhvr>
                                      <p:tavLst>
                                        <p:tav tm="0">
                                          <p:val>
                                            <p:strVal val="0-#ppt_w/2"/>
                                          </p:val>
                                        </p:tav>
                                        <p:tav tm="100000">
                                          <p:val>
                                            <p:strVal val="#ppt_x"/>
                                          </p:val>
                                        </p:tav>
                                      </p:tavLst>
                                    </p:anim>
                                    <p:anim calcmode="lin" valueType="num">
                                      <p:cBhvr additive="base">
                                        <p:cTn id="18" dur="500" fill="hold"/>
                                        <p:tgtEl>
                                          <p:spTgt spid="3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21"/>
                                        </p:tgtEl>
                                        <p:attrNameLst>
                                          <p:attrName>style.visibility</p:attrName>
                                        </p:attrNameLst>
                                      </p:cBhvr>
                                      <p:to>
                                        <p:strVal val="visible"/>
                                      </p:to>
                                    </p:set>
                                    <p:anim calcmode="lin" valueType="num">
                                      <p:cBhvr additive="base">
                                        <p:cTn id="28" dur="500" fill="hold"/>
                                        <p:tgtEl>
                                          <p:spTgt spid="321"/>
                                        </p:tgtEl>
                                        <p:attrNameLst>
                                          <p:attrName>ppt_x</p:attrName>
                                        </p:attrNameLst>
                                      </p:cBhvr>
                                      <p:tavLst>
                                        <p:tav tm="0">
                                          <p:val>
                                            <p:strVal val="0-#ppt_w/2"/>
                                          </p:val>
                                        </p:tav>
                                        <p:tav tm="100000">
                                          <p:val>
                                            <p:strVal val="#ppt_x"/>
                                          </p:val>
                                        </p:tav>
                                      </p:tavLst>
                                    </p:anim>
                                    <p:anim calcmode="lin" valueType="num">
                                      <p:cBhvr additive="base">
                                        <p:cTn id="29" dur="500" fill="hold"/>
                                        <p:tgtEl>
                                          <p:spTgt spid="321"/>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25"/>
                                        </p:tgtEl>
                                        <p:attrNameLst>
                                          <p:attrName>style.visibility</p:attrName>
                                        </p:attrNameLst>
                                      </p:cBhvr>
                                      <p:to>
                                        <p:strVal val="visible"/>
                                      </p:to>
                                    </p:set>
                                    <p:anim calcmode="lin" valueType="num">
                                      <p:cBhvr additive="base">
                                        <p:cTn id="32" dur="500" fill="hold"/>
                                        <p:tgtEl>
                                          <p:spTgt spid="325"/>
                                        </p:tgtEl>
                                        <p:attrNameLst>
                                          <p:attrName>ppt_x</p:attrName>
                                        </p:attrNameLst>
                                      </p:cBhvr>
                                      <p:tavLst>
                                        <p:tav tm="0">
                                          <p:val>
                                            <p:strVal val="0-#ppt_w/2"/>
                                          </p:val>
                                        </p:tav>
                                        <p:tav tm="100000">
                                          <p:val>
                                            <p:strVal val="#ppt_x"/>
                                          </p:val>
                                        </p:tav>
                                      </p:tavLst>
                                    </p:anim>
                                    <p:anim calcmode="lin" valueType="num">
                                      <p:cBhvr additive="base">
                                        <p:cTn id="33" dur="500" fill="hold"/>
                                        <p:tgtEl>
                                          <p:spTgt spid="32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26"/>
                                        </p:tgtEl>
                                        <p:attrNameLst>
                                          <p:attrName>style.visibility</p:attrName>
                                        </p:attrNameLst>
                                      </p:cBhvr>
                                      <p:to>
                                        <p:strVal val="visible"/>
                                      </p:to>
                                    </p:set>
                                    <p:anim calcmode="lin" valueType="num">
                                      <p:cBhvr additive="base">
                                        <p:cTn id="36" dur="500" fill="hold"/>
                                        <p:tgtEl>
                                          <p:spTgt spid="326"/>
                                        </p:tgtEl>
                                        <p:attrNameLst>
                                          <p:attrName>ppt_x</p:attrName>
                                        </p:attrNameLst>
                                      </p:cBhvr>
                                      <p:tavLst>
                                        <p:tav tm="0">
                                          <p:val>
                                            <p:strVal val="0-#ppt_w/2"/>
                                          </p:val>
                                        </p:tav>
                                        <p:tav tm="100000">
                                          <p:val>
                                            <p:strVal val="#ppt_x"/>
                                          </p:val>
                                        </p:tav>
                                      </p:tavLst>
                                    </p:anim>
                                    <p:anim calcmode="lin" valueType="num">
                                      <p:cBhvr additive="base">
                                        <p:cTn id="37" dur="500" fill="hold"/>
                                        <p:tgtEl>
                                          <p:spTgt spid="326"/>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330"/>
                                        </p:tgtEl>
                                        <p:attrNameLst>
                                          <p:attrName>style.visibility</p:attrName>
                                        </p:attrNameLst>
                                      </p:cBhvr>
                                      <p:to>
                                        <p:strVal val="visible"/>
                                      </p:to>
                                    </p:set>
                                    <p:anim calcmode="lin" valueType="num">
                                      <p:cBhvr additive="base">
                                        <p:cTn id="40" dur="500" fill="hold"/>
                                        <p:tgtEl>
                                          <p:spTgt spid="330"/>
                                        </p:tgtEl>
                                        <p:attrNameLst>
                                          <p:attrName>ppt_x</p:attrName>
                                        </p:attrNameLst>
                                      </p:cBhvr>
                                      <p:tavLst>
                                        <p:tav tm="0">
                                          <p:val>
                                            <p:strVal val="0-#ppt_w/2"/>
                                          </p:val>
                                        </p:tav>
                                        <p:tav tm="100000">
                                          <p:val>
                                            <p:strVal val="#ppt_x"/>
                                          </p:val>
                                        </p:tav>
                                      </p:tavLst>
                                    </p:anim>
                                    <p:anim calcmode="lin" valueType="num">
                                      <p:cBhvr additive="base">
                                        <p:cTn id="41" dur="500" fill="hold"/>
                                        <p:tgtEl>
                                          <p:spTgt spid="330"/>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331"/>
                                        </p:tgtEl>
                                        <p:attrNameLst>
                                          <p:attrName>style.visibility</p:attrName>
                                        </p:attrNameLst>
                                      </p:cBhvr>
                                      <p:to>
                                        <p:strVal val="visible"/>
                                      </p:to>
                                    </p:set>
                                    <p:anim calcmode="lin" valueType="num">
                                      <p:cBhvr additive="base">
                                        <p:cTn id="44" dur="500" fill="hold"/>
                                        <p:tgtEl>
                                          <p:spTgt spid="331"/>
                                        </p:tgtEl>
                                        <p:attrNameLst>
                                          <p:attrName>ppt_x</p:attrName>
                                        </p:attrNameLst>
                                      </p:cBhvr>
                                      <p:tavLst>
                                        <p:tav tm="0">
                                          <p:val>
                                            <p:strVal val="0-#ppt_w/2"/>
                                          </p:val>
                                        </p:tav>
                                        <p:tav tm="100000">
                                          <p:val>
                                            <p:strVal val="#ppt_x"/>
                                          </p:val>
                                        </p:tav>
                                      </p:tavLst>
                                    </p:anim>
                                    <p:anim calcmode="lin" valueType="num">
                                      <p:cBhvr additive="base">
                                        <p:cTn id="45" dur="500" fill="hold"/>
                                        <p:tgtEl>
                                          <p:spTgt spid="33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32"/>
                                        </p:tgtEl>
                                        <p:attrNameLst>
                                          <p:attrName>style.visibility</p:attrName>
                                        </p:attrNameLst>
                                      </p:cBhvr>
                                      <p:to>
                                        <p:strVal val="visible"/>
                                      </p:to>
                                    </p:set>
                                    <p:anim calcmode="lin" valueType="num">
                                      <p:cBhvr additive="base">
                                        <p:cTn id="48" dur="500" fill="hold"/>
                                        <p:tgtEl>
                                          <p:spTgt spid="332"/>
                                        </p:tgtEl>
                                        <p:attrNameLst>
                                          <p:attrName>ppt_x</p:attrName>
                                        </p:attrNameLst>
                                      </p:cBhvr>
                                      <p:tavLst>
                                        <p:tav tm="0">
                                          <p:val>
                                            <p:strVal val="0-#ppt_w/2"/>
                                          </p:val>
                                        </p:tav>
                                        <p:tav tm="100000">
                                          <p:val>
                                            <p:strVal val="#ppt_x"/>
                                          </p:val>
                                        </p:tav>
                                      </p:tavLst>
                                    </p:anim>
                                    <p:anim calcmode="lin" valueType="num">
                                      <p:cBhvr additive="base">
                                        <p:cTn id="49" dur="500" fill="hold"/>
                                        <p:tgtEl>
                                          <p:spTgt spid="33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500"/>
                                        <p:tgtEl>
                                          <p:spTgt spid="6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0"/>
                                        </p:tgtEl>
                                        <p:attrNameLst>
                                          <p:attrName>style.visibility</p:attrName>
                                        </p:attrNameLst>
                                      </p:cBhvr>
                                      <p:to>
                                        <p:strVal val="visible"/>
                                      </p:to>
                                    </p:set>
                                    <p:animEffect transition="in" filter="fade">
                                      <p:cBhvr>
                                        <p:cTn id="64" dur="500"/>
                                        <p:tgtEl>
                                          <p:spTgt spid="3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nodeType="click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circle(out)">
                                      <p:cBhvr>
                                        <p:cTn id="74" dur="2000"/>
                                        <p:tgtEl>
                                          <p:spTgt spid="6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circle(out)">
                                      <p:cBhvr>
                                        <p:cTn id="84" dur="20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28"/>
                                        </p:tgtEl>
                                        <p:attrNameLst>
                                          <p:attrName>style.visibility</p:attrName>
                                        </p:attrNameLst>
                                      </p:cBhvr>
                                      <p:to>
                                        <p:strVal val="visible"/>
                                      </p:to>
                                    </p:set>
                                    <p:animEffect transition="in" filter="fade">
                                      <p:cBhvr>
                                        <p:cTn id="89" dur="500"/>
                                        <p:tgtEl>
                                          <p:spTgt spid="328"/>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76"/>
                                        </p:tgtEl>
                                        <p:attrNameLst>
                                          <p:attrName>style.visibility</p:attrName>
                                        </p:attrNameLst>
                                      </p:cBhvr>
                                      <p:to>
                                        <p:strVal val="visible"/>
                                      </p:to>
                                    </p:set>
                                    <p:anim calcmode="lin" valueType="num">
                                      <p:cBhvr additive="base">
                                        <p:cTn id="94" dur="500" fill="hold"/>
                                        <p:tgtEl>
                                          <p:spTgt spid="76"/>
                                        </p:tgtEl>
                                        <p:attrNameLst>
                                          <p:attrName>ppt_x</p:attrName>
                                        </p:attrNameLst>
                                      </p:cBhvr>
                                      <p:tavLst>
                                        <p:tav tm="0">
                                          <p:val>
                                            <p:strVal val="#ppt_x"/>
                                          </p:val>
                                        </p:tav>
                                        <p:tav tm="100000">
                                          <p:val>
                                            <p:strVal val="#ppt_x"/>
                                          </p:val>
                                        </p:tav>
                                      </p:tavLst>
                                    </p:anim>
                                    <p:anim calcmode="lin" valueType="num">
                                      <p:cBhvr additive="base">
                                        <p:cTn id="95"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78"/>
                                        </p:tgtEl>
                                        <p:attrNameLst>
                                          <p:attrName>style.visibility</p:attrName>
                                        </p:attrNameLst>
                                      </p:cBhvr>
                                      <p:to>
                                        <p:strVal val="visible"/>
                                      </p:to>
                                    </p:set>
                                    <p:animEffect transition="in" filter="fade">
                                      <p:cBhvr>
                                        <p:cTn id="100"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20" grpId="0"/>
      <p:bldP spid="69" grpId="0"/>
      <p:bldP spid="3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40</a:t>
            </a:fld>
            <a:endParaRPr lang="en-US" altLang="en-US">
              <a:solidFill>
                <a:srgbClr val="FFFFFF"/>
              </a:solidFill>
            </a:endParaRPr>
          </a:p>
        </p:txBody>
      </p:sp>
      <p:sp>
        <p:nvSpPr>
          <p:cNvPr id="5" name="TextBox 4"/>
          <p:cNvSpPr txBox="1"/>
          <p:nvPr/>
        </p:nvSpPr>
        <p:spPr>
          <a:xfrm>
            <a:off x="4399180" y="79492"/>
            <a:ext cx="4401764" cy="523220"/>
          </a:xfrm>
          <a:prstGeom prst="rect">
            <a:avLst/>
          </a:prstGeom>
          <a:noFill/>
        </p:spPr>
        <p:txBody>
          <a:bodyPr wrap="square" rtlCol="1">
            <a:spAutoFit/>
          </a:bodyPr>
          <a:lstStyle/>
          <a:p>
            <a:pPr algn="r" rtl="1"/>
            <a:r>
              <a:rPr lang="he-IL" sz="2800" dirty="0" smtClean="0"/>
              <a:t>חוק הצומת של קירכהוף   </a:t>
            </a:r>
            <a:endParaRPr lang="he-IL" sz="2800" dirty="0"/>
          </a:p>
        </p:txBody>
      </p:sp>
      <p:grpSp>
        <p:nvGrpSpPr>
          <p:cNvPr id="7" name="Group 6"/>
          <p:cNvGrpSpPr/>
          <p:nvPr/>
        </p:nvGrpSpPr>
        <p:grpSpPr>
          <a:xfrm>
            <a:off x="251475" y="721471"/>
            <a:ext cx="8647878" cy="5933521"/>
            <a:chOff x="251475" y="721471"/>
            <a:chExt cx="8647878" cy="5933521"/>
          </a:xfrm>
        </p:grpSpPr>
        <p:pic>
          <p:nvPicPr>
            <p:cNvPr id="3" name="Picture 2"/>
            <p:cNvPicPr>
              <a:picLocks noChangeAspect="1"/>
            </p:cNvPicPr>
            <p:nvPr/>
          </p:nvPicPr>
          <p:blipFill>
            <a:blip r:embed="rId2"/>
            <a:stretch>
              <a:fillRect/>
            </a:stretch>
          </p:blipFill>
          <p:spPr>
            <a:xfrm>
              <a:off x="251475" y="721471"/>
              <a:ext cx="3424136" cy="5933521"/>
            </a:xfrm>
            <a:prstGeom prst="rect">
              <a:avLst/>
            </a:prstGeom>
          </p:spPr>
        </p:pic>
        <p:pic>
          <p:nvPicPr>
            <p:cNvPr id="4" name="Picture 3"/>
            <p:cNvPicPr>
              <a:picLocks noChangeAspect="1"/>
            </p:cNvPicPr>
            <p:nvPr/>
          </p:nvPicPr>
          <p:blipFill>
            <a:blip r:embed="rId3"/>
            <a:stretch>
              <a:fillRect/>
            </a:stretch>
          </p:blipFill>
          <p:spPr>
            <a:xfrm>
              <a:off x="4170480" y="4090886"/>
              <a:ext cx="4381500" cy="733425"/>
            </a:xfrm>
            <a:prstGeom prst="rect">
              <a:avLst/>
            </a:prstGeom>
          </p:spPr>
        </p:pic>
        <p:pic>
          <p:nvPicPr>
            <p:cNvPr id="6" name="Picture 5"/>
            <p:cNvPicPr>
              <a:picLocks noChangeAspect="1"/>
            </p:cNvPicPr>
            <p:nvPr/>
          </p:nvPicPr>
          <p:blipFill>
            <a:blip r:embed="rId4"/>
            <a:stretch>
              <a:fillRect/>
            </a:stretch>
          </p:blipFill>
          <p:spPr>
            <a:xfrm>
              <a:off x="3823108" y="726874"/>
              <a:ext cx="5076245" cy="2676525"/>
            </a:xfrm>
            <a:prstGeom prst="rect">
              <a:avLst/>
            </a:prstGeom>
          </p:spPr>
        </p:pic>
      </p:grpSp>
      <p:sp>
        <p:nvSpPr>
          <p:cNvPr id="8" name="TextBox 7"/>
          <p:cNvSpPr txBox="1"/>
          <p:nvPr/>
        </p:nvSpPr>
        <p:spPr>
          <a:xfrm>
            <a:off x="4170480" y="5214817"/>
            <a:ext cx="4516320" cy="830997"/>
          </a:xfrm>
          <a:prstGeom prst="rect">
            <a:avLst/>
          </a:prstGeom>
          <a:noFill/>
        </p:spPr>
        <p:txBody>
          <a:bodyPr wrap="square" rtlCol="1">
            <a:spAutoFit/>
          </a:bodyPr>
          <a:lstStyle/>
          <a:p>
            <a:r>
              <a:rPr lang="en-US" sz="1600" dirty="0">
                <a:hlinkClick r:id="rId5"/>
              </a:rPr>
              <a:t>https://he.wikipedia.org/wiki/%D7%97%D7%95%D7%A7%D7%99_%</a:t>
            </a:r>
            <a:r>
              <a:rPr lang="en-US" sz="1600" dirty="0" smtClean="0">
                <a:hlinkClick r:id="rId5"/>
              </a:rPr>
              <a:t>D7%A7%D7%99%D7%A8%D7%9B%D7%94%D7%95%D7%A3</a:t>
            </a:r>
            <a:r>
              <a:rPr lang="en-US" sz="1600" dirty="0" smtClean="0"/>
              <a:t> </a:t>
            </a:r>
            <a:endParaRPr lang="he-IL" sz="1600" dirty="0"/>
          </a:p>
        </p:txBody>
      </p:sp>
    </p:spTree>
    <p:extLst>
      <p:ext uri="{BB962C8B-B14F-4D97-AF65-F5344CB8AC3E}">
        <p14:creationId xmlns:p14="http://schemas.microsoft.com/office/powerpoint/2010/main" val="3869986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41</a:t>
            </a:fld>
            <a:endParaRPr lang="en-US" altLang="en-US">
              <a:solidFill>
                <a:srgbClr val="FFFFFF"/>
              </a:solidFill>
            </a:endParaRPr>
          </a:p>
        </p:txBody>
      </p:sp>
      <p:sp>
        <p:nvSpPr>
          <p:cNvPr id="4" name="TextBox 3"/>
          <p:cNvSpPr txBox="1"/>
          <p:nvPr/>
        </p:nvSpPr>
        <p:spPr>
          <a:xfrm>
            <a:off x="5896961" y="25088"/>
            <a:ext cx="3941979" cy="461665"/>
          </a:xfrm>
          <a:prstGeom prst="rect">
            <a:avLst/>
          </a:prstGeom>
          <a:noFill/>
        </p:spPr>
        <p:txBody>
          <a:bodyPr wrap="square" rtlCol="1">
            <a:spAutoFit/>
          </a:bodyPr>
          <a:lstStyle/>
          <a:p>
            <a:r>
              <a:rPr lang="he-IL" sz="2400" dirty="0" smtClean="0"/>
              <a:t>חוק המתחים של קיכהוף</a:t>
            </a:r>
            <a:endParaRPr lang="he-IL" sz="2400" dirty="0"/>
          </a:p>
        </p:txBody>
      </p:sp>
      <p:grpSp>
        <p:nvGrpSpPr>
          <p:cNvPr id="6" name="Group 5"/>
          <p:cNvGrpSpPr/>
          <p:nvPr/>
        </p:nvGrpSpPr>
        <p:grpSpPr>
          <a:xfrm>
            <a:off x="166299" y="606257"/>
            <a:ext cx="8726226" cy="5398900"/>
            <a:chOff x="166299" y="606257"/>
            <a:chExt cx="8726226" cy="5398900"/>
          </a:xfrm>
        </p:grpSpPr>
        <p:pic>
          <p:nvPicPr>
            <p:cNvPr id="3" name="Picture 2"/>
            <p:cNvPicPr>
              <a:picLocks noChangeAspect="1"/>
            </p:cNvPicPr>
            <p:nvPr/>
          </p:nvPicPr>
          <p:blipFill>
            <a:blip r:embed="rId2"/>
            <a:stretch>
              <a:fillRect/>
            </a:stretch>
          </p:blipFill>
          <p:spPr>
            <a:xfrm>
              <a:off x="166299" y="606257"/>
              <a:ext cx="8726226" cy="2613771"/>
            </a:xfrm>
            <a:prstGeom prst="rect">
              <a:avLst/>
            </a:prstGeom>
          </p:spPr>
        </p:pic>
        <p:pic>
          <p:nvPicPr>
            <p:cNvPr id="5" name="Picture 4"/>
            <p:cNvPicPr>
              <a:picLocks noChangeAspect="1"/>
            </p:cNvPicPr>
            <p:nvPr/>
          </p:nvPicPr>
          <p:blipFill>
            <a:blip r:embed="rId3"/>
            <a:stretch>
              <a:fillRect/>
            </a:stretch>
          </p:blipFill>
          <p:spPr>
            <a:xfrm>
              <a:off x="166299" y="3511950"/>
              <a:ext cx="8726226" cy="2493207"/>
            </a:xfrm>
            <a:prstGeom prst="rect">
              <a:avLst/>
            </a:prstGeom>
          </p:spPr>
        </p:pic>
      </p:grpSp>
      <p:sp>
        <p:nvSpPr>
          <p:cNvPr id="7" name="Rounded Rectangle 6"/>
          <p:cNvSpPr/>
          <p:nvPr/>
        </p:nvSpPr>
        <p:spPr bwMode="auto">
          <a:xfrm>
            <a:off x="2901398" y="1873611"/>
            <a:ext cx="5991128" cy="633677"/>
          </a:xfrm>
          <a:prstGeom prst="round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cxnSp>
        <p:nvCxnSpPr>
          <p:cNvPr id="9" name="Straight Connector 8"/>
          <p:cNvCxnSpPr/>
          <p:nvPr/>
        </p:nvCxnSpPr>
        <p:spPr bwMode="auto">
          <a:xfrm>
            <a:off x="5263284" y="5099603"/>
            <a:ext cx="3629242" cy="0"/>
          </a:xfrm>
          <a:prstGeom prst="line">
            <a:avLst/>
          </a:prstGeom>
          <a:ln>
            <a:solidFill>
              <a:srgbClr val="FF0000"/>
            </a:solidFill>
            <a:headEnd type="none" w="med" len="med"/>
            <a:tailEnd type="none" w="med" len="med"/>
          </a:ln>
          <a:extLst/>
        </p:spPr>
        <p:style>
          <a:lnRef idx="3">
            <a:schemeClr val="accent6"/>
          </a:lnRef>
          <a:fillRef idx="0">
            <a:schemeClr val="accent6"/>
          </a:fillRef>
          <a:effectRef idx="2">
            <a:schemeClr val="accent6"/>
          </a:effectRef>
          <a:fontRef idx="minor">
            <a:schemeClr val="tx1"/>
          </a:fontRef>
        </p:style>
      </p:cxnSp>
      <p:sp>
        <p:nvSpPr>
          <p:cNvPr id="10" name="Freeform 9"/>
          <p:cNvSpPr/>
          <p:nvPr/>
        </p:nvSpPr>
        <p:spPr bwMode="auto">
          <a:xfrm>
            <a:off x="1656862" y="1028195"/>
            <a:ext cx="1242646" cy="394205"/>
          </a:xfrm>
          <a:custGeom>
            <a:avLst/>
            <a:gdLst>
              <a:gd name="connsiteX0" fmla="*/ 0 w 1242646"/>
              <a:gd name="connsiteY0" fmla="*/ 394205 h 394205"/>
              <a:gd name="connsiteX1" fmla="*/ 320430 w 1242646"/>
              <a:gd name="connsiteY1" fmla="*/ 42513 h 394205"/>
              <a:gd name="connsiteX2" fmla="*/ 1242646 w 1242646"/>
              <a:gd name="connsiteY2" fmla="*/ 19067 h 394205"/>
            </a:gdLst>
            <a:ahLst/>
            <a:cxnLst>
              <a:cxn ang="0">
                <a:pos x="connsiteX0" y="connsiteY0"/>
              </a:cxn>
              <a:cxn ang="0">
                <a:pos x="connsiteX1" y="connsiteY1"/>
              </a:cxn>
              <a:cxn ang="0">
                <a:pos x="connsiteX2" y="connsiteY2"/>
              </a:cxn>
            </a:cxnLst>
            <a:rect l="l" t="t" r="r" b="b"/>
            <a:pathLst>
              <a:path w="1242646" h="394205">
                <a:moveTo>
                  <a:pt x="0" y="394205"/>
                </a:moveTo>
                <a:cubicBezTo>
                  <a:pt x="56661" y="249620"/>
                  <a:pt x="113322" y="105036"/>
                  <a:pt x="320430" y="42513"/>
                </a:cubicBezTo>
                <a:cubicBezTo>
                  <a:pt x="527538" y="-20010"/>
                  <a:pt x="885092" y="-472"/>
                  <a:pt x="1242646" y="19067"/>
                </a:cubicBezTo>
              </a:path>
            </a:pathLst>
          </a:custGeom>
          <a:noFill/>
          <a:ln w="28575" cap="flat" cmpd="sng" algn="ctr">
            <a:solidFill>
              <a:srgbClr val="0066FF"/>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sp>
        <p:nvSpPr>
          <p:cNvPr id="11" name="TextBox 10"/>
          <p:cNvSpPr txBox="1"/>
          <p:nvPr/>
        </p:nvSpPr>
        <p:spPr>
          <a:xfrm>
            <a:off x="2841615" y="855965"/>
            <a:ext cx="2419494" cy="369332"/>
          </a:xfrm>
          <a:prstGeom prst="rect">
            <a:avLst/>
          </a:prstGeom>
          <a:noFill/>
        </p:spPr>
        <p:txBody>
          <a:bodyPr wrap="square" rtlCol="1">
            <a:spAutoFit/>
          </a:bodyPr>
          <a:lstStyle/>
          <a:p>
            <a:r>
              <a:rPr lang="he-IL" dirty="0" smtClean="0">
                <a:solidFill>
                  <a:srgbClr val="0066FF"/>
                </a:solidFill>
              </a:rPr>
              <a:t>כיוון הלולאה (הסכימה)</a:t>
            </a:r>
            <a:endParaRPr lang="he-IL" dirty="0">
              <a:solidFill>
                <a:srgbClr val="0066FF"/>
              </a:solidFill>
            </a:endParaRPr>
          </a:p>
        </p:txBody>
      </p:sp>
    </p:spTree>
    <p:extLst>
      <p:ext uri="{BB962C8B-B14F-4D97-AF65-F5344CB8AC3E}">
        <p14:creationId xmlns:p14="http://schemas.microsoft.com/office/powerpoint/2010/main" val="417173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42</a:t>
            </a:fld>
            <a:endParaRPr lang="en-US" altLang="en-US">
              <a:solidFill>
                <a:srgbClr val="FFFFFF"/>
              </a:solidFill>
            </a:endParaRPr>
          </a:p>
        </p:txBody>
      </p:sp>
      <p:grpSp>
        <p:nvGrpSpPr>
          <p:cNvPr id="3" name="Group 2"/>
          <p:cNvGrpSpPr/>
          <p:nvPr/>
        </p:nvGrpSpPr>
        <p:grpSpPr>
          <a:xfrm>
            <a:off x="942759" y="548650"/>
            <a:ext cx="7616184" cy="4146741"/>
            <a:chOff x="1239451" y="1844641"/>
            <a:chExt cx="7616184" cy="4146741"/>
          </a:xfrm>
        </p:grpSpPr>
        <p:graphicFrame>
          <p:nvGraphicFramePr>
            <p:cNvPr id="4" name="Object 3"/>
            <p:cNvGraphicFramePr>
              <a:graphicFrameLocks noChangeAspect="1"/>
            </p:cNvGraphicFramePr>
            <p:nvPr>
              <p:extLst>
                <p:ext uri="{D42A27DB-BD31-4B8C-83A1-F6EECF244321}">
                  <p14:modId xmlns:p14="http://schemas.microsoft.com/office/powerpoint/2010/main" val="1941808979"/>
                </p:ext>
              </p:extLst>
            </p:nvPr>
          </p:nvGraphicFramePr>
          <p:xfrm>
            <a:off x="1239451" y="5273257"/>
            <a:ext cx="4827587" cy="671512"/>
          </p:xfrm>
          <a:graphic>
            <a:graphicData uri="http://schemas.openxmlformats.org/presentationml/2006/ole">
              <mc:AlternateContent xmlns:mc="http://schemas.openxmlformats.org/markup-compatibility/2006">
                <mc:Choice xmlns:v="urn:schemas-microsoft-com:vml" Requires="v">
                  <p:oleObj spid="_x0000_s77836" name="Equation" r:id="rId3" imgW="2463480" imgH="342720" progId="Equation.DSMT4">
                    <p:embed/>
                  </p:oleObj>
                </mc:Choice>
                <mc:Fallback>
                  <p:oleObj name="Equation" r:id="rId3" imgW="2463480" imgH="342720" progId="Equation.DSMT4">
                    <p:embed/>
                    <p:pic>
                      <p:nvPicPr>
                        <p:cNvPr id="0" name=""/>
                        <p:cNvPicPr/>
                        <p:nvPr/>
                      </p:nvPicPr>
                      <p:blipFill>
                        <a:blip r:embed="rId4"/>
                        <a:stretch>
                          <a:fillRect/>
                        </a:stretch>
                      </p:blipFill>
                      <p:spPr>
                        <a:xfrm>
                          <a:off x="1239451" y="5273257"/>
                          <a:ext cx="4827587" cy="671512"/>
                        </a:xfrm>
                        <a:prstGeom prst="rect">
                          <a:avLst/>
                        </a:prstGeom>
                        <a:solidFill>
                          <a:schemeClr val="tx1"/>
                        </a:solidFill>
                      </p:spPr>
                    </p:pic>
                  </p:oleObj>
                </mc:Fallback>
              </mc:AlternateContent>
            </a:graphicData>
          </a:graphic>
        </p:graphicFrame>
        <p:grpSp>
          <p:nvGrpSpPr>
            <p:cNvPr id="5" name="Group 4"/>
            <p:cNvGrpSpPr/>
            <p:nvPr/>
          </p:nvGrpSpPr>
          <p:grpSpPr>
            <a:xfrm>
              <a:off x="6329064" y="4724401"/>
              <a:ext cx="2357736" cy="1266981"/>
              <a:chOff x="6329064" y="4724401"/>
              <a:chExt cx="2357736" cy="1266981"/>
            </a:xfrm>
          </p:grpSpPr>
          <p:sp>
            <p:nvSpPr>
              <p:cNvPr id="9" name="Left Brace 8"/>
              <p:cNvSpPr/>
              <p:nvPr/>
            </p:nvSpPr>
            <p:spPr bwMode="auto">
              <a:xfrm rot="5400000">
                <a:off x="6910209" y="4143256"/>
                <a:ext cx="1195446" cy="2357735"/>
              </a:xfrm>
              <a:prstGeom prst="leftBrace">
                <a:avLst>
                  <a:gd name="adj1" fmla="val 4958"/>
                  <a:gd name="adj2" fmla="val 5057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0" name="TextBox 9"/>
              <p:cNvSpPr txBox="1"/>
              <p:nvPr/>
            </p:nvSpPr>
            <p:spPr>
              <a:xfrm>
                <a:off x="6405215" y="5221941"/>
                <a:ext cx="2281585" cy="769441"/>
              </a:xfrm>
              <a:prstGeom prst="rect">
                <a:avLst/>
              </a:prstGeom>
              <a:noFill/>
            </p:spPr>
            <p:txBody>
              <a:bodyPr wrap="square" rtlCol="0">
                <a:spAutoFit/>
              </a:bodyPr>
              <a:lstStyle/>
              <a:p>
                <a:pPr algn="ctr" rtl="1"/>
                <a:r>
                  <a:rPr lang="he-IL" sz="1600" b="1" dirty="0" smtClean="0"/>
                  <a:t>חוק העניבה של </a:t>
                </a:r>
                <a:r>
                  <a:rPr lang="he-IL" sz="1600" b="1" dirty="0"/>
                  <a:t>ק</a:t>
                </a:r>
                <a:r>
                  <a:rPr lang="he-IL" sz="1600" b="1" dirty="0" smtClean="0"/>
                  <a:t>ירכהוף: </a:t>
                </a:r>
                <a:r>
                  <a:rPr lang="he-IL" sz="1400" dirty="0" smtClean="0"/>
                  <a:t>סכום המקורות והנפילות של </a:t>
                </a:r>
                <a:r>
                  <a:rPr lang="he-IL" sz="1400" dirty="0"/>
                  <a:t>המתח </a:t>
                </a:r>
                <a:r>
                  <a:rPr lang="he-IL" sz="1400" dirty="0" smtClean="0"/>
                  <a:t>במעגל שווה לאפס</a:t>
                </a:r>
                <a:endParaRPr lang="en-US" sz="1400" dirty="0"/>
              </a:p>
            </p:txBody>
          </p:sp>
        </p:grpSp>
        <p:grpSp>
          <p:nvGrpSpPr>
            <p:cNvPr id="6" name="Group 5"/>
            <p:cNvGrpSpPr/>
            <p:nvPr/>
          </p:nvGrpSpPr>
          <p:grpSpPr>
            <a:xfrm>
              <a:off x="6143300" y="1844641"/>
              <a:ext cx="2712335" cy="2929154"/>
              <a:chOff x="76199" y="76200"/>
              <a:chExt cx="1752600" cy="1722186"/>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 y="76200"/>
                <a:ext cx="1752600" cy="1722186"/>
              </a:xfrm>
              <a:prstGeom prst="rect">
                <a:avLst/>
              </a:prstGeom>
            </p:spPr>
          </p:pic>
          <p:sp>
            <p:nvSpPr>
              <p:cNvPr id="8" name="Rectangle 1"/>
              <p:cNvSpPr>
                <a:spLocks noChangeArrowheads="1"/>
              </p:cNvSpPr>
              <p:nvPr/>
            </p:nvSpPr>
            <p:spPr bwMode="auto">
              <a:xfrm>
                <a:off x="219374" y="1471033"/>
                <a:ext cx="1461714" cy="3076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Arial" charset="0"/>
                    <a:cs typeface="Arial" charset="0"/>
                  </a:rPr>
                  <a:t>Gustav Robert Kirchhoff</a:t>
                </a:r>
                <a:br>
                  <a:rPr kumimoji="0" lang="en-US" altLang="en-US" sz="1400" b="1" i="0" u="none" strike="noStrike" cap="none" normalizeH="0" baseline="0" dirty="0" smtClean="0">
                    <a:ln>
                      <a:noFill/>
                    </a:ln>
                    <a:solidFill>
                      <a:srgbClr val="FF0000"/>
                    </a:solidFill>
                    <a:effectLst/>
                    <a:latin typeface="Arial" charset="0"/>
                    <a:cs typeface="Arial" charset="0"/>
                  </a:rPr>
                </a:br>
                <a:r>
                  <a:rPr kumimoji="0" lang="en-US" altLang="en-US" sz="1400" b="1" i="0" u="none" strike="noStrike" cap="none" normalizeH="0" baseline="0" dirty="0" smtClean="0">
                    <a:ln>
                      <a:noFill/>
                    </a:ln>
                    <a:solidFill>
                      <a:srgbClr val="FF0000"/>
                    </a:solidFill>
                    <a:effectLst/>
                    <a:latin typeface="Arial" charset="0"/>
                    <a:cs typeface="Arial" charset="0"/>
                  </a:rPr>
                  <a:t>1824-1887 </a:t>
                </a:r>
                <a:endParaRPr kumimoji="0" lang="en-US" altLang="en-US" sz="2000" b="1" i="0" u="none" strike="noStrike" cap="none" normalizeH="0" baseline="0" dirty="0" smtClean="0">
                  <a:ln>
                    <a:noFill/>
                  </a:ln>
                  <a:solidFill>
                    <a:srgbClr val="FF0000"/>
                  </a:solidFill>
                  <a:effectLst/>
                  <a:latin typeface="Arial" charset="0"/>
                  <a:cs typeface="Arial" charset="0"/>
                </a:endParaRPr>
              </a:p>
            </p:txBody>
          </p:sp>
        </p:grpSp>
      </p:grpSp>
    </p:spTree>
    <p:extLst>
      <p:ext uri="{BB962C8B-B14F-4D97-AF65-F5344CB8AC3E}">
        <p14:creationId xmlns:p14="http://schemas.microsoft.com/office/powerpoint/2010/main" val="343665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04490" y="6381750"/>
            <a:ext cx="539510" cy="476250"/>
          </a:xfrm>
        </p:spPr>
        <p:txBody>
          <a:bodyPr/>
          <a:lstStyle/>
          <a:p>
            <a:pPr>
              <a:defRPr/>
            </a:pPr>
            <a:fld id="{DB313FC9-621A-4E74-B621-6E46F1091A4A}" type="slidenum">
              <a:rPr lang="he-IL" altLang="en-US" smtClean="0">
                <a:solidFill>
                  <a:srgbClr val="FFFFFF"/>
                </a:solidFill>
              </a:rPr>
              <a:pPr>
                <a:defRPr/>
              </a:pPr>
              <a:t>43</a:t>
            </a:fld>
            <a:endParaRPr lang="en-US" altLang="en-US" dirty="0">
              <a:solidFill>
                <a:srgbClr val="FFFF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810114902"/>
              </p:ext>
            </p:extLst>
          </p:nvPr>
        </p:nvGraphicFramePr>
        <p:xfrm>
          <a:off x="3302000" y="1879600"/>
          <a:ext cx="914400" cy="179388"/>
        </p:xfrm>
        <a:graphic>
          <a:graphicData uri="http://schemas.openxmlformats.org/presentationml/2006/ole">
            <mc:AlternateContent xmlns:mc="http://schemas.openxmlformats.org/markup-compatibility/2006">
              <mc:Choice xmlns:v="urn:schemas-microsoft-com:vml" Requires="v">
                <p:oleObj spid="_x0000_s76848" name="Equation" r:id="rId3" imgW="914400" imgH="179640" progId="Equation.DSMT4">
                  <p:embed/>
                </p:oleObj>
              </mc:Choice>
              <mc:Fallback>
                <p:oleObj name="Equation" r:id="rId3" imgW="914400" imgH="179640" progId="Equation.DSMT4">
                  <p:embed/>
                  <p:pic>
                    <p:nvPicPr>
                      <p:cNvPr id="0" name=""/>
                      <p:cNvPicPr/>
                      <p:nvPr/>
                    </p:nvPicPr>
                    <p:blipFill>
                      <a:blip r:embed="rId4"/>
                      <a:stretch>
                        <a:fillRect/>
                      </a:stretch>
                    </p:blipFill>
                    <p:spPr>
                      <a:xfrm>
                        <a:off x="3302000" y="1879600"/>
                        <a:ext cx="914400" cy="179388"/>
                      </a:xfrm>
                      <a:prstGeom prst="rect">
                        <a:avLst/>
                      </a:prstGeom>
                    </p:spPr>
                  </p:pic>
                </p:oleObj>
              </mc:Fallback>
            </mc:AlternateContent>
          </a:graphicData>
        </a:graphic>
      </p:graphicFrame>
      <p:grpSp>
        <p:nvGrpSpPr>
          <p:cNvPr id="11" name="Group 10"/>
          <p:cNvGrpSpPr/>
          <p:nvPr/>
        </p:nvGrpSpPr>
        <p:grpSpPr>
          <a:xfrm>
            <a:off x="362720" y="606257"/>
            <a:ext cx="8521074" cy="6340197"/>
            <a:chOff x="362720" y="606257"/>
            <a:chExt cx="8521074" cy="6340197"/>
          </a:xfrm>
        </p:grpSpPr>
        <p:sp>
          <p:nvSpPr>
            <p:cNvPr id="5" name="TextBox 4"/>
            <p:cNvSpPr txBox="1"/>
            <p:nvPr/>
          </p:nvSpPr>
          <p:spPr>
            <a:xfrm>
              <a:off x="1337277" y="606257"/>
              <a:ext cx="7546517" cy="6340197"/>
            </a:xfrm>
            <a:prstGeom prst="rect">
              <a:avLst/>
            </a:prstGeom>
            <a:noFill/>
          </p:spPr>
          <p:txBody>
            <a:bodyPr wrap="square" rtlCol="1">
              <a:spAutoFit/>
            </a:bodyPr>
            <a:lstStyle/>
            <a:p>
              <a:pPr algn="r"/>
              <a:r>
                <a:rPr lang="he-IL" sz="2800" dirty="0" smtClean="0"/>
                <a:t>כללים לפתרון מעגל חשמלי באמצעות חוקי קירכהוף:</a:t>
              </a:r>
            </a:p>
            <a:p>
              <a:pPr algn="r"/>
              <a:endParaRPr lang="he-IL" dirty="0"/>
            </a:p>
            <a:p>
              <a:pPr marL="342900" indent="-342900" algn="r" rtl="1">
                <a:buFont typeface="+mj-lt"/>
                <a:buAutoNum type="arabicPeriod"/>
              </a:pPr>
              <a:r>
                <a:rPr lang="he-IL" dirty="0" smtClean="0"/>
                <a:t>סמנו את הצמתים.</a:t>
              </a:r>
            </a:p>
            <a:p>
              <a:pPr marL="342900" indent="-342900" algn="r" rtl="1">
                <a:buFont typeface="+mj-lt"/>
                <a:buAutoNum type="arabicPeriod"/>
              </a:pPr>
              <a:r>
                <a:rPr lang="he-IL" dirty="0" smtClean="0"/>
                <a:t>סמנו את הזרמים היוצאים והנכנסים לכל צומת תוך שמירה על התאמה בינהם.</a:t>
              </a:r>
            </a:p>
            <a:p>
              <a:pPr marL="342900" indent="-342900" algn="r" rtl="1">
                <a:buFont typeface="+mj-lt"/>
                <a:buAutoNum type="arabicPeriod"/>
              </a:pPr>
              <a:r>
                <a:rPr lang="he-IL" dirty="0" smtClean="0"/>
                <a:t>זרם נכנס מקבל סימן חיוב והיוצא סימן שלילי.  הסכום מתאפס בשל שימור מטען.</a:t>
              </a:r>
            </a:p>
            <a:p>
              <a:pPr marL="342900" indent="-342900" algn="r" rtl="1">
                <a:buFont typeface="+mj-lt"/>
                <a:buAutoNum type="arabicPeriod"/>
              </a:pPr>
              <a:r>
                <a:rPr lang="he-IL" dirty="0" smtClean="0"/>
                <a:t>בחרו עניבות.</a:t>
              </a:r>
            </a:p>
            <a:p>
              <a:pPr marL="342900" indent="-342900" algn="r" rtl="1">
                <a:buFont typeface="+mj-lt"/>
                <a:buAutoNum type="arabicPeriod"/>
              </a:pPr>
              <a:r>
                <a:rPr lang="he-IL" dirty="0" smtClean="0"/>
                <a:t>סמנו בכל עניבה את הלולאה (כיוון הסכימה) ואת כיוון הזרם.</a:t>
              </a:r>
            </a:p>
            <a:p>
              <a:pPr marL="342900" indent="-342900" algn="r" rtl="1">
                <a:buFont typeface="+mj-lt"/>
                <a:buAutoNum type="arabicPeriod"/>
              </a:pPr>
              <a:r>
                <a:rPr lang="he-IL" dirty="0" smtClean="0"/>
                <a:t>מתח הנופל על נגד הוא      וסימנו נקבע כך:</a:t>
              </a:r>
            </a:p>
            <a:p>
              <a:pPr algn="r" rtl="1"/>
              <a:r>
                <a:rPr lang="he-IL" dirty="0" smtClean="0"/>
                <a:t>6.1   אם כוון הזרם בנגד תואם את כיוון הסכימה (הלולאה), הגודל נרשם כחיובו בסכימה, מצדו הימני של השיוויון: </a:t>
              </a:r>
            </a:p>
            <a:p>
              <a:pPr algn="r" rtl="1"/>
              <a:endParaRPr lang="he-IL" dirty="0"/>
            </a:p>
            <a:p>
              <a:pPr algn="r" rtl="1"/>
              <a:endParaRPr lang="he-IL" dirty="0" smtClean="0"/>
            </a:p>
            <a:p>
              <a:pPr algn="r" rtl="1"/>
              <a:endParaRPr lang="en-US" dirty="0" smtClean="0"/>
            </a:p>
            <a:p>
              <a:pPr algn="r" rtl="1"/>
              <a:endParaRPr lang="he-IL" dirty="0" smtClean="0"/>
            </a:p>
            <a:p>
              <a:pPr algn="r" rtl="1"/>
              <a:r>
                <a:rPr lang="he-IL" dirty="0" smtClean="0"/>
                <a:t>6.2   אם </a:t>
              </a:r>
              <a:r>
                <a:rPr lang="he-IL" dirty="0"/>
                <a:t>כוון הזרם בנגד </a:t>
              </a:r>
              <a:r>
                <a:rPr lang="he-IL" dirty="0" smtClean="0"/>
                <a:t>נוגד את </a:t>
              </a:r>
              <a:r>
                <a:rPr lang="he-IL" dirty="0"/>
                <a:t>כיוון הסכימה (הלולאה), הגודל נרשם </a:t>
              </a:r>
              <a:r>
                <a:rPr lang="he-IL" dirty="0" smtClean="0"/>
                <a:t>כשלילי  בסכימה לעיל (מצדו </a:t>
              </a:r>
              <a:r>
                <a:rPr lang="he-IL" dirty="0"/>
                <a:t>הימני של </a:t>
              </a:r>
              <a:r>
                <a:rPr lang="he-IL" dirty="0" smtClean="0"/>
                <a:t>השיוויון).</a:t>
              </a:r>
            </a:p>
            <a:p>
              <a:pPr marL="342900" indent="-342900" algn="r" rtl="1">
                <a:buAutoNum type="arabicPeriod" startAt="7"/>
              </a:pPr>
              <a:r>
                <a:rPr lang="he-IL" dirty="0" smtClean="0"/>
                <a:t>סימון מקורת המתח:  </a:t>
              </a:r>
              <a:r>
                <a:rPr lang="he-IL" u="sng" dirty="0" smtClean="0"/>
                <a:t>חיובי</a:t>
              </a:r>
              <a:r>
                <a:rPr lang="he-IL" dirty="0" smtClean="0"/>
                <a:t> כאשר מגיעים לסוללה מן ההדק השלילי (פוטנציאל נמוך) לחיובי.  שלילי כאשר מגיעים מההדק החיובי (פוטנציאל גבוהה).</a:t>
              </a:r>
            </a:p>
            <a:p>
              <a:pPr marL="342900" indent="-342900" algn="r" rtl="1">
                <a:buAutoNum type="arabicPeriod" startAt="7"/>
              </a:pPr>
              <a:r>
                <a:rPr lang="he-IL" dirty="0" smtClean="0"/>
                <a:t>בהעברת הסכימה של נפילות המתח לצד שמאל של סימן השיוויון, הסימנים בסכימה משתנים בהתאם. </a:t>
              </a:r>
              <a:endParaRPr lang="he-IL" dirty="0"/>
            </a:p>
            <a:p>
              <a:pPr algn="r" rtl="1"/>
              <a:endParaRPr lang="he-IL" dirty="0" smtClean="0"/>
            </a:p>
            <a:p>
              <a:pPr marL="342900" indent="-342900" algn="r" rtl="1">
                <a:buFont typeface="+mj-lt"/>
                <a:buAutoNum type="arabicPeriod"/>
              </a:pPr>
              <a:endParaRPr lang="he-IL" dirty="0"/>
            </a:p>
          </p:txBody>
        </p:sp>
        <p:grpSp>
          <p:nvGrpSpPr>
            <p:cNvPr id="10" name="Group 9"/>
            <p:cNvGrpSpPr/>
            <p:nvPr/>
          </p:nvGrpSpPr>
          <p:grpSpPr>
            <a:xfrm>
              <a:off x="362720" y="1643183"/>
              <a:ext cx="6053137" cy="2777702"/>
              <a:chOff x="362720" y="1643183"/>
              <a:chExt cx="6053137" cy="2777702"/>
            </a:xfrm>
          </p:grpSpPr>
          <p:graphicFrame>
            <p:nvGraphicFramePr>
              <p:cNvPr id="7" name="Object 6"/>
              <p:cNvGraphicFramePr>
                <a:graphicFrameLocks noChangeAspect="1"/>
              </p:cNvGraphicFramePr>
              <p:nvPr>
                <p:extLst>
                  <p:ext uri="{D42A27DB-BD31-4B8C-83A1-F6EECF244321}">
                    <p14:modId xmlns:p14="http://schemas.microsoft.com/office/powerpoint/2010/main" val="2358193433"/>
                  </p:ext>
                </p:extLst>
              </p:nvPr>
            </p:nvGraphicFramePr>
            <p:xfrm>
              <a:off x="362720" y="1643183"/>
              <a:ext cx="1034593" cy="799458"/>
            </p:xfrm>
            <a:graphic>
              <a:graphicData uri="http://schemas.openxmlformats.org/presentationml/2006/ole">
                <mc:AlternateContent xmlns:mc="http://schemas.openxmlformats.org/markup-compatibility/2006">
                  <mc:Choice xmlns:v="urn:schemas-microsoft-com:vml" Requires="v">
                    <p:oleObj spid="_x0000_s76849" name="Equation" r:id="rId5" imgW="558720" imgH="431640" progId="Equation.DSMT4">
                      <p:embed/>
                    </p:oleObj>
                  </mc:Choice>
                  <mc:Fallback>
                    <p:oleObj name="Equation" r:id="rId5" imgW="558720" imgH="431640" progId="Equation.DSMT4">
                      <p:embed/>
                      <p:pic>
                        <p:nvPicPr>
                          <p:cNvPr id="0" name=""/>
                          <p:cNvPicPr/>
                          <p:nvPr/>
                        </p:nvPicPr>
                        <p:blipFill>
                          <a:blip r:embed="rId6"/>
                          <a:stretch>
                            <a:fillRect/>
                          </a:stretch>
                        </p:blipFill>
                        <p:spPr>
                          <a:xfrm>
                            <a:off x="362720" y="1643183"/>
                            <a:ext cx="1034593" cy="79945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5692316"/>
                  </p:ext>
                </p:extLst>
              </p:nvPr>
            </p:nvGraphicFramePr>
            <p:xfrm>
              <a:off x="6069782" y="2755900"/>
              <a:ext cx="346075" cy="258763"/>
            </p:xfrm>
            <a:graphic>
              <a:graphicData uri="http://schemas.openxmlformats.org/presentationml/2006/ole">
                <mc:AlternateContent xmlns:mc="http://schemas.openxmlformats.org/markup-compatibility/2006">
                  <mc:Choice xmlns:v="urn:schemas-microsoft-com:vml" Requires="v">
                    <p:oleObj spid="_x0000_s76850" name="Equation" r:id="rId7" imgW="203040" imgH="152280" progId="Equation.DSMT4">
                      <p:embed/>
                    </p:oleObj>
                  </mc:Choice>
                  <mc:Fallback>
                    <p:oleObj name="Equation" r:id="rId7" imgW="203040" imgH="152280" progId="Equation.DSMT4">
                      <p:embed/>
                      <p:pic>
                        <p:nvPicPr>
                          <p:cNvPr id="0" name=""/>
                          <p:cNvPicPr/>
                          <p:nvPr/>
                        </p:nvPicPr>
                        <p:blipFill>
                          <a:blip r:embed="rId8"/>
                          <a:stretch>
                            <a:fillRect/>
                          </a:stretch>
                        </p:blipFill>
                        <p:spPr>
                          <a:xfrm>
                            <a:off x="6069782" y="2755900"/>
                            <a:ext cx="346075" cy="2587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720537151"/>
                  </p:ext>
                </p:extLst>
              </p:nvPr>
            </p:nvGraphicFramePr>
            <p:xfrm>
              <a:off x="3306570" y="3358847"/>
              <a:ext cx="2343150" cy="1062038"/>
            </p:xfrm>
            <a:graphic>
              <a:graphicData uri="http://schemas.openxmlformats.org/presentationml/2006/ole">
                <mc:AlternateContent xmlns:mc="http://schemas.openxmlformats.org/markup-compatibility/2006">
                  <mc:Choice xmlns:v="urn:schemas-microsoft-com:vml" Requires="v">
                    <p:oleObj spid="_x0000_s76851" name="Equation" r:id="rId9" imgW="952200" imgH="431640" progId="Equation.DSMT4">
                      <p:embed/>
                    </p:oleObj>
                  </mc:Choice>
                  <mc:Fallback>
                    <p:oleObj name="Equation" r:id="rId9" imgW="952200" imgH="431640" progId="Equation.DSMT4">
                      <p:embed/>
                      <p:pic>
                        <p:nvPicPr>
                          <p:cNvPr id="0" name=""/>
                          <p:cNvPicPr/>
                          <p:nvPr/>
                        </p:nvPicPr>
                        <p:blipFill>
                          <a:blip r:embed="rId10"/>
                          <a:stretch>
                            <a:fillRect/>
                          </a:stretch>
                        </p:blipFill>
                        <p:spPr>
                          <a:xfrm>
                            <a:off x="3306570" y="3358847"/>
                            <a:ext cx="2343150" cy="1062038"/>
                          </a:xfrm>
                          <a:prstGeom prst="rect">
                            <a:avLst/>
                          </a:prstGeom>
                        </p:spPr>
                      </p:pic>
                    </p:oleObj>
                  </mc:Fallback>
                </mc:AlternateContent>
              </a:graphicData>
            </a:graphic>
          </p:graphicFrame>
        </p:grpSp>
      </p:grpSp>
    </p:spTree>
    <p:extLst>
      <p:ext uri="{BB962C8B-B14F-4D97-AF65-F5344CB8AC3E}">
        <p14:creationId xmlns:p14="http://schemas.microsoft.com/office/powerpoint/2010/main" val="4071750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19704" y="6361040"/>
            <a:ext cx="424296" cy="476250"/>
          </a:xfrm>
        </p:spPr>
        <p:txBody>
          <a:bodyPr/>
          <a:lstStyle/>
          <a:p>
            <a:pPr>
              <a:defRPr/>
            </a:pPr>
            <a:fld id="{DB313FC9-621A-4E74-B621-6E46F1091A4A}" type="slidenum">
              <a:rPr lang="he-IL" altLang="en-US" smtClean="0">
                <a:solidFill>
                  <a:srgbClr val="FFFFFF"/>
                </a:solidFill>
              </a:rPr>
              <a:pPr>
                <a:defRPr/>
              </a:pPr>
              <a:t>44</a:t>
            </a:fld>
            <a:endParaRPr lang="en-US" altLang="en-US" dirty="0">
              <a:solidFill>
                <a:srgbClr val="FFFFFF"/>
              </a:solidFill>
            </a:endParaRPr>
          </a:p>
        </p:txBody>
      </p:sp>
      <p:grpSp>
        <p:nvGrpSpPr>
          <p:cNvPr id="5" name="Group 4"/>
          <p:cNvGrpSpPr/>
          <p:nvPr/>
        </p:nvGrpSpPr>
        <p:grpSpPr>
          <a:xfrm>
            <a:off x="1173187" y="758697"/>
            <a:ext cx="6855233" cy="5830654"/>
            <a:chOff x="769938" y="197757"/>
            <a:chExt cx="7474142" cy="6285593"/>
          </a:xfrm>
        </p:grpSpPr>
        <p:pic>
          <p:nvPicPr>
            <p:cNvPr id="3" name="Picture 2"/>
            <p:cNvPicPr>
              <a:picLocks noChangeAspect="1"/>
            </p:cNvPicPr>
            <p:nvPr/>
          </p:nvPicPr>
          <p:blipFill>
            <a:blip r:embed="rId2"/>
            <a:stretch>
              <a:fillRect/>
            </a:stretch>
          </p:blipFill>
          <p:spPr>
            <a:xfrm>
              <a:off x="769938" y="197757"/>
              <a:ext cx="7474142" cy="6285593"/>
            </a:xfrm>
            <a:prstGeom prst="rect">
              <a:avLst/>
            </a:prstGeom>
          </p:spPr>
        </p:pic>
        <p:pic>
          <p:nvPicPr>
            <p:cNvPr id="4" name="Picture 3"/>
            <p:cNvPicPr>
              <a:picLocks noChangeAspect="1"/>
            </p:cNvPicPr>
            <p:nvPr/>
          </p:nvPicPr>
          <p:blipFill>
            <a:blip r:embed="rId3"/>
            <a:stretch>
              <a:fillRect/>
            </a:stretch>
          </p:blipFill>
          <p:spPr>
            <a:xfrm>
              <a:off x="942759" y="1355148"/>
              <a:ext cx="3300898" cy="2880350"/>
            </a:xfrm>
            <a:prstGeom prst="rect">
              <a:avLst/>
            </a:prstGeom>
          </p:spPr>
        </p:pic>
      </p:grpSp>
      <p:sp>
        <p:nvSpPr>
          <p:cNvPr id="7" name="TextBox 6"/>
          <p:cNvSpPr txBox="1"/>
          <p:nvPr/>
        </p:nvSpPr>
        <p:spPr>
          <a:xfrm>
            <a:off x="1173187" y="203008"/>
            <a:ext cx="6855233" cy="461665"/>
          </a:xfrm>
          <a:prstGeom prst="rect">
            <a:avLst/>
          </a:prstGeom>
          <a:noFill/>
        </p:spPr>
        <p:txBody>
          <a:bodyPr wrap="square" rtlCol="1">
            <a:spAutoFit/>
          </a:bodyPr>
          <a:lstStyle/>
          <a:p>
            <a:pPr algn="ctr"/>
            <a:r>
              <a:rPr lang="he-IL" sz="2400" dirty="0" smtClean="0"/>
              <a:t>ניתוח מעגל חשמלי באמצעות חוקי ירכהוף</a:t>
            </a:r>
            <a:endParaRPr lang="he-IL" sz="2400" dirty="0"/>
          </a:p>
        </p:txBody>
      </p:sp>
    </p:spTree>
    <p:extLst>
      <p:ext uri="{BB962C8B-B14F-4D97-AF65-F5344CB8AC3E}">
        <p14:creationId xmlns:p14="http://schemas.microsoft.com/office/powerpoint/2010/main" val="2329954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כותרת 1"/>
          <p:cNvSpPr>
            <a:spLocks noGrp="1"/>
          </p:cNvSpPr>
          <p:nvPr>
            <p:ph type="ctrTitle"/>
          </p:nvPr>
        </p:nvSpPr>
        <p:spPr/>
        <p:txBody>
          <a:bodyPr/>
          <a:lstStyle/>
          <a:p>
            <a:r>
              <a:rPr lang="he-IL" sz="6600" b="1" smtClean="0"/>
              <a:t>טעינה ופריקה של קבל</a:t>
            </a:r>
          </a:p>
        </p:txBody>
      </p:sp>
      <p:sp>
        <p:nvSpPr>
          <p:cNvPr id="3075" name="מציין מיקום של מספר שקופית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55F2CDA9-FB72-432F-88AE-A6897E0DAD83}" type="slidenum">
              <a:rPr lang="he-IL" sz="1400"/>
              <a:pPr algn="l">
                <a:spcBef>
                  <a:spcPct val="0"/>
                </a:spcBef>
                <a:buFontTx/>
                <a:buNone/>
              </a:pPr>
              <a:t>45</a:t>
            </a:fld>
            <a:endParaRPr lang="en-US" sz="1400"/>
          </a:p>
        </p:txBody>
      </p:sp>
    </p:spTree>
    <p:extLst>
      <p:ext uri="{BB962C8B-B14F-4D97-AF65-F5344CB8AC3E}">
        <p14:creationId xmlns:p14="http://schemas.microsoft.com/office/powerpoint/2010/main" val="887824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248531" y="-8442"/>
            <a:ext cx="5572365" cy="863600"/>
          </a:xfrm>
        </p:spPr>
        <p:txBody>
          <a:bodyPr/>
          <a:lstStyle/>
          <a:p>
            <a:pPr algn="r" eaLnBrk="1" hangingPunct="1"/>
            <a:r>
              <a:rPr lang="he-IL" sz="4000" b="1" u="sng" dirty="0" smtClean="0">
                <a:cs typeface="David" panose="020E0502060401010101" pitchFamily="34" charset="-79"/>
              </a:rPr>
              <a:t>מעגל טעינה/פריקה פשוט</a:t>
            </a:r>
            <a:endParaRPr lang="en-US" sz="4000" b="1" u="sng" dirty="0" smtClean="0">
              <a:cs typeface="David" panose="020E0502060401010101" pitchFamily="34" charset="-79"/>
            </a:endParaRPr>
          </a:p>
        </p:txBody>
      </p:sp>
      <p:pic>
        <p:nvPicPr>
          <p:cNvPr id="20483" name="prika.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68538" y="2680109"/>
            <a:ext cx="4762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611188" y="1009506"/>
            <a:ext cx="82089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he-IL" sz="2000" dirty="0" smtClean="0"/>
              <a:t>במעגל למטה ניתן באמצעות המפסק המפסק לחבר את הקבל לסוללה (הודתו כלפי תחתית הציור) ופעם לקצר את מעגל הקבל על ידי דחיקת המפסק קדימה.  במצב הביניים (כמו לנתק הסולה) הקבל ישאר טעון.  בהפסקת הזרם המתח על הנגד יהא אפס.  </a:t>
            </a:r>
            <a:endParaRPr lang="en-US" sz="2400" dirty="0"/>
          </a:p>
        </p:txBody>
      </p:sp>
      <p:sp>
        <p:nvSpPr>
          <p:cNvPr id="5125" name="Text Box 5"/>
          <p:cNvSpPr txBox="1">
            <a:spLocks noChangeArrowheads="1"/>
          </p:cNvSpPr>
          <p:nvPr/>
        </p:nvSpPr>
        <p:spPr bwMode="auto">
          <a:xfrm>
            <a:off x="1187450" y="6021388"/>
            <a:ext cx="64801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sz="1800" dirty="0">
                <a:hlinkClick r:id="rId4"/>
              </a:rPr>
              <a:t>http://micro.magnet.fsu.edu/electromag/java/capacitor/</a:t>
            </a:r>
            <a:endParaRPr lang="he-IL" sz="1800" dirty="0"/>
          </a:p>
          <a:p>
            <a:pPr eaLnBrk="1" hangingPunct="1">
              <a:spcBef>
                <a:spcPct val="50000"/>
              </a:spcBef>
              <a:buFontTx/>
              <a:buNone/>
            </a:pPr>
            <a:endParaRPr lang="en-US" sz="1800" dirty="0"/>
          </a:p>
        </p:txBody>
      </p:sp>
      <p:sp>
        <p:nvSpPr>
          <p:cNvPr id="5126" name="מציין מיקום של מספר שקופית 2"/>
          <p:cNvSpPr>
            <a:spLocks noGrp="1"/>
          </p:cNvSpPr>
          <p:nvPr>
            <p:ph type="sldNum" sz="quarter" idx="12"/>
          </p:nvPr>
        </p:nvSpPr>
        <p:spPr>
          <a:xfrm>
            <a:off x="8374062" y="6324600"/>
            <a:ext cx="63367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031641F8-8132-468B-9A9C-2CC820D855E6}" type="slidenum">
              <a:rPr lang="he-IL" sz="1400"/>
              <a:pPr algn="l">
                <a:spcBef>
                  <a:spcPct val="0"/>
                </a:spcBef>
                <a:buFontTx/>
                <a:buNone/>
              </a:pPr>
              <a:t>46</a:t>
            </a:fld>
            <a:endParaRPr lang="en-US" sz="1400" dirty="0"/>
          </a:p>
        </p:txBody>
      </p:sp>
    </p:spTree>
    <p:extLst>
      <p:ext uri="{BB962C8B-B14F-4D97-AF65-F5344CB8AC3E}">
        <p14:creationId xmlns:p14="http://schemas.microsoft.com/office/powerpoint/2010/main" val="181427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0483"/>
                                        </p:tgtEl>
                                      </p:cBhvr>
                                    </p:cmd>
                                  </p:childTnLst>
                                </p:cTn>
                              </p:par>
                            </p:childTnLst>
                          </p:cTn>
                        </p:par>
                      </p:childTnLst>
                    </p:cTn>
                  </p:par>
                </p:childTnLst>
              </p:cTn>
              <p:nextCondLst>
                <p:cond evt="onClick" delay="0">
                  <p:tgtEl>
                    <p:spTgt spid="20483"/>
                  </p:tgtEl>
                </p:cond>
              </p:nextCondLst>
            </p:seq>
            <p:video>
              <p:cMediaNode>
                <p:cTn id="7" fill="hold" display="0">
                  <p:stCondLst>
                    <p:cond delay="indefinite"/>
                  </p:stCondLst>
                  <p:endCondLst>
                    <p:cond evt="onNext" delay="0">
                      <p:tgtEl>
                        <p:sldTgt/>
                      </p:tgtEl>
                    </p:cond>
                    <p:cond evt="onPrev" delay="0">
                      <p:tgtEl>
                        <p:sldTgt/>
                      </p:tgtEl>
                    </p:cond>
                  </p:endCondLst>
                </p:cTn>
                <p:tgtEl>
                  <p:spTgt spid="20483"/>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83217" y="6276935"/>
            <a:ext cx="460783" cy="476250"/>
          </a:xfrm>
        </p:spPr>
        <p:txBody>
          <a:bodyPr/>
          <a:lstStyle/>
          <a:p>
            <a:pPr>
              <a:defRPr/>
            </a:pPr>
            <a:fld id="{DB313FC9-621A-4E74-B621-6E46F1091A4A}" type="slidenum">
              <a:rPr lang="he-IL" altLang="en-US" smtClean="0">
                <a:solidFill>
                  <a:srgbClr val="FFFFFF"/>
                </a:solidFill>
              </a:rPr>
              <a:pPr>
                <a:defRPr/>
              </a:pPr>
              <a:t>47</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34" name="TextBox 33"/>
              <p:cNvSpPr txBox="1"/>
              <p:nvPr/>
            </p:nvSpPr>
            <p:spPr>
              <a:xfrm>
                <a:off x="3405517" y="411057"/>
                <a:ext cx="5281284" cy="2940549"/>
              </a:xfrm>
              <a:prstGeom prst="rect">
                <a:avLst/>
              </a:prstGeom>
              <a:noFill/>
            </p:spPr>
            <p:txBody>
              <a:bodyPr wrap="square" rtlCol="1">
                <a:spAutoFit/>
              </a:bodyPr>
              <a:lstStyle/>
              <a:p>
                <a:pPr algn="just" rtl="1"/>
                <a:r>
                  <a:rPr lang="he-IL" sz="2400" dirty="0" smtClean="0"/>
                  <a:t>טעינה:</a:t>
                </a:r>
              </a:p>
              <a:p>
                <a:pPr rtl="1"/>
                <a14:m>
                  <m:oMath xmlns:m="http://schemas.openxmlformats.org/officeDocument/2006/math">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dirty="0" smtClean="0"/>
                  <a:t>=</a:t>
                </a:r>
                <a14:m>
                  <m:oMath xmlns:m="http://schemas.openxmlformats.org/officeDocument/2006/math">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oMath>
                </a14:m>
                <a:r>
                  <a:rPr lang="en-US" dirty="0" smtClean="0"/>
                  <a:t>+</a:t>
                </a:r>
                <a14:m>
                  <m:oMath xmlns:m="http://schemas.openxmlformats.org/officeDocument/2006/math">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𝑅</m:t>
                        </m:r>
                      </m:sub>
                    </m:sSub>
                    <m:r>
                      <a:rPr lang="en-US" b="0" i="1"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r>
                  <a:rPr lang="en-US" dirty="0" smtClean="0"/>
                  <a:t>+IR=</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r>
                  <a:rPr lang="en-US" dirty="0"/>
                  <a:t>+</a:t>
                </a:r>
                <a14:m>
                  <m:oMath xmlns:m="http://schemas.openxmlformats.org/officeDocument/2006/math">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𝑑𝑞</m:t>
                        </m:r>
                      </m:num>
                      <m:den>
                        <m:r>
                          <a:rPr lang="en-US" b="0" i="1" dirty="0" smtClean="0">
                            <a:latin typeface="Cambria Math" panose="02040503050406030204" pitchFamily="18" charset="0"/>
                          </a:rPr>
                          <m:t>𝑑𝑡</m:t>
                        </m:r>
                      </m:den>
                    </m:f>
                  </m:oMath>
                </a14:m>
                <a:r>
                  <a:rPr lang="en-US" dirty="0" smtClean="0"/>
                  <a:t>R</a:t>
                </a:r>
                <a:endParaRPr lang="he-IL" dirty="0" smtClean="0"/>
              </a:p>
              <a:p>
                <a:pPr rtl="1"/>
                <a:endParaRPr lang="he-IL" dirty="0"/>
              </a:p>
              <a:p>
                <a:r>
                  <a:rPr lang="en-US" dirty="0" smtClean="0"/>
                  <a:t>(</a:t>
                </a:r>
                <a14:m>
                  <m:oMath xmlns:m="http://schemas.openxmlformats.org/officeDocument/2006/math">
                    <m:sSub>
                      <m:sSubPr>
                        <m:ctrlPr>
                          <a:rPr lang="he-IL"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dirty="0" smtClean="0"/>
                  <a:t>=</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r>
                  <a:rPr lang="en-US" dirty="0"/>
                  <a:t>+</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𝑑𝑞</m:t>
                        </m:r>
                      </m:num>
                      <m:den>
                        <m:r>
                          <a:rPr lang="en-US" i="1" dirty="0">
                            <a:latin typeface="Cambria Math" panose="02040503050406030204" pitchFamily="18" charset="0"/>
                          </a:rPr>
                          <m:t>𝑑𝑡</m:t>
                        </m:r>
                      </m:den>
                    </m:f>
                  </m:oMath>
                </a14:m>
                <a:r>
                  <a:rPr lang="en-US" dirty="0" smtClean="0"/>
                  <a:t>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dirty="0" smtClean="0"/>
                  <a:t>C=</a:t>
                </a:r>
                <a14:m>
                  <m:oMath xmlns:m="http://schemas.openxmlformats.org/officeDocument/2006/math">
                    <m:r>
                      <a:rPr lang="en-US" b="0" i="1" smtClean="0">
                        <a:latin typeface="Cambria Math" panose="02040503050406030204" pitchFamily="18" charset="0"/>
                      </a:rPr>
                      <m:t>𝑞</m:t>
                    </m:r>
                  </m:oMath>
                </a14:m>
                <a:r>
                  <a:rPr lang="en-US" dirty="0" smtClean="0"/>
                  <a:t>+</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𝑑𝑞</m:t>
                        </m:r>
                      </m:num>
                      <m:den>
                        <m:r>
                          <a:rPr lang="en-US" i="1" dirty="0">
                            <a:latin typeface="Cambria Math" panose="02040503050406030204" pitchFamily="18" charset="0"/>
                          </a:rPr>
                          <m:t>𝑑𝑡</m:t>
                        </m:r>
                      </m:den>
                    </m:f>
                  </m:oMath>
                </a14:m>
                <a:r>
                  <a:rPr lang="en-US" dirty="0" smtClean="0"/>
                  <a:t>RC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𝑑𝑡</m:t>
                          </m:r>
                        </m:num>
                        <m:den>
                          <m:r>
                            <a:rPr lang="en-US" b="0" i="1" smtClean="0">
                              <a:latin typeface="Cambria Math" panose="02040503050406030204" pitchFamily="18" charset="0"/>
                              <a:ea typeface="Cambria Math" panose="02040503050406030204" pitchFamily="18" charset="0"/>
                            </a:rPr>
                            <m:t>𝑅𝐶</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𝑑𝑞</m:t>
                          </m:r>
                        </m:num>
                        <m:den>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b="0" i="1" smtClean="0">
                              <a:latin typeface="Cambria Math" panose="02040503050406030204" pitchFamily="18" charset="0"/>
                            </a:rPr>
                            <m:t>𝐶</m:t>
                          </m:r>
                        </m:den>
                      </m:f>
                    </m:oMath>
                  </m:oMathPara>
                </a14:m>
                <a:endParaRPr lang="en-US" dirty="0" smtClean="0"/>
              </a:p>
              <a:p>
                <a:pPr algn="r"/>
                <a:r>
                  <a:rPr lang="he-IL" dirty="0" smtClean="0"/>
                  <a:t>אינטגרציה משני צידי השיוויון:</a:t>
                </a:r>
              </a:p>
              <a:p>
                <a:pPr algn="r"/>
                <a:endParaRPr lang="he-IL" dirty="0"/>
              </a:p>
              <a:p>
                <a:pPr rtl="1"/>
                <a:endParaRPr lang="he-IL" dirty="0"/>
              </a:p>
            </p:txBody>
          </p:sp>
        </mc:Choice>
        <mc:Fallback xmlns="">
          <p:sp>
            <p:nvSpPr>
              <p:cNvPr id="34" name="TextBox 33"/>
              <p:cNvSpPr txBox="1">
                <a:spLocks noRot="1" noChangeAspect="1" noMove="1" noResize="1" noEditPoints="1" noAdjustHandles="1" noChangeArrowheads="1" noChangeShapeType="1" noTextEdit="1"/>
              </p:cNvSpPr>
              <p:nvPr/>
            </p:nvSpPr>
            <p:spPr>
              <a:xfrm>
                <a:off x="3405517" y="411057"/>
                <a:ext cx="5281284" cy="2940549"/>
              </a:xfrm>
              <a:prstGeom prst="rect">
                <a:avLst/>
              </a:prstGeom>
              <a:blipFill rotWithShape="0">
                <a:blip r:embed="rId2"/>
                <a:stretch>
                  <a:fillRect l="-1039" t="-1449" r="-1732"/>
                </a:stretch>
              </a:blipFill>
            </p:spPr>
            <p:txBody>
              <a:bodyPr/>
              <a:lstStyle/>
              <a:p>
                <a:r>
                  <a:rPr lang="he-IL">
                    <a:noFill/>
                  </a:rPr>
                  <a:t> </a:t>
                </a:r>
              </a:p>
            </p:txBody>
          </p:sp>
        </mc:Fallback>
      </mc:AlternateContent>
      <p:grpSp>
        <p:nvGrpSpPr>
          <p:cNvPr id="45" name="Group 44"/>
          <p:cNvGrpSpPr/>
          <p:nvPr/>
        </p:nvGrpSpPr>
        <p:grpSpPr>
          <a:xfrm>
            <a:off x="-1015879" y="145401"/>
            <a:ext cx="4140201" cy="2631111"/>
            <a:chOff x="-1015879" y="145401"/>
            <a:chExt cx="4140201" cy="2631111"/>
          </a:xfrm>
        </p:grpSpPr>
        <p:grpSp>
          <p:nvGrpSpPr>
            <p:cNvPr id="40" name="Group 39"/>
            <p:cNvGrpSpPr/>
            <p:nvPr/>
          </p:nvGrpSpPr>
          <p:grpSpPr>
            <a:xfrm>
              <a:off x="-1015879" y="145401"/>
              <a:ext cx="4140201" cy="2631111"/>
              <a:chOff x="-1015879" y="145401"/>
              <a:chExt cx="4140201" cy="2631111"/>
            </a:xfrm>
          </p:grpSpPr>
          <p:grpSp>
            <p:nvGrpSpPr>
              <p:cNvPr id="17" name="Group 16"/>
              <p:cNvGrpSpPr/>
              <p:nvPr/>
            </p:nvGrpSpPr>
            <p:grpSpPr>
              <a:xfrm>
                <a:off x="-1015879" y="145401"/>
                <a:ext cx="4140201" cy="2154237"/>
                <a:chOff x="-973138" y="1125538"/>
                <a:chExt cx="4140201" cy="2154237"/>
              </a:xfrm>
            </p:grpSpPr>
            <p:cxnSp>
              <p:nvCxnSpPr>
                <p:cNvPr id="18" name="מחבר ישר 2"/>
                <p:cNvCxnSpPr>
                  <a:stCxn id="22" idx="3"/>
                </p:cNvCxnSpPr>
                <p:nvPr/>
              </p:nvCxnSpPr>
              <p:spPr>
                <a:xfrm>
                  <a:off x="1735138" y="1576388"/>
                  <a:ext cx="1431925" cy="158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nvGrpSpPr>
                <p:cNvPr id="19" name="Group 20"/>
                <p:cNvGrpSpPr>
                  <a:grpSpLocks/>
                </p:cNvGrpSpPr>
                <p:nvPr/>
              </p:nvGrpSpPr>
              <p:grpSpPr bwMode="auto">
                <a:xfrm>
                  <a:off x="-973138" y="1125538"/>
                  <a:ext cx="4140201" cy="2154237"/>
                  <a:chOff x="0" y="0"/>
                  <a:chExt cx="1775" cy="1093"/>
                </a:xfrm>
              </p:grpSpPr>
              <p:grpSp>
                <p:nvGrpSpPr>
                  <p:cNvPr id="21" name="Group 21"/>
                  <p:cNvGrpSpPr>
                    <a:grpSpLocks/>
                  </p:cNvGrpSpPr>
                  <p:nvPr/>
                </p:nvGrpSpPr>
                <p:grpSpPr bwMode="auto">
                  <a:xfrm>
                    <a:off x="0" y="0"/>
                    <a:ext cx="1775" cy="1093"/>
                    <a:chOff x="0" y="0"/>
                    <a:chExt cx="1776" cy="1094"/>
                  </a:xfrm>
                </p:grpSpPr>
                <p:sp>
                  <p:nvSpPr>
                    <p:cNvPr id="22" name="Freeform 22"/>
                    <p:cNvSpPr>
                      <a:spLocks noChangeArrowheads="1"/>
                    </p:cNvSpPr>
                    <p:nvPr/>
                  </p:nvSpPr>
                  <p:spPr bwMode="auto">
                    <a:xfrm>
                      <a:off x="899" y="98"/>
                      <a:ext cx="263" cy="263"/>
                    </a:xfrm>
                    <a:custGeom>
                      <a:avLst/>
                      <a:gdLst>
                        <a:gd name="T0" fmla="*/ 0 w 263"/>
                        <a:gd name="T1" fmla="*/ 131 h 263"/>
                        <a:gd name="T2" fmla="*/ 109 w 263"/>
                        <a:gd name="T3" fmla="*/ 131 h 263"/>
                        <a:gd name="T4" fmla="*/ 153 w 263"/>
                        <a:gd name="T5" fmla="*/ 131 h 263"/>
                        <a:gd name="T6" fmla="*/ 263 w 263"/>
                        <a:gd name="T7" fmla="*/ 131 h 263"/>
                        <a:gd name="T8" fmla="*/ 109 w 263"/>
                        <a:gd name="T9" fmla="*/ 0 h 263"/>
                        <a:gd name="T10" fmla="*/ 109 w 263"/>
                        <a:gd name="T11" fmla="*/ 263 h 263"/>
                        <a:gd name="T12" fmla="*/ 153 w 263"/>
                        <a:gd name="T13" fmla="*/ 43 h 263"/>
                        <a:gd name="T14" fmla="*/ 153 w 263"/>
                        <a:gd name="T15" fmla="*/ 219 h 263"/>
                        <a:gd name="T16" fmla="*/ 65 w 263"/>
                        <a:gd name="T17" fmla="*/ 26 h 263"/>
                        <a:gd name="T18" fmla="*/ 65 w 263"/>
                        <a:gd name="T19" fmla="*/ 61 h 263"/>
                        <a:gd name="T20" fmla="*/ 48 w 263"/>
                        <a:gd name="T21" fmla="*/ 43 h 263"/>
                        <a:gd name="T22" fmla="*/ 83 w 263"/>
                        <a:gd name="T23" fmla="*/ 43 h 263"/>
                        <a:gd name="T24" fmla="*/ 179 w 263"/>
                        <a:gd name="T25" fmla="*/ 43 h 263"/>
                        <a:gd name="T26" fmla="*/ 214 w 263"/>
                        <a:gd name="T27" fmla="*/ 43 h 2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3"/>
                        <a:gd name="T43" fmla="*/ 0 h 263"/>
                        <a:gd name="T44" fmla="*/ 263 w 263"/>
                        <a:gd name="T45" fmla="*/ 263 h 2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3" h="263">
                          <a:moveTo>
                            <a:pt x="0" y="131"/>
                          </a:moveTo>
                          <a:lnTo>
                            <a:pt x="109" y="131"/>
                          </a:lnTo>
                          <a:moveTo>
                            <a:pt x="153" y="131"/>
                          </a:moveTo>
                          <a:lnTo>
                            <a:pt x="263" y="131"/>
                          </a:lnTo>
                          <a:moveTo>
                            <a:pt x="109" y="0"/>
                          </a:moveTo>
                          <a:lnTo>
                            <a:pt x="109" y="263"/>
                          </a:lnTo>
                          <a:moveTo>
                            <a:pt x="153" y="43"/>
                          </a:moveTo>
                          <a:lnTo>
                            <a:pt x="153" y="219"/>
                          </a:lnTo>
                          <a:moveTo>
                            <a:pt x="65" y="26"/>
                          </a:moveTo>
                          <a:lnTo>
                            <a:pt x="65" y="61"/>
                          </a:lnTo>
                          <a:moveTo>
                            <a:pt x="48" y="43"/>
                          </a:moveTo>
                          <a:lnTo>
                            <a:pt x="83" y="43"/>
                          </a:lnTo>
                          <a:moveTo>
                            <a:pt x="179" y="43"/>
                          </a:moveTo>
                          <a:lnTo>
                            <a:pt x="214" y="43"/>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3" name="Freeform 23"/>
                    <p:cNvSpPr>
                      <a:spLocks noChangeArrowheads="1"/>
                    </p:cNvSpPr>
                    <p:nvPr/>
                  </p:nvSpPr>
                  <p:spPr bwMode="auto">
                    <a:xfrm>
                      <a:off x="592" y="230"/>
                      <a:ext cx="153" cy="0"/>
                    </a:xfrm>
                    <a:custGeom>
                      <a:avLst/>
                      <a:gdLst>
                        <a:gd name="T0" fmla="*/ 153 w 153"/>
                        <a:gd name="T1" fmla="*/ 109 w 153"/>
                        <a:gd name="T2" fmla="*/ 0 w 153"/>
                        <a:gd name="T3" fmla="*/ 0 60000 65536"/>
                        <a:gd name="T4" fmla="*/ 0 60000 65536"/>
                        <a:gd name="T5" fmla="*/ 0 60000 65536"/>
                        <a:gd name="T6" fmla="*/ 0 w 153"/>
                        <a:gd name="T7" fmla="*/ 153 w 153"/>
                      </a:gdLst>
                      <a:ahLst/>
                      <a:cxnLst>
                        <a:cxn ang="T3">
                          <a:pos x="T0" y="0"/>
                        </a:cxn>
                        <a:cxn ang="T4">
                          <a:pos x="T1" y="0"/>
                        </a:cxn>
                        <a:cxn ang="T5">
                          <a:pos x="T2" y="0"/>
                        </a:cxn>
                      </a:cxnLst>
                      <a:rect l="T6" t="0" r="T7" b="0"/>
                      <a:pathLst>
                        <a:path w="153">
                          <a:moveTo>
                            <a:pt x="153" y="0"/>
                          </a:moveTo>
                          <a:lnTo>
                            <a:pt x="109" y="0"/>
                          </a:lnTo>
                          <a:lnTo>
                            <a:pt x="0" y="0"/>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4" name="Freeform 25"/>
                    <p:cNvSpPr>
                      <a:spLocks noChangeArrowheads="1"/>
                    </p:cNvSpPr>
                    <p:nvPr/>
                  </p:nvSpPr>
                  <p:spPr bwMode="auto">
                    <a:xfrm>
                      <a:off x="592" y="230"/>
                      <a:ext cx="175" cy="749"/>
                    </a:xfrm>
                    <a:custGeom>
                      <a:avLst/>
                      <a:gdLst>
                        <a:gd name="T0" fmla="*/ 0 w 175"/>
                        <a:gd name="T1" fmla="*/ 0 h 748"/>
                        <a:gd name="T2" fmla="*/ 0 w 175"/>
                        <a:gd name="T3" fmla="*/ 756 h 748"/>
                        <a:gd name="T4" fmla="*/ 175 w 175"/>
                        <a:gd name="T5" fmla="*/ 756 h 748"/>
                        <a:gd name="T6" fmla="*/ 0 60000 65536"/>
                        <a:gd name="T7" fmla="*/ 0 60000 65536"/>
                        <a:gd name="T8" fmla="*/ 0 60000 65536"/>
                        <a:gd name="T9" fmla="*/ 0 w 175"/>
                        <a:gd name="T10" fmla="*/ 0 h 748"/>
                        <a:gd name="T11" fmla="*/ 175 w 175"/>
                        <a:gd name="T12" fmla="*/ 748 h 748"/>
                      </a:gdLst>
                      <a:ahLst/>
                      <a:cxnLst>
                        <a:cxn ang="T6">
                          <a:pos x="T0" y="T1"/>
                        </a:cxn>
                        <a:cxn ang="T7">
                          <a:pos x="T2" y="T3"/>
                        </a:cxn>
                        <a:cxn ang="T8">
                          <a:pos x="T4" y="T5"/>
                        </a:cxn>
                      </a:cxnLst>
                      <a:rect l="T9" t="T10" r="T11" b="T12"/>
                      <a:pathLst>
                        <a:path w="175" h="748">
                          <a:moveTo>
                            <a:pt x="0" y="0"/>
                          </a:moveTo>
                          <a:lnTo>
                            <a:pt x="0" y="748"/>
                          </a:lnTo>
                          <a:lnTo>
                            <a:pt x="175" y="748"/>
                          </a:lnTo>
                        </a:path>
                      </a:pathLst>
                    </a:custGeom>
                    <a:noFill/>
                    <a:ln w="1905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25" name="Rectangle 27"/>
                    <p:cNvSpPr>
                      <a:spLocks noChangeArrowheads="1"/>
                    </p:cNvSpPr>
                    <p:nvPr/>
                  </p:nvSpPr>
                  <p:spPr bwMode="auto">
                    <a:xfrm>
                      <a:off x="1381" y="230"/>
                      <a:ext cx="1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nchor="ctr"/>
                    <a:lstStyle>
                      <a:lvl1pPr algn="r" defTabSz="455613"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defTabSz="455613"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defTabSz="455613"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defTabSz="455613"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defTabSz="455613"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en-GB" sz="1000"/>
                        <a:t>2</a:t>
                      </a:r>
                      <a:r>
                        <a:rPr lang="en-GB" sz="1200">
                          <a:latin typeface="Times New Roman" panose="02020603050405020304" pitchFamily="18" charset="0"/>
                        </a:rPr>
                        <a:t>Ω</a:t>
                      </a:r>
                    </a:p>
                    <a:p>
                      <a:pPr algn="ctr" rtl="0">
                        <a:spcBef>
                          <a:spcPct val="0"/>
                        </a:spcBef>
                        <a:buFontTx/>
                        <a:buNone/>
                      </a:pPr>
                      <a:endParaRPr lang="en-GB" sz="1200">
                        <a:latin typeface="Times New Roman" panose="02020603050405020304" pitchFamily="18" charset="0"/>
                      </a:endParaRPr>
                    </a:p>
                  </p:txBody>
                </p:sp>
                <p:sp>
                  <p:nvSpPr>
                    <p:cNvPr id="26" name="Line 32"/>
                    <p:cNvSpPr>
                      <a:spLocks noChangeShapeType="1"/>
                    </p:cNvSpPr>
                    <p:nvPr/>
                  </p:nvSpPr>
                  <p:spPr bwMode="auto">
                    <a:xfrm rot="5400000">
                      <a:off x="1054" y="965"/>
                      <a:ext cx="25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27" name="Line 33"/>
                    <p:cNvSpPr>
                      <a:spLocks noChangeShapeType="1"/>
                    </p:cNvSpPr>
                    <p:nvPr/>
                  </p:nvSpPr>
                  <p:spPr bwMode="auto">
                    <a:xfrm>
                      <a:off x="767" y="979"/>
                      <a:ext cx="41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28" name="Line 34"/>
                    <p:cNvSpPr>
                      <a:spLocks noChangeShapeType="1"/>
                    </p:cNvSpPr>
                    <p:nvPr/>
                  </p:nvSpPr>
                  <p:spPr bwMode="auto">
                    <a:xfrm rot="5400000">
                      <a:off x="1118" y="965"/>
                      <a:ext cx="259"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29" name="Line 35"/>
                    <p:cNvSpPr>
                      <a:spLocks noChangeShapeType="1"/>
                    </p:cNvSpPr>
                    <p:nvPr/>
                  </p:nvSpPr>
                  <p:spPr bwMode="auto">
                    <a:xfrm>
                      <a:off x="1249" y="979"/>
                      <a:ext cx="527"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30" name="Line 36"/>
                    <p:cNvSpPr>
                      <a:spLocks noChangeShapeType="1"/>
                    </p:cNvSpPr>
                    <p:nvPr/>
                  </p:nvSpPr>
                  <p:spPr bwMode="auto">
                    <a:xfrm>
                      <a:off x="0" y="0"/>
                      <a:ext cx="21"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31" name="Freeform 37"/>
                    <p:cNvSpPr>
                      <a:spLocks noChangeArrowheads="1"/>
                    </p:cNvSpPr>
                    <p:nvPr/>
                  </p:nvSpPr>
                  <p:spPr bwMode="auto">
                    <a:xfrm>
                      <a:off x="1030" y="806"/>
                      <a:ext cx="154" cy="115"/>
                    </a:xfrm>
                    <a:custGeom>
                      <a:avLst/>
                      <a:gdLst>
                        <a:gd name="T0" fmla="*/ 0 w 153"/>
                        <a:gd name="T1" fmla="*/ 0 h 115"/>
                        <a:gd name="T2" fmla="*/ 0 w 153"/>
                        <a:gd name="T3" fmla="*/ 115 h 115"/>
                        <a:gd name="T4" fmla="*/ 161 w 153"/>
                        <a:gd name="T5" fmla="*/ 115 h 115"/>
                        <a:gd name="T6" fmla="*/ 161 w 153"/>
                        <a:gd name="T7" fmla="*/ 0 h 115"/>
                        <a:gd name="T8" fmla="*/ 0 w 153"/>
                        <a:gd name="T9" fmla="*/ 0 h 115"/>
                        <a:gd name="T10" fmla="*/ 95 w 153"/>
                        <a:gd name="T11" fmla="*/ 57 h 115"/>
                        <a:gd name="T12" fmla="*/ 117 w 153"/>
                        <a:gd name="T13" fmla="*/ 86 h 115"/>
                        <a:gd name="T14" fmla="*/ 117 w 153"/>
                        <a:gd name="T15" fmla="*/ 86 h 115"/>
                        <a:gd name="T16" fmla="*/ 95 w 153"/>
                        <a:gd name="T17" fmla="*/ 57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115"/>
                        <a:gd name="T29" fmla="*/ 153 w 153"/>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115">
                          <a:moveTo>
                            <a:pt x="0" y="0"/>
                          </a:moveTo>
                          <a:lnTo>
                            <a:pt x="0" y="115"/>
                          </a:lnTo>
                          <a:lnTo>
                            <a:pt x="153" y="115"/>
                          </a:lnTo>
                          <a:lnTo>
                            <a:pt x="153" y="0"/>
                          </a:lnTo>
                          <a:lnTo>
                            <a:pt x="0" y="0"/>
                          </a:lnTo>
                          <a:moveTo>
                            <a:pt x="87" y="57"/>
                          </a:moveTo>
                          <a:lnTo>
                            <a:pt x="109" y="86"/>
                          </a:lnTo>
                          <a:lnTo>
                            <a:pt x="8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he-IL"/>
                    </a:p>
                  </p:txBody>
                </p:sp>
                <p:sp>
                  <p:nvSpPr>
                    <p:cNvPr id="32" name="Line 38"/>
                    <p:cNvSpPr>
                      <a:spLocks noChangeShapeType="1"/>
                    </p:cNvSpPr>
                    <p:nvPr/>
                  </p:nvSpPr>
                  <p:spPr bwMode="auto">
                    <a:xfrm rot="-1800000">
                      <a:off x="734" y="187"/>
                      <a:ext cx="176"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he-IL"/>
                    </a:p>
                  </p:txBody>
                </p:sp>
                <p:sp>
                  <p:nvSpPr>
                    <p:cNvPr id="33" name="Rectangle 29"/>
                    <p:cNvSpPr>
                      <a:spLocks noChangeArrowheads="1"/>
                    </p:cNvSpPr>
                    <p:nvPr/>
                  </p:nvSpPr>
                  <p:spPr bwMode="auto">
                    <a:xfrm>
                      <a:off x="1293" y="172"/>
                      <a:ext cx="306" cy="114"/>
                    </a:xfrm>
                    <a:prstGeom prst="rect">
                      <a:avLst/>
                    </a:prstGeom>
                    <a:solidFill>
                      <a:schemeClr val="tx1"/>
                    </a:solidFill>
                    <a:ln w="19050">
                      <a:solidFill>
                        <a:schemeClr val="tx1"/>
                      </a:solidFill>
                      <a:miter lim="800000"/>
                      <a:headEnd type="none" w="sm" len="sm"/>
                      <a:tailEnd type="none" w="sm" len="sm"/>
                    </a:ln>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he-IL" sz="1800"/>
                    </a:p>
                  </p:txBody>
                </p:sp>
              </p:grpSp>
            </p:grpSp>
            <p:cxnSp>
              <p:nvCxnSpPr>
                <p:cNvPr id="20" name="מחבר ישר 6"/>
                <p:cNvCxnSpPr>
                  <a:endCxn id="29" idx="1"/>
                </p:cNvCxnSpPr>
                <p:nvPr/>
              </p:nvCxnSpPr>
              <p:spPr>
                <a:xfrm>
                  <a:off x="3167063" y="1576388"/>
                  <a:ext cx="0" cy="14763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848197" y="411585"/>
                <a:ext cx="2276125" cy="2364927"/>
                <a:chOff x="848197" y="411585"/>
                <a:chExt cx="2276125" cy="2364927"/>
              </a:xfrm>
            </p:grpSpPr>
            <mc:AlternateContent xmlns:mc="http://schemas.openxmlformats.org/markup-compatibility/2006" xmlns:a14="http://schemas.microsoft.com/office/drawing/2010/main">
              <mc:Choice Requires="a14">
                <p:sp>
                  <p:nvSpPr>
                    <p:cNvPr id="35" name="TextBox 34"/>
                    <p:cNvSpPr txBox="1"/>
                    <p:nvPr/>
                  </p:nvSpPr>
                  <p:spPr>
                    <a:xfrm>
                      <a:off x="1423276" y="2313244"/>
                      <a:ext cx="1150158" cy="463268"/>
                    </a:xfrm>
                    <a:prstGeom prst="rect">
                      <a:avLst/>
                    </a:prstGeom>
                    <a:noFill/>
                  </p:spPr>
                  <p:txBody>
                    <a:bodyPr wrap="square" rtlCol="1">
                      <a:spAutoFit/>
                    </a:bodyPr>
                    <a:lstStyle/>
                    <a:p>
                      <a14:m>
                        <m:oMath xmlns:m="http://schemas.openxmlformats.org/officeDocument/2006/math">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𝑐</m:t>
                              </m:r>
                            </m:sub>
                          </m:sSub>
                        </m:oMath>
                      </a14:m>
                      <a:r>
                        <a:rPr lang="en-US" dirty="0"/>
                        <a:t>=</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rPr>
                                <m:t>𝑞</m:t>
                              </m:r>
                            </m:num>
                            <m:den>
                              <m:r>
                                <a:rPr lang="en-US" i="1" dirty="0">
                                  <a:latin typeface="Cambria Math" panose="02040503050406030204" pitchFamily="18" charset="0"/>
                                </a:rPr>
                                <m:t>𝐶</m:t>
                              </m:r>
                            </m:den>
                          </m:f>
                        </m:oMath>
                      </a14:m>
                      <a:endParaRPr lang="he-IL" dirty="0"/>
                    </a:p>
                  </p:txBody>
                </p:sp>
              </mc:Choice>
              <mc:Fallback xmlns="">
                <p:sp>
                  <p:nvSpPr>
                    <p:cNvPr id="35" name="TextBox 34"/>
                    <p:cNvSpPr txBox="1">
                      <a:spLocks noRot="1" noChangeAspect="1" noMove="1" noResize="1" noEditPoints="1" noAdjustHandles="1" noChangeArrowheads="1" noChangeShapeType="1" noTextEdit="1"/>
                    </p:cNvSpPr>
                    <p:nvPr/>
                  </p:nvSpPr>
                  <p:spPr>
                    <a:xfrm>
                      <a:off x="1423276" y="2313244"/>
                      <a:ext cx="1150158" cy="463268"/>
                    </a:xfrm>
                    <a:prstGeom prst="rect">
                      <a:avLst/>
                    </a:prstGeom>
                    <a:blipFill rotWithShape="0">
                      <a:blip r:embed="rId3"/>
                      <a:stretch>
                        <a:fillRect t="-1316" b="-526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74164" y="708575"/>
                      <a:ext cx="1150158" cy="369332"/>
                    </a:xfrm>
                    <a:prstGeom prst="rect">
                      <a:avLst/>
                    </a:prstGeom>
                    <a:noFill/>
                  </p:spPr>
                  <p:txBody>
                    <a:bodyPr wrap="square" rtlCol="1">
                      <a:spAutoFit/>
                    </a:bodyPr>
                    <a:lstStyle/>
                    <a:p>
                      <a14:m>
                        <m:oMath xmlns:m="http://schemas.openxmlformats.org/officeDocument/2006/math">
                          <m:sSub>
                            <m:sSubPr>
                              <m:ctrlPr>
                                <a:rPr lang="he-IL"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𝑅</m:t>
                              </m:r>
                            </m:sub>
                          </m:sSub>
                        </m:oMath>
                      </a14:m>
                      <a:r>
                        <a:rPr lang="en-US" dirty="0"/>
                        <a:t>=</a:t>
                      </a:r>
                      <a14:m>
                        <m:oMath xmlns:m="http://schemas.openxmlformats.org/officeDocument/2006/math">
                          <m:r>
                            <a:rPr lang="en-US" b="0" i="1" dirty="0" smtClean="0">
                              <a:latin typeface="Cambria Math" panose="02040503050406030204" pitchFamily="18" charset="0"/>
                            </a:rPr>
                            <m:t>𝐼𝑅</m:t>
                          </m:r>
                        </m:oMath>
                      </a14:m>
                      <a:endParaRPr lang="he-IL" dirty="0"/>
                    </a:p>
                  </p:txBody>
                </p:sp>
              </mc:Choice>
              <mc:Fallback xmlns="">
                <p:sp>
                  <p:nvSpPr>
                    <p:cNvPr id="36" name="TextBox 35"/>
                    <p:cNvSpPr txBox="1">
                      <a:spLocks noRot="1" noChangeAspect="1" noMove="1" noResize="1" noEditPoints="1" noAdjustHandles="1" noChangeArrowheads="1" noChangeShapeType="1" noTextEdit="1"/>
                    </p:cNvSpPr>
                    <p:nvPr/>
                  </p:nvSpPr>
                  <p:spPr>
                    <a:xfrm>
                      <a:off x="1974164" y="708575"/>
                      <a:ext cx="1150158" cy="369332"/>
                    </a:xfrm>
                    <a:prstGeom prst="rect">
                      <a:avLst/>
                    </a:prstGeom>
                    <a:blipFill rotWithShape="0">
                      <a:blip r:embed="rId4"/>
                      <a:stretch>
                        <a:fillRect t="-8197" b="-2459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48197" y="892251"/>
                      <a:ext cx="115015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0</m:t>
                                </m:r>
                              </m:sub>
                            </m:sSub>
                          </m:oMath>
                        </m:oMathPara>
                      </a14:m>
                      <a:endParaRPr lang="he-IL" dirty="0"/>
                    </a:p>
                  </p:txBody>
                </p:sp>
              </mc:Choice>
              <mc:Fallback xmlns="">
                <p:sp>
                  <p:nvSpPr>
                    <p:cNvPr id="37" name="TextBox 36"/>
                    <p:cNvSpPr txBox="1">
                      <a:spLocks noRot="1" noChangeAspect="1" noMove="1" noResize="1" noEditPoints="1" noAdjustHandles="1" noChangeArrowheads="1" noChangeShapeType="1" noTextEdit="1"/>
                    </p:cNvSpPr>
                    <p:nvPr/>
                  </p:nvSpPr>
                  <p:spPr>
                    <a:xfrm>
                      <a:off x="848197" y="892251"/>
                      <a:ext cx="1150158" cy="369332"/>
                    </a:xfrm>
                    <a:prstGeom prst="rect">
                      <a:avLst/>
                    </a:prstGeom>
                    <a:blipFill rotWithShape="0">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1796086" y="411585"/>
                      <a:ext cx="115015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dirty="0" smtClean="0">
                                <a:solidFill>
                                  <a:schemeClr val="bg1"/>
                                </a:solidFill>
                                <a:latin typeface="Cambria Math" panose="02040503050406030204" pitchFamily="18" charset="0"/>
                              </a:rPr>
                              <m:t>𝑅</m:t>
                            </m:r>
                          </m:oMath>
                        </m:oMathPara>
                      </a14:m>
                      <a:endParaRPr lang="he-IL"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1796086" y="411585"/>
                      <a:ext cx="1150158" cy="369332"/>
                    </a:xfrm>
                    <a:prstGeom prst="rect">
                      <a:avLst/>
                    </a:prstGeom>
                    <a:blipFill rotWithShape="0">
                      <a:blip r:embed="rId6"/>
                      <a:stretch>
                        <a:fillRect/>
                      </a:stretch>
                    </a:blipFill>
                  </p:spPr>
                  <p:txBody>
                    <a:bodyPr/>
                    <a:lstStyle/>
                    <a:p>
                      <a:r>
                        <a:rPr lang="he-IL">
                          <a:noFill/>
                        </a:rPr>
                        <a:t> </a:t>
                      </a:r>
                    </a:p>
                  </p:txBody>
                </p:sp>
              </mc:Fallback>
            </mc:AlternateContent>
          </p:grpSp>
        </p:grpSp>
        <p:grpSp>
          <p:nvGrpSpPr>
            <p:cNvPr id="44" name="Group 43"/>
            <p:cNvGrpSpPr/>
            <p:nvPr/>
          </p:nvGrpSpPr>
          <p:grpSpPr>
            <a:xfrm>
              <a:off x="394167" y="760700"/>
              <a:ext cx="1150158" cy="1126292"/>
              <a:chOff x="394167" y="760700"/>
              <a:chExt cx="1150158" cy="1126292"/>
            </a:xfrm>
          </p:grpSpPr>
          <p:sp>
            <p:nvSpPr>
              <p:cNvPr id="41" name="Freeform 40"/>
              <p:cNvSpPr/>
              <p:nvPr/>
            </p:nvSpPr>
            <p:spPr bwMode="auto">
              <a:xfrm>
                <a:off x="460519" y="760700"/>
                <a:ext cx="1077336" cy="1126292"/>
              </a:xfrm>
              <a:custGeom>
                <a:avLst/>
                <a:gdLst>
                  <a:gd name="connsiteX0" fmla="*/ 620136 w 1077336"/>
                  <a:gd name="connsiteY0" fmla="*/ 29009 h 1126292"/>
                  <a:gd name="connsiteX1" fmla="*/ 135226 w 1077336"/>
                  <a:gd name="connsiteY1" fmla="*/ 56718 h 1126292"/>
                  <a:gd name="connsiteX2" fmla="*/ 24390 w 1077336"/>
                  <a:gd name="connsiteY2" fmla="*/ 541627 h 1126292"/>
                  <a:gd name="connsiteX3" fmla="*/ 65954 w 1077336"/>
                  <a:gd name="connsiteY3" fmla="*/ 1012682 h 1126292"/>
                  <a:gd name="connsiteX4" fmla="*/ 675554 w 1077336"/>
                  <a:gd name="connsiteY4" fmla="*/ 1123518 h 1126292"/>
                  <a:gd name="connsiteX5" fmla="*/ 1077336 w 1077336"/>
                  <a:gd name="connsiteY5" fmla="*/ 1081955 h 112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336" h="1126292">
                    <a:moveTo>
                      <a:pt x="620136" y="29009"/>
                    </a:moveTo>
                    <a:cubicBezTo>
                      <a:pt x="427326" y="145"/>
                      <a:pt x="234517" y="-28718"/>
                      <a:pt x="135226" y="56718"/>
                    </a:cubicBezTo>
                    <a:cubicBezTo>
                      <a:pt x="35935" y="142154"/>
                      <a:pt x="35935" y="382300"/>
                      <a:pt x="24390" y="541627"/>
                    </a:cubicBezTo>
                    <a:cubicBezTo>
                      <a:pt x="12845" y="700954"/>
                      <a:pt x="-42573" y="915700"/>
                      <a:pt x="65954" y="1012682"/>
                    </a:cubicBezTo>
                    <a:cubicBezTo>
                      <a:pt x="174481" y="1109664"/>
                      <a:pt x="506990" y="1111972"/>
                      <a:pt x="675554" y="1123518"/>
                    </a:cubicBezTo>
                    <a:cubicBezTo>
                      <a:pt x="844118" y="1135064"/>
                      <a:pt x="960727" y="1108509"/>
                      <a:pt x="1077336" y="1081955"/>
                    </a:cubicBezTo>
                  </a:path>
                </a:pathLst>
              </a:custGeom>
              <a:ln>
                <a:solidFill>
                  <a:srgbClr val="FFFF00"/>
                </a:solidFill>
                <a:headEnd type="none" w="med" len="med"/>
                <a:tailEnd type="triangl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42" name="TextBox 41"/>
                  <p:cNvSpPr txBox="1"/>
                  <p:nvPr/>
                </p:nvSpPr>
                <p:spPr>
                  <a:xfrm>
                    <a:off x="394167" y="1476419"/>
                    <a:ext cx="1150158"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he-IL" dirty="0"/>
                  </a:p>
                </p:txBody>
              </p:sp>
            </mc:Choice>
            <mc:Fallback xmlns="">
              <p:sp>
                <p:nvSpPr>
                  <p:cNvPr id="42" name="TextBox 41"/>
                  <p:cNvSpPr txBox="1">
                    <a:spLocks noRot="1" noChangeAspect="1" noMove="1" noResize="1" noEditPoints="1" noAdjustHandles="1" noChangeArrowheads="1" noChangeShapeType="1" noTextEdit="1"/>
                  </p:cNvSpPr>
                  <p:nvPr/>
                </p:nvSpPr>
                <p:spPr>
                  <a:xfrm>
                    <a:off x="394167" y="1476419"/>
                    <a:ext cx="1150158" cy="369332"/>
                  </a:xfrm>
                  <a:prstGeom prst="rect">
                    <a:avLst/>
                  </a:prstGeom>
                  <a:blipFill rotWithShape="0">
                    <a:blip r:embed="rId7"/>
                    <a:stretch>
                      <a:fillRect b="-14754"/>
                    </a:stretch>
                  </a:blipFill>
                </p:spPr>
                <p:txBody>
                  <a:bodyPr/>
                  <a:lstStyle/>
                  <a:p>
                    <a:r>
                      <a:rPr lang="he-IL">
                        <a:noFill/>
                      </a:rPr>
                      <a:t> </a:t>
                    </a:r>
                  </a:p>
                </p:txBody>
              </p:sp>
            </mc:Fallback>
          </mc:AlternateContent>
        </p:grpSp>
      </p:grpSp>
      <mc:AlternateContent xmlns:mc="http://schemas.openxmlformats.org/markup-compatibility/2006" xmlns:a14="http://schemas.microsoft.com/office/drawing/2010/main">
        <mc:Choice Requires="a14">
          <p:sp>
            <p:nvSpPr>
              <p:cNvPr id="43" name="TextBox 42"/>
              <p:cNvSpPr txBox="1"/>
              <p:nvPr/>
            </p:nvSpPr>
            <p:spPr>
              <a:xfrm>
                <a:off x="394167" y="3130779"/>
                <a:ext cx="8807369" cy="1089465"/>
              </a:xfrm>
              <a:prstGeom prst="rect">
                <a:avLst/>
              </a:prstGeom>
              <a:noFill/>
            </p:spPr>
            <p:txBody>
              <a:bodyPr wrap="square" rtlCol="1">
                <a:spAutoFit/>
              </a:bodyPr>
              <a:lstStyle/>
              <a:p>
                <a14:m>
                  <m:oMath xmlns:m="http://schemas.openxmlformats.org/officeDocument/2006/math">
                    <m:nary>
                      <m:naryPr>
                        <m:ctrlPr>
                          <a:rPr lang="en-US" i="1" smtClean="0">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𝑡</m:t>
                        </m:r>
                      </m:sup>
                      <m:e>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𝑑𝑡</m:t>
                            </m:r>
                          </m:num>
                          <m:den>
                            <m:r>
                              <a:rPr lang="en-US" i="1">
                                <a:latin typeface="Cambria Math" panose="02040503050406030204" pitchFamily="18" charset="0"/>
                                <a:ea typeface="Cambria Math" panose="02040503050406030204" pitchFamily="18" charset="0"/>
                              </a:rPr>
                              <m:t>𝑅𝐶</m:t>
                            </m:r>
                          </m:den>
                        </m:f>
                      </m:e>
                    </m:nary>
                    <m:r>
                      <a:rPr lang="en-US" i="1">
                        <a:latin typeface="Cambria Math" panose="02040503050406030204" pitchFamily="18" charset="0"/>
                        <a:ea typeface="Cambria Math" panose="02040503050406030204" pitchFamily="18" charset="0"/>
                      </a:rPr>
                      <m:t>=</m:t>
                    </m:r>
                    <m:nary>
                      <m:naryPr>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0</m:t>
                        </m:r>
                      </m:sub>
                      <m:sup>
                        <m:r>
                          <a:rPr lang="en-US" i="1">
                            <a:latin typeface="Cambria Math" panose="02040503050406030204" pitchFamily="18" charset="0"/>
                            <a:ea typeface="Cambria Math" panose="02040503050406030204" pitchFamily="18" charset="0"/>
                          </a:rPr>
                          <m:t>𝑄</m:t>
                        </m:r>
                      </m:sup>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𝑑𝑞</m:t>
                            </m:r>
                          </m:num>
                          <m:den>
                            <m:r>
                              <a:rPr lang="en-US" i="1">
                                <a:latin typeface="Cambria Math" panose="02040503050406030204" pitchFamily="18" charset="0"/>
                                <a:ea typeface="Cambria Math" panose="02040503050406030204" pitchFamily="18" charset="0"/>
                              </a:rPr>
                              <m:t>𝑞</m:t>
                            </m:r>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den>
                        </m:f>
                      </m:e>
                    </m:nary>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oMath>
                </a14:m>
                <a:r>
                  <a:rPr lang="en-US" dirty="0"/>
                  <a:t> = ln</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b="0" i="1" dirty="0"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num>
                      <m:den>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den>
                    </m:f>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r>
                          <a:rPr lang="en-US" i="1"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𝑒</m:t>
                        </m:r>
                      </m:e>
                      <m:sup>
                        <m:r>
                          <a:rPr lang="en-US" i="1" dirty="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oMath>
                </a14:m>
                <a:r>
                  <a:rPr lang="en-US" dirty="0" smtClean="0"/>
                  <a:t> =</a:t>
                </a:r>
                <a:r>
                  <a:rPr lang="en-US"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𝑄</m:t>
                    </m:r>
                    <m:r>
                      <a:rPr lang="en-US" i="1">
                        <a:latin typeface="Cambria Math" panose="02040503050406030204" pitchFamily="18" charset="0"/>
                        <a:ea typeface="Cambria Math" panose="02040503050406030204" pitchFamily="18" charset="0"/>
                      </a:rPr>
                      <m:t>−</m:t>
                    </m:r>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r>
                      <a:rPr lang="en-US" i="1" smtClean="0">
                        <a:latin typeface="Cambria Math" panose="02040503050406030204" pitchFamily="18" charset="0"/>
                        <a:ea typeface="Cambria Math" panose="02040503050406030204" pitchFamily="18" charset="0"/>
                      </a:rPr>
                      <m:t>⟹</m:t>
                    </m:r>
                  </m:oMath>
                </a14:m>
                <a:endParaRPr lang="en-US" dirty="0" smtClean="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𝑄</m:t>
                    </m:r>
                  </m:oMath>
                </a14:m>
                <a:r>
                  <a:rPr lang="en-US" sz="2400" dirty="0" smtClean="0"/>
                  <a:t>(t)</a:t>
                </a:r>
                <a:r>
                  <a:rPr lang="en-US" dirty="0" smtClean="0"/>
                  <a:t> = </a:t>
                </a:r>
                <a14:m>
                  <m:oMath xmlns:m="http://schemas.openxmlformats.org/officeDocument/2006/math">
                    <m:sSub>
                      <m:sSubPr>
                        <m:ctrlPr>
                          <a:rPr lang="he-IL"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r>
                      <a:rPr lang="en-US" i="1">
                        <a:latin typeface="Cambria Math" panose="02040503050406030204" pitchFamily="18" charset="0"/>
                      </a:rPr>
                      <m:t>𝐶</m:t>
                    </m:r>
                  </m:oMath>
                </a14:m>
                <a:r>
                  <a:rPr lang="en-US" dirty="0" smtClean="0"/>
                  <a:t> (1-</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oMath>
                </a14:m>
                <a:r>
                  <a:rPr lang="en-US" dirty="0" smtClean="0"/>
                  <a:t>) =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0</m:t>
                        </m:r>
                      </m:sub>
                    </m:sSub>
                  </m:oMath>
                </a14:m>
                <a:r>
                  <a:rPr lang="en-US" sz="2400" dirty="0"/>
                  <a:t> (1-</a:t>
                </a:r>
                <a14:m>
                  <m:oMath xmlns:m="http://schemas.openxmlformats.org/officeDocument/2006/math">
                    <m:sSup>
                      <m:sSupPr>
                        <m:ctrlPr>
                          <a:rPr lang="en-US" sz="2400" i="1" dirty="0">
                            <a:latin typeface="Cambria Math" panose="02040503050406030204" pitchFamily="18" charset="0"/>
                          </a:rPr>
                        </m:ctrlPr>
                      </m:sSupPr>
                      <m:e>
                        <m:r>
                          <a:rPr lang="en-US" sz="2400" i="1" dirty="0">
                            <a:latin typeface="Cambria Math" panose="02040503050406030204" pitchFamily="18" charset="0"/>
                          </a:rPr>
                          <m:t>𝑒</m:t>
                        </m:r>
                      </m:e>
                      <m:sup>
                        <m:r>
                          <a:rPr lang="en-US" sz="2400" i="1" dirty="0">
                            <a:latin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𝑡</m:t>
                            </m:r>
                          </m:num>
                          <m:den>
                            <m:r>
                              <a:rPr lang="en-US" sz="2400" i="1">
                                <a:latin typeface="Cambria Math" panose="02040503050406030204" pitchFamily="18" charset="0"/>
                                <a:ea typeface="Cambria Math" panose="02040503050406030204" pitchFamily="18" charset="0"/>
                              </a:rPr>
                              <m:t>𝑅𝐶</m:t>
                            </m:r>
                          </m:den>
                        </m:f>
                      </m:sup>
                    </m:sSup>
                  </m:oMath>
                </a14:m>
                <a:r>
                  <a:rPr lang="en-US" sz="2400" dirty="0"/>
                  <a:t>) </a:t>
                </a:r>
                <a:endParaRPr lang="he-IL"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394167" y="3130779"/>
                <a:ext cx="8807369" cy="1089465"/>
              </a:xfrm>
              <a:prstGeom prst="rect">
                <a:avLst/>
              </a:prstGeom>
              <a:blipFill rotWithShape="0">
                <a:blip r:embed="rId8"/>
                <a:stretch>
                  <a:fillRect b="-11798"/>
                </a:stretch>
              </a:blipFill>
            </p:spPr>
            <p:txBody>
              <a:bodyPr/>
              <a:lstStyle/>
              <a:p>
                <a:r>
                  <a:rPr lang="he-IL">
                    <a:noFill/>
                  </a:rPr>
                  <a:t> </a:t>
                </a:r>
              </a:p>
            </p:txBody>
          </p:sp>
        </mc:Fallback>
      </mc:AlternateContent>
      <p:sp>
        <p:nvSpPr>
          <p:cNvPr id="46" name="Rectangle 45"/>
          <p:cNvSpPr/>
          <p:nvPr/>
        </p:nvSpPr>
        <p:spPr>
          <a:xfrm>
            <a:off x="309082" y="4465117"/>
            <a:ext cx="8512266" cy="461665"/>
          </a:xfrm>
          <a:prstGeom prst="rect">
            <a:avLst/>
          </a:prstGeom>
        </p:spPr>
        <p:txBody>
          <a:bodyPr wrap="none">
            <a:spAutoFit/>
          </a:bodyPr>
          <a:lstStyle/>
          <a:p>
            <a:pPr algn="just" rtl="1"/>
            <a:r>
              <a:rPr lang="he-IL" sz="2400" dirty="0"/>
              <a:t>פריקה:  </a:t>
            </a:r>
            <a:r>
              <a:rPr lang="he-IL" sz="2400" dirty="0" smtClean="0"/>
              <a:t>מנתקים את הסוללה ומקצרים </a:t>
            </a:r>
            <a:r>
              <a:rPr lang="he-IL" sz="2400" dirty="0"/>
              <a:t>את המעגל </a:t>
            </a:r>
            <a:r>
              <a:rPr lang="he-IL" sz="2400" dirty="0" smtClean="0"/>
              <a:t>מעליה (ישר </a:t>
            </a:r>
            <a:r>
              <a:rPr lang="he-IL" sz="2400" dirty="0"/>
              <a:t>כתום):</a:t>
            </a:r>
          </a:p>
        </p:txBody>
      </p:sp>
      <mc:AlternateContent xmlns:mc="http://schemas.openxmlformats.org/markup-compatibility/2006" xmlns:a14="http://schemas.microsoft.com/office/drawing/2010/main">
        <mc:Choice Requires="a14">
          <p:sp>
            <p:nvSpPr>
              <p:cNvPr id="49" name="TextBox 48"/>
              <p:cNvSpPr txBox="1"/>
              <p:nvPr/>
            </p:nvSpPr>
            <p:spPr>
              <a:xfrm>
                <a:off x="36561" y="4884047"/>
                <a:ext cx="9143999" cy="2374561"/>
              </a:xfrm>
              <a:prstGeom prst="rect">
                <a:avLst/>
              </a:prstGeom>
              <a:noFill/>
            </p:spPr>
            <p:txBody>
              <a:bodyPr wrap="square" rtlCol="1">
                <a:spAutoFit/>
              </a:bodyPr>
              <a:lstStyle/>
              <a:p>
                <a:pPr algn="ctr" rtl="1"/>
                <a14:m>
                  <m:oMath xmlns:m="http://schemas.openxmlformats.org/officeDocument/2006/math">
                    <m:r>
                      <a:rPr lang="en-US" sz="2000" b="0" i="1" smtClean="0">
                        <a:latin typeface="Cambria Math" panose="02040503050406030204" pitchFamily="18" charset="0"/>
                      </a:rPr>
                      <m:t>0</m:t>
                    </m:r>
                  </m:oMath>
                </a14:m>
                <a:r>
                  <a:rPr lang="en-US" sz="2000" dirty="0"/>
                  <a:t>=</a:t>
                </a:r>
                <a14:m>
                  <m:oMath xmlns:m="http://schemas.openxmlformats.org/officeDocument/2006/math">
                    <m:sSub>
                      <m:sSubPr>
                        <m:ctrlPr>
                          <a:rPr lang="he-IL"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𝑐</m:t>
                        </m:r>
                      </m:sub>
                    </m:sSub>
                  </m:oMath>
                </a14:m>
                <a:r>
                  <a:rPr lang="en-US" sz="2000" dirty="0"/>
                  <a:t>+</a:t>
                </a:r>
                <a14:m>
                  <m:oMath xmlns:m="http://schemas.openxmlformats.org/officeDocument/2006/math">
                    <m:sSub>
                      <m:sSubPr>
                        <m:ctrlPr>
                          <a:rPr lang="he-IL"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𝑅</m:t>
                        </m:r>
                      </m:sub>
                    </m:sSub>
                    <m:r>
                      <a:rPr lang="en-US" sz="2000" i="1" smtClean="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𝑞</m:t>
                        </m:r>
                      </m:num>
                      <m:den>
                        <m:r>
                          <a:rPr lang="en-US" sz="2000" i="1" dirty="0">
                            <a:latin typeface="Cambria Math" panose="02040503050406030204" pitchFamily="18" charset="0"/>
                          </a:rPr>
                          <m:t>𝐶</m:t>
                        </m:r>
                      </m:den>
                    </m:f>
                  </m:oMath>
                </a14:m>
                <a:r>
                  <a:rPr lang="en-US" sz="2000" dirty="0" smtClean="0"/>
                  <a:t> = - IR , </a:t>
                </a:r>
                <a14:m>
                  <m:oMath xmlns:m="http://schemas.openxmlformats.org/officeDocument/2006/math">
                    <m:r>
                      <a:rPr lang="en-US" sz="2000" b="0" i="0" dirty="0" smtClean="0">
                        <a:latin typeface="Cambria Math" panose="02040503050406030204" pitchFamily="18" charset="0"/>
                      </a:rPr>
                      <m:t> </m:t>
                    </m:r>
                    <m:f>
                      <m:fPr>
                        <m:ctrlPr>
                          <a:rPr lang="en-US" sz="2000" i="1" dirty="0">
                            <a:latin typeface="Cambria Math" panose="02040503050406030204" pitchFamily="18" charset="0"/>
                          </a:rPr>
                        </m:ctrlPr>
                      </m:fPr>
                      <m:num>
                        <m:r>
                          <a:rPr lang="en-US" sz="2000" i="1" dirty="0">
                            <a:latin typeface="Cambria Math" panose="02040503050406030204" pitchFamily="18" charset="0"/>
                          </a:rPr>
                          <m:t>𝑞</m:t>
                        </m:r>
                      </m:num>
                      <m:den>
                        <m:r>
                          <a:rPr lang="en-US" sz="2000" i="1" dirty="0">
                            <a:latin typeface="Cambria Math" panose="02040503050406030204" pitchFamily="18" charset="0"/>
                          </a:rPr>
                          <m:t>𝐶</m:t>
                        </m:r>
                      </m:den>
                    </m:f>
                  </m:oMath>
                </a14:m>
                <a:r>
                  <a:rPr lang="en-US" sz="2000" dirty="0" smtClean="0"/>
                  <a:t> =</a:t>
                </a:r>
                <a14:m>
                  <m:oMath xmlns:m="http://schemas.openxmlformats.org/officeDocument/2006/math">
                    <m:r>
                      <a:rPr lang="en-US" sz="2000" b="0" i="0" dirty="0" smtClean="0">
                        <a:latin typeface="Cambria Math" panose="02040503050406030204" pitchFamily="18" charset="0"/>
                      </a:rPr>
                      <m:t>− </m:t>
                    </m:r>
                    <m:f>
                      <m:fPr>
                        <m:ctrlPr>
                          <a:rPr lang="en-US" sz="2000" i="1" dirty="0">
                            <a:latin typeface="Cambria Math" panose="02040503050406030204" pitchFamily="18" charset="0"/>
                          </a:rPr>
                        </m:ctrlPr>
                      </m:fPr>
                      <m:num>
                        <m:r>
                          <a:rPr lang="en-US" sz="2000" i="1" dirty="0">
                            <a:latin typeface="Cambria Math" panose="02040503050406030204" pitchFamily="18" charset="0"/>
                          </a:rPr>
                          <m:t>𝑑𝑞</m:t>
                        </m:r>
                      </m:num>
                      <m:den>
                        <m:r>
                          <a:rPr lang="en-US" sz="2000" i="1" dirty="0">
                            <a:latin typeface="Cambria Math" panose="02040503050406030204" pitchFamily="18" charset="0"/>
                          </a:rPr>
                          <m:t>𝑑𝑡</m:t>
                        </m:r>
                      </m:den>
                    </m:f>
                  </m:oMath>
                </a14:m>
                <a:r>
                  <a:rPr lang="en-US" sz="2000" dirty="0" smtClean="0"/>
                  <a:t>R </a:t>
                </a:r>
                <a14:m>
                  <m:oMath xmlns:m="http://schemas.openxmlformats.org/officeDocument/2006/math">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𝑑𝑡</m:t>
                        </m:r>
                      </m:num>
                      <m:den>
                        <m:r>
                          <a:rPr lang="en-US" sz="2000" i="1">
                            <a:latin typeface="Cambria Math" panose="02040503050406030204" pitchFamily="18" charset="0"/>
                            <a:ea typeface="Cambria Math" panose="02040503050406030204" pitchFamily="18" charset="0"/>
                          </a:rPr>
                          <m:t>𝑅𝐶</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𝑑𝑞</m:t>
                        </m:r>
                      </m:num>
                      <m:den>
                        <m:r>
                          <a:rPr lang="en-US" sz="2000" i="1">
                            <a:latin typeface="Cambria Math" panose="02040503050406030204" pitchFamily="18" charset="0"/>
                            <a:ea typeface="Cambria Math" panose="02040503050406030204" pitchFamily="18" charset="0"/>
                          </a:rPr>
                          <m:t>𝑞</m:t>
                        </m:r>
                      </m:den>
                    </m:f>
                    <m:r>
                      <a:rPr lang="en-US" sz="2000" b="0" i="1" smtClean="0">
                        <a:latin typeface="Cambria Math" panose="02040503050406030204" pitchFamily="18" charset="0"/>
                        <a:ea typeface="Cambria Math" panose="02040503050406030204" pitchFamily="18" charset="0"/>
                      </a:rPr>
                      <m:t>  ⟹</m:t>
                    </m:r>
                  </m:oMath>
                </a14:m>
                <a:endParaRPr lang="en-US" sz="2000" b="0" dirty="0" smtClean="0">
                  <a:ea typeface="Cambria Math" panose="02040503050406030204" pitchFamily="18" charset="0"/>
                </a:endParaRPr>
              </a:p>
              <a:p>
                <a:pPr algn="ctr" rtl="1"/>
                <a14:m>
                  <m:oMath xmlns:m="http://schemas.openxmlformats.org/officeDocument/2006/math">
                    <m:r>
                      <a:rPr lang="en-US" sz="2400" i="1">
                        <a:latin typeface="Cambria Math" panose="02040503050406030204" pitchFamily="18" charset="0"/>
                        <a:ea typeface="Cambria Math" panose="02040503050406030204" pitchFamily="18" charset="0"/>
                      </a:rPr>
                      <m:t>𝑄</m:t>
                    </m:r>
                  </m:oMath>
                </a14:m>
                <a:r>
                  <a:rPr lang="en-US" sz="2400" dirty="0"/>
                  <a:t>(t)</a:t>
                </a:r>
                <a:r>
                  <a:rPr lang="en-US" dirty="0"/>
                  <a:t> =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0</m:t>
                        </m:r>
                      </m:sub>
                    </m:sSub>
                  </m:oMath>
                </a14:m>
                <a:r>
                  <a:rPr lang="en-US" sz="2400" dirty="0"/>
                  <a:t> </a:t>
                </a:r>
                <a14:m>
                  <m:oMath xmlns:m="http://schemas.openxmlformats.org/officeDocument/2006/math">
                    <m:sSup>
                      <m:sSupPr>
                        <m:ctrlPr>
                          <a:rPr lang="en-US" sz="2400" i="1" dirty="0">
                            <a:latin typeface="Cambria Math" panose="02040503050406030204" pitchFamily="18" charset="0"/>
                          </a:rPr>
                        </m:ctrlPr>
                      </m:sSupPr>
                      <m:e>
                        <m:r>
                          <a:rPr lang="en-US" sz="2400" i="1" dirty="0">
                            <a:latin typeface="Cambria Math" panose="02040503050406030204" pitchFamily="18" charset="0"/>
                          </a:rPr>
                          <m:t>𝑒</m:t>
                        </m:r>
                      </m:e>
                      <m:sup>
                        <m:r>
                          <a:rPr lang="en-US" sz="2400" i="1" dirty="0">
                            <a:latin typeface="Cambria Math" panose="02040503050406030204" pitchFamily="18" charset="0"/>
                          </a:rPr>
                          <m:t>− </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𝑡</m:t>
                            </m:r>
                          </m:num>
                          <m:den>
                            <m:r>
                              <a:rPr lang="en-US" sz="2400" i="1">
                                <a:latin typeface="Cambria Math" panose="02040503050406030204" pitchFamily="18" charset="0"/>
                                <a:ea typeface="Cambria Math" panose="02040503050406030204" pitchFamily="18" charset="0"/>
                              </a:rPr>
                              <m:t>𝑅𝐶</m:t>
                            </m:r>
                          </m:den>
                        </m:f>
                      </m:sup>
                    </m:sSup>
                  </m:oMath>
                </a14:m>
                <a:r>
                  <a:rPr lang="en-US" sz="2400" dirty="0"/>
                  <a:t> </a:t>
                </a:r>
                <a:endParaRPr lang="he-IL" sz="2400" dirty="0" smtClean="0"/>
              </a:p>
              <a:p>
                <a:pPr algn="ctr" rtl="1"/>
                <a:r>
                  <a:rPr lang="he-IL" sz="2400" dirty="0" smtClean="0"/>
                  <a:t>חלוקה ב - </a:t>
                </a:r>
                <a:r>
                  <a:rPr lang="en-US" sz="2400" dirty="0" smtClean="0"/>
                  <a:t>C</a:t>
                </a:r>
                <a:r>
                  <a:rPr lang="he-IL" sz="2400" dirty="0" smtClean="0"/>
                  <a:t> של שתי המשוואות משני צידי השיוויון </a:t>
                </a:r>
              </a:p>
              <a:p>
                <a:pPr algn="ctr" rtl="1"/>
                <a:r>
                  <a:rPr lang="he-IL" sz="2400" dirty="0" smtClean="0"/>
                  <a:t>תניב את משוואות המתח על הקבל.</a:t>
                </a:r>
                <a:endParaRPr lang="he-IL" sz="2400" dirty="0"/>
              </a:p>
              <a:p>
                <a:pPr rtl="1"/>
                <a:r>
                  <a:rPr lang="he-IL" dirty="0" smtClean="0"/>
                  <a:t> </a:t>
                </a:r>
              </a:p>
              <a:p>
                <a:endParaRPr lang="he-IL" dirty="0"/>
              </a:p>
            </p:txBody>
          </p:sp>
        </mc:Choice>
        <mc:Fallback xmlns="">
          <p:sp>
            <p:nvSpPr>
              <p:cNvPr id="49" name="TextBox 48"/>
              <p:cNvSpPr txBox="1">
                <a:spLocks noRot="1" noChangeAspect="1" noMove="1" noResize="1" noEditPoints="1" noAdjustHandles="1" noChangeArrowheads="1" noChangeShapeType="1" noTextEdit="1"/>
              </p:cNvSpPr>
              <p:nvPr/>
            </p:nvSpPr>
            <p:spPr>
              <a:xfrm>
                <a:off x="36561" y="4884047"/>
                <a:ext cx="9143999" cy="2374561"/>
              </a:xfrm>
              <a:prstGeom prst="rect">
                <a:avLst/>
              </a:prstGeom>
              <a:blipFill rotWithShape="0">
                <a:blip r:embed="rId9"/>
                <a:stretch>
                  <a:fillRect l="-1267"/>
                </a:stretch>
              </a:blipFill>
            </p:spPr>
            <p:txBody>
              <a:bodyPr/>
              <a:lstStyle/>
              <a:p>
                <a:r>
                  <a:rPr lang="he-IL">
                    <a:noFill/>
                  </a:rPr>
                  <a:t> </a:t>
                </a:r>
              </a:p>
            </p:txBody>
          </p:sp>
        </mc:Fallback>
      </mc:AlternateContent>
      <p:grpSp>
        <p:nvGrpSpPr>
          <p:cNvPr id="51" name="Group 50"/>
          <p:cNvGrpSpPr/>
          <p:nvPr/>
        </p:nvGrpSpPr>
        <p:grpSpPr>
          <a:xfrm>
            <a:off x="364188" y="1076917"/>
            <a:ext cx="2760134" cy="1107043"/>
            <a:chOff x="364188" y="1076917"/>
            <a:chExt cx="2760134" cy="1107043"/>
          </a:xfrm>
        </p:grpSpPr>
        <p:cxnSp>
          <p:nvCxnSpPr>
            <p:cNvPr id="48" name="Straight Connector 47"/>
            <p:cNvCxnSpPr>
              <a:stCxn id="24" idx="1"/>
            </p:cNvCxnSpPr>
            <p:nvPr/>
          </p:nvCxnSpPr>
          <p:spPr bwMode="auto">
            <a:xfrm flipV="1">
              <a:off x="364188" y="1076917"/>
              <a:ext cx="2760134" cy="1012044"/>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Rounded Rectangle 49"/>
            <p:cNvSpPr/>
            <p:nvPr/>
          </p:nvSpPr>
          <p:spPr bwMode="auto">
            <a:xfrm>
              <a:off x="2355027" y="1953935"/>
              <a:ext cx="356673" cy="230025"/>
            </a:xfrm>
            <a:prstGeom prst="roundRect">
              <a:avLst/>
            </a:prstGeom>
            <a:solidFill>
              <a:srgbClr val="0066FF"/>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Tahoma" pitchFamily="34" charset="0"/>
                <a:cs typeface="Arial" charset="0"/>
              </a:endParaRPr>
            </a:p>
          </p:txBody>
        </p:sp>
      </p:grpSp>
    </p:spTree>
    <p:extLst>
      <p:ext uri="{BB962C8B-B14F-4D97-AF65-F5344CB8AC3E}">
        <p14:creationId xmlns:p14="http://schemas.microsoft.com/office/powerpoint/2010/main" val="112954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animEffect transition="in" filter="fade">
                                      <p:cBhvr>
                                        <p:cTn id="15" dur="500"/>
                                        <p:tgtEl>
                                          <p:spTgt spid="3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xEl>
                                              <p:pRg st="4" end="4"/>
                                            </p:txEl>
                                          </p:spTgt>
                                        </p:tgtEl>
                                        <p:attrNameLst>
                                          <p:attrName>style.visibility</p:attrName>
                                        </p:attrNameLst>
                                      </p:cBhvr>
                                      <p:to>
                                        <p:strVal val="visible"/>
                                      </p:to>
                                    </p:set>
                                    <p:animEffect transition="in" filter="fade">
                                      <p:cBhvr>
                                        <p:cTn id="18" dur="500"/>
                                        <p:tgtEl>
                                          <p:spTgt spid="3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 calcmode="lin" valueType="num">
                                      <p:cBhvr additive="base">
                                        <p:cTn id="23" dur="500" fill="hold"/>
                                        <p:tgtEl>
                                          <p:spTgt spid="34">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500"/>
                                        <p:tgtEl>
                                          <p:spTgt spid="43">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xEl>
                                              <p:pRg st="1" end="1"/>
                                            </p:txEl>
                                          </p:spTgt>
                                        </p:tgtEl>
                                        <p:attrNameLst>
                                          <p:attrName>style.visibility</p:attrName>
                                        </p:attrNameLst>
                                      </p:cBhvr>
                                      <p:to>
                                        <p:strVal val="visible"/>
                                      </p:to>
                                    </p:set>
                                    <p:animEffect transition="in" filter="fade">
                                      <p:cBhvr>
                                        <p:cTn id="32" dur="500"/>
                                        <p:tgtEl>
                                          <p:spTgt spid="4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6">
                                            <p:txEl>
                                              <p:pRg st="0" end="0"/>
                                            </p:txEl>
                                          </p:spTgt>
                                        </p:tgtEl>
                                        <p:attrNameLst>
                                          <p:attrName>style.visibility</p:attrName>
                                        </p:attrNameLst>
                                      </p:cBhvr>
                                      <p:to>
                                        <p:strVal val="visible"/>
                                      </p:to>
                                    </p:set>
                                    <p:anim calcmode="lin" valueType="num">
                                      <p:cBhvr additive="base">
                                        <p:cTn id="37"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circle(in)">
                                      <p:cBhvr>
                                        <p:cTn id="43" dur="2000"/>
                                        <p:tgtEl>
                                          <p:spTgt spid="5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9">
                                            <p:txEl>
                                              <p:pRg st="0" end="0"/>
                                            </p:txEl>
                                          </p:spTgt>
                                        </p:tgtEl>
                                        <p:attrNameLst>
                                          <p:attrName>style.visibility</p:attrName>
                                        </p:attrNameLst>
                                      </p:cBhvr>
                                      <p:to>
                                        <p:strVal val="visible"/>
                                      </p:to>
                                    </p:set>
                                    <p:animEffect transition="in" filter="fade">
                                      <p:cBhvr>
                                        <p:cTn id="48" dur="500"/>
                                        <p:tgtEl>
                                          <p:spTgt spid="4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9">
                                            <p:txEl>
                                              <p:pRg st="1" end="1"/>
                                            </p:txEl>
                                          </p:spTgt>
                                        </p:tgtEl>
                                        <p:attrNameLst>
                                          <p:attrName>style.visibility</p:attrName>
                                        </p:attrNameLst>
                                      </p:cBhvr>
                                      <p:to>
                                        <p:strVal val="visible"/>
                                      </p:to>
                                    </p:set>
                                    <p:animEffect transition="in" filter="fade">
                                      <p:cBhvr>
                                        <p:cTn id="53" dur="500"/>
                                        <p:tgtEl>
                                          <p:spTgt spid="4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9">
                                            <p:txEl>
                                              <p:pRg st="2" end="2"/>
                                            </p:txEl>
                                          </p:spTgt>
                                        </p:tgtEl>
                                        <p:attrNameLst>
                                          <p:attrName>style.visibility</p:attrName>
                                        </p:attrNameLst>
                                      </p:cBhvr>
                                      <p:to>
                                        <p:strVal val="visible"/>
                                      </p:to>
                                    </p:set>
                                    <p:animEffect transition="in" filter="fade">
                                      <p:cBhvr>
                                        <p:cTn id="58" dur="500"/>
                                        <p:tgtEl>
                                          <p:spTgt spid="49">
                                            <p:txEl>
                                              <p:pRg st="2" end="2"/>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9">
                                            <p:txEl>
                                              <p:pRg st="3" end="3"/>
                                            </p:txEl>
                                          </p:spTgt>
                                        </p:tgtEl>
                                        <p:attrNameLst>
                                          <p:attrName>style.visibility</p:attrName>
                                        </p:attrNameLst>
                                      </p:cBhvr>
                                      <p:to>
                                        <p:strVal val="visible"/>
                                      </p:to>
                                    </p:set>
                                    <p:animEffect transition="in" filter="fade">
                                      <p:cBhvr>
                                        <p:cTn id="61" dur="500"/>
                                        <p:tgtEl>
                                          <p:spTgt spid="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043723" y="-49332"/>
            <a:ext cx="4958991" cy="863600"/>
          </a:xfrm>
        </p:spPr>
        <p:txBody>
          <a:bodyPr/>
          <a:lstStyle/>
          <a:p>
            <a:pPr algn="r" eaLnBrk="1" hangingPunct="1"/>
            <a:r>
              <a:rPr lang="he-IL" sz="3600" b="1" u="sng" dirty="0" smtClean="0">
                <a:cs typeface="David" panose="020E0502060401010101" pitchFamily="34" charset="-79"/>
              </a:rPr>
              <a:t>התלות בזמן וערכי קיצון</a:t>
            </a:r>
            <a:endParaRPr lang="en-US" sz="3600" b="1" u="sng" dirty="0" smtClean="0">
              <a:cs typeface="David" panose="020E0502060401010101" pitchFamily="34" charset="-79"/>
            </a:endParaRPr>
          </a:p>
        </p:txBody>
      </p:sp>
      <p:graphicFrame>
        <p:nvGraphicFramePr>
          <p:cNvPr id="23867" name="Group 315"/>
          <p:cNvGraphicFramePr>
            <a:graphicFrameLocks noGrp="1"/>
          </p:cNvGraphicFramePr>
          <p:nvPr/>
        </p:nvGraphicFramePr>
        <p:xfrm>
          <a:off x="3203575" y="1341438"/>
          <a:ext cx="2543175" cy="1006476"/>
        </p:xfrm>
        <a:graphic>
          <a:graphicData uri="http://schemas.openxmlformats.org/drawingml/2006/table">
            <a:tbl>
              <a:tblPr rtl="1"/>
              <a:tblGrid>
                <a:gridCol w="557212"/>
                <a:gridCol w="628650"/>
                <a:gridCol w="565150"/>
                <a:gridCol w="792163"/>
              </a:tblGrid>
              <a:tr h="33549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V</a:t>
                      </a:r>
                      <a:r>
                        <a:rPr kumimoji="0" lang="en-US" sz="1600" b="1" i="0" u="none" strike="noStrike" cap="none" normalizeH="0" baseline="-30000" smtClean="0">
                          <a:ln>
                            <a:noFill/>
                          </a:ln>
                          <a:solidFill>
                            <a:schemeClr val="tx1"/>
                          </a:solidFill>
                          <a:effectLst/>
                          <a:latin typeface="Times New Roman" pitchFamily="18" charset="0"/>
                          <a:ea typeface="Times New Roman" pitchFamily="18" charset="0"/>
                          <a:cs typeface="David" pitchFamily="2" charset="-79"/>
                        </a:rPr>
                        <a:t>C</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V</a:t>
                      </a:r>
                      <a:r>
                        <a:rPr kumimoji="0" lang="en-US" sz="1600" b="1" i="0" u="none" strike="noStrike" cap="none" normalizeH="0" baseline="-30000" smtClean="0">
                          <a:ln>
                            <a:noFill/>
                          </a:ln>
                          <a:solidFill>
                            <a:schemeClr val="tx1"/>
                          </a:solidFill>
                          <a:effectLst/>
                          <a:latin typeface="Times New Roman" pitchFamily="18" charset="0"/>
                          <a:ea typeface="Times New Roman" pitchFamily="18" charset="0"/>
                          <a:cs typeface="David" pitchFamily="2" charset="-79"/>
                        </a:rPr>
                        <a:t>R</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I</a:t>
                      </a:r>
                      <a:r>
                        <a:rPr kumimoji="0" lang="en-US" sz="1600" b="1" i="0" u="none" strike="noStrike" cap="none" normalizeH="0" baseline="-30000" smtClean="0">
                          <a:ln>
                            <a:noFill/>
                          </a:ln>
                          <a:solidFill>
                            <a:schemeClr val="tx1"/>
                          </a:solidFill>
                          <a:effectLst/>
                          <a:latin typeface="Times New Roman" pitchFamily="18" charset="0"/>
                          <a:ea typeface="Times New Roman" pitchFamily="18" charset="0"/>
                          <a:cs typeface="David" pitchFamily="2" charset="-79"/>
                        </a:rPr>
                        <a:t>R</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t=0</a:t>
                      </a:r>
                      <a:endParaRPr kumimoji="0" lang="en-US"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0</a:t>
                      </a:r>
                      <a:endParaRPr kumimoji="0" lang="ru-RU"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/R</a:t>
                      </a:r>
                      <a:endPar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492">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t=</a:t>
                      </a:r>
                      <a:r>
                        <a:rPr kumimoji="0" lang="en-US"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sym typeface="Symbol" pitchFamily="18" charset="2"/>
                        </a:rPr>
                        <a:t></a:t>
                      </a: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0</a:t>
                      </a:r>
                      <a:endParaRPr kumimoji="0" lang="he-IL"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1" i="0" u="none" strike="noStrike" cap="none" normalizeH="0" baseline="0" smtClean="0">
                          <a:ln>
                            <a:noFill/>
                          </a:ln>
                          <a:solidFill>
                            <a:schemeClr val="tx1"/>
                          </a:solidFill>
                          <a:effectLst/>
                          <a:latin typeface="Times New Roman" pitchFamily="18" charset="0"/>
                          <a:ea typeface="Times New Roman" pitchFamily="18" charset="0"/>
                          <a:cs typeface="David" pitchFamily="2" charset="-79"/>
                        </a:rPr>
                        <a:t>0</a:t>
                      </a:r>
                      <a:endParaRPr kumimoji="0" lang="he-IL" sz="1600" b="1" i="0" u="none" strike="noStrike" cap="none" normalizeH="0" baseline="0" smtClean="0">
                        <a:ln>
                          <a:noFill/>
                        </a:ln>
                        <a:solidFill>
                          <a:schemeClr val="tx1"/>
                        </a:solidFill>
                        <a:effectLst/>
                        <a:latin typeface="Arial" pitchFamily="34" charset="0"/>
                        <a:ea typeface="Times New Roman" pitchFamily="18" charset="0"/>
                        <a:cs typeface="David" pitchFamily="2" charset="-79"/>
                      </a:endParaRPr>
                    </a:p>
                  </a:txBody>
                  <a:tcPr marT="45749" marB="4574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241" name="Object 286"/>
          <p:cNvGraphicFramePr>
            <a:graphicFrameLocks noChangeAspect="1"/>
          </p:cNvGraphicFramePr>
          <p:nvPr/>
        </p:nvGraphicFramePr>
        <p:xfrm>
          <a:off x="539750" y="3213100"/>
          <a:ext cx="2632075" cy="920750"/>
        </p:xfrm>
        <a:graphic>
          <a:graphicData uri="http://schemas.openxmlformats.org/presentationml/2006/ole">
            <mc:AlternateContent xmlns:mc="http://schemas.openxmlformats.org/markup-compatibility/2006">
              <mc:Choice xmlns:v="urn:schemas-microsoft-com:vml" Requires="v">
                <p:oleObj spid="_x0000_s79952" name="משוואה" r:id="rId3" imgW="990170" imgH="342751" progId="Equation.3">
                  <p:embed/>
                </p:oleObj>
              </mc:Choice>
              <mc:Fallback>
                <p:oleObj name="משוואה" r:id="rId3" imgW="990170" imgH="34275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213100"/>
                        <a:ext cx="2632075" cy="9207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42" name="Object 287"/>
          <p:cNvGraphicFramePr>
            <a:graphicFrameLocks noChangeAspect="1"/>
          </p:cNvGraphicFramePr>
          <p:nvPr/>
        </p:nvGraphicFramePr>
        <p:xfrm>
          <a:off x="6948488" y="5445125"/>
          <a:ext cx="1973262" cy="958850"/>
        </p:xfrm>
        <a:graphic>
          <a:graphicData uri="http://schemas.openxmlformats.org/presentationml/2006/ole">
            <mc:AlternateContent xmlns:mc="http://schemas.openxmlformats.org/markup-compatibility/2006">
              <mc:Choice xmlns:v="urn:schemas-microsoft-com:vml" Requires="v">
                <p:oleObj spid="_x0000_s79953" name="משוואה" r:id="rId5" imgW="710891" imgH="342751" progId="Equation.3">
                  <p:embed/>
                </p:oleObj>
              </mc:Choice>
              <mc:Fallback>
                <p:oleObj name="משוואה" r:id="rId5" imgW="710891" imgH="34275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5445125"/>
                        <a:ext cx="1973262" cy="958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43" name="Object 288"/>
          <p:cNvGraphicFramePr>
            <a:graphicFrameLocks noChangeAspect="1"/>
          </p:cNvGraphicFramePr>
          <p:nvPr/>
        </p:nvGraphicFramePr>
        <p:xfrm>
          <a:off x="611188" y="5661025"/>
          <a:ext cx="2058987" cy="887413"/>
        </p:xfrm>
        <a:graphic>
          <a:graphicData uri="http://schemas.openxmlformats.org/presentationml/2006/ole">
            <mc:AlternateContent xmlns:mc="http://schemas.openxmlformats.org/markup-compatibility/2006">
              <mc:Choice xmlns:v="urn:schemas-microsoft-com:vml" Requires="v">
                <p:oleObj spid="_x0000_s79954" name="משוואה" r:id="rId7" imgW="774364" imgH="330057" progId="Equation.3">
                  <p:embed/>
                </p:oleObj>
              </mc:Choice>
              <mc:Fallback>
                <p:oleObj name="משוואה" r:id="rId7" imgW="774364" imgH="3300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5661025"/>
                        <a:ext cx="2058987" cy="8874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244" name="Group 309"/>
          <p:cNvGrpSpPr>
            <a:grpSpLocks/>
          </p:cNvGrpSpPr>
          <p:nvPr/>
        </p:nvGrpSpPr>
        <p:grpSpPr bwMode="auto">
          <a:xfrm>
            <a:off x="4067175" y="2781300"/>
            <a:ext cx="2743200" cy="1714500"/>
            <a:chOff x="2562" y="1752"/>
            <a:chExt cx="1728" cy="1080"/>
          </a:xfrm>
        </p:grpSpPr>
        <p:grpSp>
          <p:nvGrpSpPr>
            <p:cNvPr id="9285" name="Group 290"/>
            <p:cNvGrpSpPr>
              <a:grpSpLocks/>
            </p:cNvGrpSpPr>
            <p:nvPr/>
          </p:nvGrpSpPr>
          <p:grpSpPr bwMode="auto">
            <a:xfrm>
              <a:off x="2562" y="1752"/>
              <a:ext cx="1728" cy="1080"/>
              <a:chOff x="1440" y="1260"/>
              <a:chExt cx="4320" cy="2700"/>
            </a:xfrm>
          </p:grpSpPr>
          <p:sp>
            <p:nvSpPr>
              <p:cNvPr id="9287" name="Line 291"/>
              <p:cNvSpPr>
                <a:spLocks noChangeShapeType="1"/>
              </p:cNvSpPr>
              <p:nvPr/>
            </p:nvSpPr>
            <p:spPr bwMode="auto">
              <a:xfrm>
                <a:off x="1440" y="1260"/>
                <a:ext cx="0" cy="27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sp>
            <p:nvSpPr>
              <p:cNvPr id="9288" name="Line 292"/>
              <p:cNvSpPr>
                <a:spLocks noChangeShapeType="1"/>
              </p:cNvSpPr>
              <p:nvPr/>
            </p:nvSpPr>
            <p:spPr bwMode="auto">
              <a:xfrm>
                <a:off x="1440" y="3960"/>
                <a:ext cx="4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9286" name="Arc 293"/>
            <p:cNvSpPr>
              <a:spLocks/>
            </p:cNvSpPr>
            <p:nvPr/>
          </p:nvSpPr>
          <p:spPr bwMode="auto">
            <a:xfrm rot="10800000" flipV="1">
              <a:off x="2562" y="2112"/>
              <a:ext cx="1584" cy="7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grpSp>
      <p:grpSp>
        <p:nvGrpSpPr>
          <p:cNvPr id="9245" name="Group 299"/>
          <p:cNvGrpSpPr>
            <a:grpSpLocks/>
          </p:cNvGrpSpPr>
          <p:nvPr/>
        </p:nvGrpSpPr>
        <p:grpSpPr bwMode="auto">
          <a:xfrm>
            <a:off x="4067175" y="4838700"/>
            <a:ext cx="2743200" cy="1714500"/>
            <a:chOff x="6300" y="1260"/>
            <a:chExt cx="4320" cy="2700"/>
          </a:xfrm>
        </p:grpSpPr>
        <p:grpSp>
          <p:nvGrpSpPr>
            <p:cNvPr id="9281" name="Group 300"/>
            <p:cNvGrpSpPr>
              <a:grpSpLocks/>
            </p:cNvGrpSpPr>
            <p:nvPr/>
          </p:nvGrpSpPr>
          <p:grpSpPr bwMode="auto">
            <a:xfrm>
              <a:off x="6300" y="1260"/>
              <a:ext cx="4320" cy="2700"/>
              <a:chOff x="1440" y="1260"/>
              <a:chExt cx="4320" cy="2700"/>
            </a:xfrm>
          </p:grpSpPr>
          <p:sp>
            <p:nvSpPr>
              <p:cNvPr id="9283" name="Line 301"/>
              <p:cNvSpPr>
                <a:spLocks noChangeShapeType="1"/>
              </p:cNvSpPr>
              <p:nvPr/>
            </p:nvSpPr>
            <p:spPr bwMode="auto">
              <a:xfrm>
                <a:off x="1440" y="1260"/>
                <a:ext cx="0" cy="270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sp>
            <p:nvSpPr>
              <p:cNvPr id="9284" name="Line 302"/>
              <p:cNvSpPr>
                <a:spLocks noChangeShapeType="1"/>
              </p:cNvSpPr>
              <p:nvPr/>
            </p:nvSpPr>
            <p:spPr bwMode="auto">
              <a:xfrm>
                <a:off x="1440" y="3960"/>
                <a:ext cx="4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pSp>
        <p:sp>
          <p:nvSpPr>
            <p:cNvPr id="9282" name="Arc 303"/>
            <p:cNvSpPr>
              <a:spLocks/>
            </p:cNvSpPr>
            <p:nvPr/>
          </p:nvSpPr>
          <p:spPr bwMode="auto">
            <a:xfrm rot="10800000">
              <a:off x="6300" y="2003"/>
              <a:ext cx="3960" cy="1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grpSp>
      <p:graphicFrame>
        <p:nvGraphicFramePr>
          <p:cNvPr id="9246" name="Object 310"/>
          <p:cNvGraphicFramePr>
            <a:graphicFrameLocks noChangeAspect="1"/>
          </p:cNvGraphicFramePr>
          <p:nvPr/>
        </p:nvGraphicFramePr>
        <p:xfrm>
          <a:off x="3479800" y="2565400"/>
          <a:ext cx="446088" cy="617538"/>
        </p:xfrm>
        <a:graphic>
          <a:graphicData uri="http://schemas.openxmlformats.org/presentationml/2006/ole">
            <mc:AlternateContent xmlns:mc="http://schemas.openxmlformats.org/markup-compatibility/2006">
              <mc:Choice xmlns:v="urn:schemas-microsoft-com:vml" Requires="v">
                <p:oleObj spid="_x0000_s79955" name="משוואה" r:id="rId9" imgW="165028" imgH="228501" progId="Equation.3">
                  <p:embed/>
                </p:oleObj>
              </mc:Choice>
              <mc:Fallback>
                <p:oleObj name="משוואה" r:id="rId9" imgW="165028"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800" y="2565400"/>
                        <a:ext cx="446088" cy="61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7" name="Object 311"/>
          <p:cNvGraphicFramePr>
            <a:graphicFrameLocks noChangeAspect="1"/>
          </p:cNvGraphicFramePr>
          <p:nvPr/>
        </p:nvGraphicFramePr>
        <p:xfrm>
          <a:off x="3446463" y="4741863"/>
          <a:ext cx="514350" cy="582612"/>
        </p:xfrm>
        <a:graphic>
          <a:graphicData uri="http://schemas.openxmlformats.org/presentationml/2006/ole">
            <mc:AlternateContent xmlns:mc="http://schemas.openxmlformats.org/markup-compatibility/2006">
              <mc:Choice xmlns:v="urn:schemas-microsoft-com:vml" Requires="v">
                <p:oleObj spid="_x0000_s79956" name="משוואה" r:id="rId11" imgW="190335" imgH="215713" progId="Equation.3">
                  <p:embed/>
                </p:oleObj>
              </mc:Choice>
              <mc:Fallback>
                <p:oleObj name="משוואה" r:id="rId11" imgW="190335" imgH="215713"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46463" y="4741863"/>
                        <a:ext cx="514350"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8" name="Object 312"/>
          <p:cNvGraphicFramePr>
            <a:graphicFrameLocks noChangeAspect="1"/>
          </p:cNvGraphicFramePr>
          <p:nvPr/>
        </p:nvGraphicFramePr>
        <p:xfrm>
          <a:off x="6473825" y="4025900"/>
          <a:ext cx="241300" cy="411163"/>
        </p:xfrm>
        <a:graphic>
          <a:graphicData uri="http://schemas.openxmlformats.org/presentationml/2006/ole">
            <mc:AlternateContent xmlns:mc="http://schemas.openxmlformats.org/markup-compatibility/2006">
              <mc:Choice xmlns:v="urn:schemas-microsoft-com:vml" Requires="v">
                <p:oleObj spid="_x0000_s79957" name="משוואה" r:id="rId13" imgW="88746" imgH="152136" progId="Equation.3">
                  <p:embed/>
                </p:oleObj>
              </mc:Choice>
              <mc:Fallback>
                <p:oleObj name="משוואה" r:id="rId13" imgW="88746" imgH="15213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3825" y="4025900"/>
                        <a:ext cx="2413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9" name="Object 313"/>
          <p:cNvGraphicFramePr>
            <a:graphicFrameLocks noChangeAspect="1"/>
          </p:cNvGraphicFramePr>
          <p:nvPr/>
        </p:nvGraphicFramePr>
        <p:xfrm>
          <a:off x="6516688" y="6092825"/>
          <a:ext cx="241300" cy="411163"/>
        </p:xfrm>
        <a:graphic>
          <a:graphicData uri="http://schemas.openxmlformats.org/presentationml/2006/ole">
            <mc:AlternateContent xmlns:mc="http://schemas.openxmlformats.org/markup-compatibility/2006">
              <mc:Choice xmlns:v="urn:schemas-microsoft-com:vml" Requires="v">
                <p:oleObj spid="_x0000_s79958" name="משוואה" r:id="rId15" imgW="88746" imgH="152136" progId="Equation.3">
                  <p:embed/>
                </p:oleObj>
              </mc:Choice>
              <mc:Fallback>
                <p:oleObj name="משוואה" r:id="rId15" imgW="88746" imgH="152136"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092825"/>
                        <a:ext cx="241300"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250" name="Group 356"/>
          <p:cNvGrpSpPr>
            <a:grpSpLocks/>
          </p:cNvGrpSpPr>
          <p:nvPr/>
        </p:nvGrpSpPr>
        <p:grpSpPr bwMode="auto">
          <a:xfrm>
            <a:off x="6732588" y="1187450"/>
            <a:ext cx="2327275" cy="3105150"/>
            <a:chOff x="2290" y="981"/>
            <a:chExt cx="1466" cy="1956"/>
          </a:xfrm>
        </p:grpSpPr>
        <p:grpSp>
          <p:nvGrpSpPr>
            <p:cNvPr id="9252" name="Group 357"/>
            <p:cNvGrpSpPr>
              <a:grpSpLocks/>
            </p:cNvGrpSpPr>
            <p:nvPr/>
          </p:nvGrpSpPr>
          <p:grpSpPr bwMode="auto">
            <a:xfrm>
              <a:off x="2290" y="981"/>
              <a:ext cx="1466" cy="1956"/>
              <a:chOff x="2290" y="981"/>
              <a:chExt cx="1466" cy="1956"/>
            </a:xfrm>
          </p:grpSpPr>
          <p:sp>
            <p:nvSpPr>
              <p:cNvPr id="9259" name="Rectangle 358"/>
              <p:cNvSpPr>
                <a:spLocks noChangeArrowheads="1"/>
              </p:cNvSpPr>
              <p:nvPr/>
            </p:nvSpPr>
            <p:spPr bwMode="auto">
              <a:xfrm>
                <a:off x="3456" y="1959"/>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0" name="Rectangle 359"/>
              <p:cNvSpPr>
                <a:spLocks noChangeArrowheads="1"/>
              </p:cNvSpPr>
              <p:nvPr/>
            </p:nvSpPr>
            <p:spPr bwMode="auto">
              <a:xfrm>
                <a:off x="2290" y="1959"/>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התנגדותו של הנגד</a:t>
                </a:r>
                <a:endParaRPr lang="en-US" sz="1800"/>
              </a:p>
            </p:txBody>
          </p:sp>
          <p:sp>
            <p:nvSpPr>
              <p:cNvPr id="9261" name="Rectangle 360"/>
              <p:cNvSpPr>
                <a:spLocks noChangeArrowheads="1"/>
              </p:cNvSpPr>
              <p:nvPr/>
            </p:nvSpPr>
            <p:spPr bwMode="auto">
              <a:xfrm>
                <a:off x="3456" y="2285"/>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2" name="Rectangle 361"/>
              <p:cNvSpPr>
                <a:spLocks noChangeArrowheads="1"/>
              </p:cNvSpPr>
              <p:nvPr/>
            </p:nvSpPr>
            <p:spPr bwMode="auto">
              <a:xfrm>
                <a:off x="2290" y="2285"/>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dirty="0"/>
                  <a:t>קיבולו של הקבל</a:t>
                </a:r>
                <a:endParaRPr lang="en-US" sz="1800" dirty="0"/>
              </a:p>
            </p:txBody>
          </p:sp>
          <p:sp>
            <p:nvSpPr>
              <p:cNvPr id="9263" name="Rectangle 362"/>
              <p:cNvSpPr>
                <a:spLocks noChangeArrowheads="1"/>
              </p:cNvSpPr>
              <p:nvPr/>
            </p:nvSpPr>
            <p:spPr bwMode="auto">
              <a:xfrm>
                <a:off x="3456" y="2611"/>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4" name="Rectangle 363"/>
              <p:cNvSpPr>
                <a:spLocks noChangeArrowheads="1"/>
              </p:cNvSpPr>
              <p:nvPr/>
            </p:nvSpPr>
            <p:spPr bwMode="auto">
              <a:xfrm>
                <a:off x="2290" y="2611"/>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זמן</a:t>
                </a:r>
                <a:endParaRPr lang="en-US" sz="1800"/>
              </a:p>
            </p:txBody>
          </p:sp>
          <p:sp>
            <p:nvSpPr>
              <p:cNvPr id="9265" name="Rectangle 364"/>
              <p:cNvSpPr>
                <a:spLocks noChangeArrowheads="1"/>
              </p:cNvSpPr>
              <p:nvPr/>
            </p:nvSpPr>
            <p:spPr bwMode="auto">
              <a:xfrm>
                <a:off x="3456" y="1633"/>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6" name="Rectangle 365"/>
              <p:cNvSpPr>
                <a:spLocks noChangeArrowheads="1"/>
              </p:cNvSpPr>
              <p:nvPr/>
            </p:nvSpPr>
            <p:spPr bwMode="auto">
              <a:xfrm>
                <a:off x="2290" y="1633"/>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מתח על הנגד</a:t>
                </a:r>
                <a:endParaRPr lang="en-US" sz="1800"/>
              </a:p>
            </p:txBody>
          </p:sp>
          <p:sp>
            <p:nvSpPr>
              <p:cNvPr id="9267" name="Rectangle 366"/>
              <p:cNvSpPr>
                <a:spLocks noChangeArrowheads="1"/>
              </p:cNvSpPr>
              <p:nvPr/>
            </p:nvSpPr>
            <p:spPr bwMode="auto">
              <a:xfrm>
                <a:off x="3456" y="1307"/>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68" name="Rectangle 367"/>
              <p:cNvSpPr>
                <a:spLocks noChangeArrowheads="1"/>
              </p:cNvSpPr>
              <p:nvPr/>
            </p:nvSpPr>
            <p:spPr bwMode="auto">
              <a:xfrm>
                <a:off x="2290" y="1307"/>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מתח על הקבל</a:t>
                </a:r>
                <a:endParaRPr lang="en-US" sz="1800"/>
              </a:p>
            </p:txBody>
          </p:sp>
          <p:sp>
            <p:nvSpPr>
              <p:cNvPr id="9269" name="Rectangle 368"/>
              <p:cNvSpPr>
                <a:spLocks noChangeArrowheads="1"/>
              </p:cNvSpPr>
              <p:nvPr/>
            </p:nvSpPr>
            <p:spPr bwMode="auto">
              <a:xfrm>
                <a:off x="3456" y="981"/>
                <a:ext cx="30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en-US" sz="2800"/>
              </a:p>
            </p:txBody>
          </p:sp>
          <p:sp>
            <p:nvSpPr>
              <p:cNvPr id="9270" name="Rectangle 369"/>
              <p:cNvSpPr>
                <a:spLocks noChangeArrowheads="1"/>
              </p:cNvSpPr>
              <p:nvPr/>
            </p:nvSpPr>
            <p:spPr bwMode="auto">
              <a:xfrm>
                <a:off x="2290" y="981"/>
                <a:ext cx="116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he-IL" sz="1800"/>
                  <a:t>כא"מ של סוללה</a:t>
                </a:r>
                <a:endParaRPr lang="en-US" sz="1800"/>
              </a:p>
            </p:txBody>
          </p:sp>
          <p:sp>
            <p:nvSpPr>
              <p:cNvPr id="9271" name="Line 370"/>
              <p:cNvSpPr>
                <a:spLocks noChangeShapeType="1"/>
              </p:cNvSpPr>
              <p:nvPr/>
            </p:nvSpPr>
            <p:spPr bwMode="auto">
              <a:xfrm>
                <a:off x="2290" y="981"/>
                <a:ext cx="14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2" name="Line 371"/>
              <p:cNvSpPr>
                <a:spLocks noChangeShapeType="1"/>
              </p:cNvSpPr>
              <p:nvPr/>
            </p:nvSpPr>
            <p:spPr bwMode="auto">
              <a:xfrm>
                <a:off x="2290" y="1307"/>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3" name="Line 372"/>
              <p:cNvSpPr>
                <a:spLocks noChangeShapeType="1"/>
              </p:cNvSpPr>
              <p:nvPr/>
            </p:nvSpPr>
            <p:spPr bwMode="auto">
              <a:xfrm>
                <a:off x="2290" y="1633"/>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4" name="Line 373"/>
              <p:cNvSpPr>
                <a:spLocks noChangeShapeType="1"/>
              </p:cNvSpPr>
              <p:nvPr/>
            </p:nvSpPr>
            <p:spPr bwMode="auto">
              <a:xfrm>
                <a:off x="2290" y="1959"/>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5" name="Line 374"/>
              <p:cNvSpPr>
                <a:spLocks noChangeShapeType="1"/>
              </p:cNvSpPr>
              <p:nvPr/>
            </p:nvSpPr>
            <p:spPr bwMode="auto">
              <a:xfrm>
                <a:off x="2290" y="2937"/>
                <a:ext cx="1466"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6" name="Line 375"/>
              <p:cNvSpPr>
                <a:spLocks noChangeShapeType="1"/>
              </p:cNvSpPr>
              <p:nvPr/>
            </p:nvSpPr>
            <p:spPr bwMode="auto">
              <a:xfrm>
                <a:off x="2290" y="981"/>
                <a:ext cx="0" cy="195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7" name="Line 376"/>
              <p:cNvSpPr>
                <a:spLocks noChangeShapeType="1"/>
              </p:cNvSpPr>
              <p:nvPr/>
            </p:nvSpPr>
            <p:spPr bwMode="auto">
              <a:xfrm>
                <a:off x="3456" y="981"/>
                <a:ext cx="0" cy="19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8" name="Line 377"/>
              <p:cNvSpPr>
                <a:spLocks noChangeShapeType="1"/>
              </p:cNvSpPr>
              <p:nvPr/>
            </p:nvSpPr>
            <p:spPr bwMode="auto">
              <a:xfrm>
                <a:off x="3756" y="981"/>
                <a:ext cx="0" cy="195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79" name="Line 378"/>
              <p:cNvSpPr>
                <a:spLocks noChangeShapeType="1"/>
              </p:cNvSpPr>
              <p:nvPr/>
            </p:nvSpPr>
            <p:spPr bwMode="auto">
              <a:xfrm>
                <a:off x="2290" y="2611"/>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80" name="Line 379"/>
              <p:cNvSpPr>
                <a:spLocks noChangeShapeType="1"/>
              </p:cNvSpPr>
              <p:nvPr/>
            </p:nvSpPr>
            <p:spPr bwMode="auto">
              <a:xfrm>
                <a:off x="2290" y="2285"/>
                <a:ext cx="146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aphicFrame>
          <p:nvGraphicFramePr>
            <p:cNvPr id="9253" name="Object 380"/>
            <p:cNvGraphicFramePr>
              <a:graphicFrameLocks noChangeAspect="1"/>
            </p:cNvGraphicFramePr>
            <p:nvPr/>
          </p:nvGraphicFramePr>
          <p:xfrm>
            <a:off x="3515" y="1035"/>
            <a:ext cx="205" cy="226"/>
          </p:xfrm>
          <a:graphic>
            <a:graphicData uri="http://schemas.openxmlformats.org/presentationml/2006/ole">
              <mc:AlternateContent xmlns:mc="http://schemas.openxmlformats.org/markup-compatibility/2006">
                <mc:Choice xmlns:v="urn:schemas-microsoft-com:vml" Requires="v">
                  <p:oleObj spid="_x0000_s79959" name="משוואה" r:id="rId17" imgW="126835" imgH="139518" progId="Equation.3">
                    <p:embed/>
                  </p:oleObj>
                </mc:Choice>
                <mc:Fallback>
                  <p:oleObj name="משוואה" r:id="rId17" imgW="126835" imgH="139518"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15" y="1035"/>
                          <a:ext cx="205"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4" name="Object 381"/>
            <p:cNvGraphicFramePr>
              <a:graphicFrameLocks noChangeAspect="1"/>
            </p:cNvGraphicFramePr>
            <p:nvPr/>
          </p:nvGraphicFramePr>
          <p:xfrm>
            <a:off x="3508" y="1324"/>
            <a:ext cx="197" cy="272"/>
          </p:xfrm>
          <a:graphic>
            <a:graphicData uri="http://schemas.openxmlformats.org/presentationml/2006/ole">
              <mc:AlternateContent xmlns:mc="http://schemas.openxmlformats.org/markup-compatibility/2006">
                <mc:Choice xmlns:v="urn:schemas-microsoft-com:vml" Requires="v">
                  <p:oleObj spid="_x0000_s79960" name="משוואה" r:id="rId19" imgW="165028" imgH="228501" progId="Equation.3">
                    <p:embed/>
                  </p:oleObj>
                </mc:Choice>
                <mc:Fallback>
                  <p:oleObj name="משוואה" r:id="rId19" imgW="165028" imgH="228501"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8" y="1324"/>
                          <a:ext cx="197"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5" name="Object 382"/>
            <p:cNvGraphicFramePr>
              <a:graphicFrameLocks noChangeAspect="1"/>
            </p:cNvGraphicFramePr>
            <p:nvPr/>
          </p:nvGraphicFramePr>
          <p:xfrm>
            <a:off x="3481" y="1667"/>
            <a:ext cx="227" cy="257"/>
          </p:xfrm>
          <a:graphic>
            <a:graphicData uri="http://schemas.openxmlformats.org/presentationml/2006/ole">
              <mc:AlternateContent xmlns:mc="http://schemas.openxmlformats.org/markup-compatibility/2006">
                <mc:Choice xmlns:v="urn:schemas-microsoft-com:vml" Requires="v">
                  <p:oleObj spid="_x0000_s79961" name="משוואה" r:id="rId21" imgW="190335" imgH="215713" progId="Equation.3">
                    <p:embed/>
                  </p:oleObj>
                </mc:Choice>
                <mc:Fallback>
                  <p:oleObj name="משוואה" r:id="rId21" imgW="190335" imgH="21571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81" y="1667"/>
                          <a:ext cx="227"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6" name="Object 383"/>
            <p:cNvGraphicFramePr>
              <a:graphicFrameLocks noChangeAspect="1"/>
            </p:cNvGraphicFramePr>
            <p:nvPr/>
          </p:nvGraphicFramePr>
          <p:xfrm>
            <a:off x="3515" y="2009"/>
            <a:ext cx="182" cy="197"/>
          </p:xfrm>
          <a:graphic>
            <a:graphicData uri="http://schemas.openxmlformats.org/presentationml/2006/ole">
              <mc:AlternateContent xmlns:mc="http://schemas.openxmlformats.org/markup-compatibility/2006">
                <mc:Choice xmlns:v="urn:schemas-microsoft-com:vml" Requires="v">
                  <p:oleObj spid="_x0000_s79962" name="משוואה" r:id="rId23" imgW="152268" imgH="164957" progId="Equation.3">
                    <p:embed/>
                  </p:oleObj>
                </mc:Choice>
                <mc:Fallback>
                  <p:oleObj name="משוואה" r:id="rId23" imgW="152268" imgH="164957"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15" y="2009"/>
                          <a:ext cx="182"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7" name="Object 384"/>
            <p:cNvGraphicFramePr>
              <a:graphicFrameLocks noChangeAspect="1"/>
            </p:cNvGraphicFramePr>
            <p:nvPr/>
          </p:nvGraphicFramePr>
          <p:xfrm>
            <a:off x="3515" y="2343"/>
            <a:ext cx="182" cy="212"/>
          </p:xfrm>
          <a:graphic>
            <a:graphicData uri="http://schemas.openxmlformats.org/presentationml/2006/ole">
              <mc:AlternateContent xmlns:mc="http://schemas.openxmlformats.org/markup-compatibility/2006">
                <mc:Choice xmlns:v="urn:schemas-microsoft-com:vml" Requires="v">
                  <p:oleObj spid="_x0000_s79963" name="משוואה" r:id="rId25" imgW="152202" imgH="177569" progId="Equation.3">
                    <p:embed/>
                  </p:oleObj>
                </mc:Choice>
                <mc:Fallback>
                  <p:oleObj name="משוואה" r:id="rId25" imgW="152202" imgH="17756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15" y="2343"/>
                          <a:ext cx="18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58" name="Object 385"/>
            <p:cNvGraphicFramePr>
              <a:graphicFrameLocks noChangeAspect="1"/>
            </p:cNvGraphicFramePr>
            <p:nvPr/>
          </p:nvGraphicFramePr>
          <p:xfrm>
            <a:off x="3559" y="2683"/>
            <a:ext cx="106" cy="181"/>
          </p:xfrm>
          <a:graphic>
            <a:graphicData uri="http://schemas.openxmlformats.org/presentationml/2006/ole">
              <mc:AlternateContent xmlns:mc="http://schemas.openxmlformats.org/markup-compatibility/2006">
                <mc:Choice xmlns:v="urn:schemas-microsoft-com:vml" Requires="v">
                  <p:oleObj spid="_x0000_s79964" name="משוואה" r:id="rId27" imgW="88746" imgH="152136" progId="Equation.3">
                    <p:embed/>
                  </p:oleObj>
                </mc:Choice>
                <mc:Fallback>
                  <p:oleObj name="משוואה" r:id="rId27" imgW="88746" imgH="152136"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559" y="2683"/>
                          <a:ext cx="106"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51" name="מציין מיקום של מספר שקופית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CFFA1283-AB96-4AD5-9C92-B6201A504D69}" type="slidenum">
              <a:rPr lang="he-IL" sz="1400"/>
              <a:pPr algn="l">
                <a:spcBef>
                  <a:spcPct val="0"/>
                </a:spcBef>
                <a:buFontTx/>
                <a:buNone/>
              </a:pPr>
              <a:t>48</a:t>
            </a:fld>
            <a:endParaRPr lang="en-US" sz="1400"/>
          </a:p>
        </p:txBody>
      </p:sp>
    </p:spTree>
    <p:extLst>
      <p:ext uri="{BB962C8B-B14F-4D97-AF65-F5344CB8AC3E}">
        <p14:creationId xmlns:p14="http://schemas.microsoft.com/office/powerpoint/2010/main" val="3509397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62074"/>
          </a:xfrm>
        </p:spPr>
        <p:txBody>
          <a:bodyPr/>
          <a:lstStyle/>
          <a:p>
            <a:r>
              <a:rPr lang="he-IL" dirty="0" smtClean="0"/>
              <a:t>סיכום</a:t>
            </a:r>
            <a:endParaRPr lang="he-IL" dirty="0"/>
          </a:p>
        </p:txBody>
      </p:sp>
      <p:sp>
        <p:nvSpPr>
          <p:cNvPr id="4" name="מציין מיקום של כותרת תחתונה 3"/>
          <p:cNvSpPr>
            <a:spLocks noGrp="1"/>
          </p:cNvSpPr>
          <p:nvPr>
            <p:ph type="ftr" sz="quarter" idx="11"/>
          </p:nvPr>
        </p:nvSpPr>
        <p:spPr/>
        <p:txBody>
          <a:bodyPr/>
          <a:lstStyle/>
          <a:p>
            <a:pPr>
              <a:defRPr/>
            </a:pPr>
            <a:r>
              <a:rPr lang="en-US" dirty="0" smtClean="0"/>
              <a:t>http://bagrut.blogspot.com                       </a:t>
            </a:r>
            <a:r>
              <a:rPr lang="he-IL" dirty="0" smtClean="0"/>
              <a:t>איליה וינוקור</a:t>
            </a:r>
            <a:endParaRPr lang="en-US" dirty="0"/>
          </a:p>
        </p:txBody>
      </p:sp>
      <p:sp>
        <p:nvSpPr>
          <p:cNvPr id="5" name="מציין מיקום של מספר שקופית 4"/>
          <p:cNvSpPr>
            <a:spLocks noGrp="1"/>
          </p:cNvSpPr>
          <p:nvPr>
            <p:ph type="sldNum" sz="quarter" idx="12"/>
          </p:nvPr>
        </p:nvSpPr>
        <p:spPr/>
        <p:txBody>
          <a:bodyPr/>
          <a:lstStyle/>
          <a:p>
            <a:pPr>
              <a:defRPr/>
            </a:pPr>
            <a:fld id="{7312DEFD-942E-4A8F-91BF-8CD31D18378E}" type="slidenum">
              <a:rPr lang="he-IL" smtClean="0"/>
              <a:pPr>
                <a:defRPr/>
              </a:pPr>
              <a:t>49</a:t>
            </a:fld>
            <a:endParaRPr lang="en-US"/>
          </a:p>
        </p:txBody>
      </p:sp>
      <p:pic>
        <p:nvPicPr>
          <p:cNvPr id="8" name="תמונה 7"/>
          <p:cNvPicPr>
            <a:picLocks noChangeAspect="1"/>
          </p:cNvPicPr>
          <p:nvPr/>
        </p:nvPicPr>
        <p:blipFill>
          <a:blip r:embed="rId2"/>
          <a:stretch>
            <a:fillRect/>
          </a:stretch>
        </p:blipFill>
        <p:spPr>
          <a:xfrm>
            <a:off x="143508" y="980728"/>
            <a:ext cx="8856984" cy="4562862"/>
          </a:xfrm>
          <a:prstGeom prst="rect">
            <a:avLst/>
          </a:prstGeom>
        </p:spPr>
      </p:pic>
    </p:spTree>
    <p:extLst>
      <p:ext uri="{BB962C8B-B14F-4D97-AF65-F5344CB8AC3E}">
        <p14:creationId xmlns:p14="http://schemas.microsoft.com/office/powerpoint/2010/main" val="2322020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5225"/>
            <a:ext cx="457200" cy="476250"/>
          </a:xfrm>
        </p:spPr>
        <p:txBody>
          <a:bodyPr/>
          <a:lstStyle/>
          <a:p>
            <a:pPr algn="r" rtl="1">
              <a:defRPr/>
            </a:pPr>
            <a:fld id="{DB313FC9-621A-4E74-B621-6E46F1091A4A}" type="slidenum">
              <a:rPr lang="he-IL" altLang="en-US" smtClean="0">
                <a:solidFill>
                  <a:srgbClr val="FFFFFF"/>
                </a:solidFill>
              </a:rPr>
              <a:pPr algn="r" rtl="1">
                <a:defRPr/>
              </a:pPr>
              <a:t>5</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5" name="Rectangle 4"/>
              <p:cNvSpPr/>
              <p:nvPr/>
            </p:nvSpPr>
            <p:spPr>
              <a:xfrm>
                <a:off x="152400" y="1066800"/>
                <a:ext cx="7086600" cy="21755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a:rPr>
                        <m:t>0</m:t>
                      </m:r>
                      <m:r>
                        <a:rPr lang="en-US" sz="3200" b="0" i="1" smtClean="0">
                          <a:latin typeface="Cambria Math"/>
                        </a:rPr>
                        <m:t>=</m:t>
                      </m:r>
                      <m:nary>
                        <m:naryPr>
                          <m:chr m:val="∮"/>
                          <m:limLoc m:val="undOvr"/>
                          <m:ctrlPr>
                            <a:rPr lang="en-US" sz="3200" i="1" smtClean="0">
                              <a:solidFill>
                                <a:schemeClr val="tx1"/>
                              </a:solidFill>
                              <a:latin typeface="Cambria Math" panose="02040503050406030204" pitchFamily="18" charset="0"/>
                            </a:rPr>
                          </m:ctrlPr>
                        </m:naryPr>
                        <m:sub>
                          <m:r>
                            <m:rPr>
                              <m:brk m:alnAt="24"/>
                            </m:rPr>
                            <a:rPr lang="en-US" sz="3200" b="1" i="1">
                              <a:solidFill>
                                <a:schemeClr val="tx1"/>
                              </a:solidFill>
                              <a:latin typeface="Cambria Math"/>
                            </a:rPr>
                            <m:t>𝑳</m:t>
                          </m:r>
                          <m:r>
                            <a:rPr lang="en-US" sz="3200" b="1" i="1" smtClean="0">
                              <a:solidFill>
                                <a:schemeClr val="tx1"/>
                              </a:solidFill>
                              <a:latin typeface="Cambria Math"/>
                            </a:rPr>
                            <m:t>(</m:t>
                          </m:r>
                          <m:r>
                            <a:rPr lang="en-US" sz="3200" b="1" i="1" smtClean="0">
                              <a:solidFill>
                                <a:schemeClr val="tx1"/>
                              </a:solidFill>
                              <a:latin typeface="Cambria Math"/>
                            </a:rPr>
                            <m:t>𝑺</m:t>
                          </m:r>
                          <m:r>
                            <a:rPr lang="en-US" sz="3200" b="1" i="1" smtClean="0">
                              <a:solidFill>
                                <a:schemeClr val="tx1"/>
                              </a:solidFill>
                              <a:latin typeface="Cambria Math"/>
                            </a:rPr>
                            <m:t>)</m:t>
                          </m:r>
                        </m:sub>
                        <m:sup/>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a:rPr>
                                <m:t>𝐸</m:t>
                              </m:r>
                            </m:e>
                          </m:acc>
                        </m:e>
                      </m:nary>
                      <m:r>
                        <a:rPr lang="en-US" sz="3200">
                          <a:solidFill>
                            <a:schemeClr val="tx1"/>
                          </a:solidFill>
                          <a:latin typeface="Cambria Math"/>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a:rPr>
                            <m:t>𝑑</m:t>
                          </m:r>
                          <m:r>
                            <a:rPr lang="en-US" sz="3200" b="0" i="1" smtClean="0">
                              <a:solidFill>
                                <a:schemeClr val="tx1"/>
                              </a:solidFill>
                              <a:latin typeface="Cambria Math"/>
                            </a:rPr>
                            <m:t>𝑙</m:t>
                          </m:r>
                        </m:e>
                      </m:acc>
                      <m:r>
                        <a:rPr lang="en-US" sz="3200" b="0" i="1" smtClean="0">
                          <a:solidFill>
                            <a:schemeClr val="tx1"/>
                          </a:solidFill>
                          <a:latin typeface="Cambria Math"/>
                        </a:rPr>
                        <m:t>=</m:t>
                      </m:r>
                      <m:nary>
                        <m:naryPr>
                          <m:ctrlPr>
                            <a:rPr lang="en-US" sz="3200" b="0" i="1" smtClean="0">
                              <a:solidFill>
                                <a:schemeClr val="tx1"/>
                              </a:solidFill>
                              <a:latin typeface="Cambria Math" panose="02040503050406030204" pitchFamily="18" charset="0"/>
                            </a:rPr>
                          </m:ctrlPr>
                        </m:naryPr>
                        <m:sub>
                          <m:r>
                            <a:rPr lang="en-US" sz="3200" b="1" i="1" dirty="0">
                              <a:solidFill>
                                <a:schemeClr val="tx1"/>
                              </a:solidFill>
                              <a:latin typeface="Cambria Math"/>
                            </a:rPr>
                            <m:t>𝑺</m:t>
                          </m:r>
                          <m:r>
                            <a:rPr lang="en-US" sz="3200" b="1" i="1" dirty="0" smtClean="0">
                              <a:solidFill>
                                <a:schemeClr val="tx1"/>
                              </a:solidFill>
                              <a:latin typeface="Cambria Math"/>
                            </a:rPr>
                            <m:t>(</m:t>
                          </m:r>
                          <m:r>
                            <a:rPr lang="en-US" sz="3200" b="1" i="1" dirty="0" smtClean="0">
                              <a:solidFill>
                                <a:schemeClr val="tx1"/>
                              </a:solidFill>
                              <a:latin typeface="Cambria Math"/>
                            </a:rPr>
                            <m:t>𝑳</m:t>
                          </m:r>
                          <m:r>
                            <a:rPr lang="en-US" sz="3200" b="1" i="1" dirty="0" smtClean="0">
                              <a:solidFill>
                                <a:schemeClr val="tx1"/>
                              </a:solidFill>
                              <a:latin typeface="Cambria Math"/>
                            </a:rPr>
                            <m:t>)</m:t>
                          </m:r>
                        </m:sub>
                        <m:sup/>
                        <m:e>
                          <m:r>
                            <a:rPr lang="en-US" sz="3200" i="1">
                              <a:solidFill>
                                <a:schemeClr val="tx1"/>
                              </a:solidFill>
                              <a:latin typeface="Cambria Math"/>
                              <a:ea typeface="Cambria Math"/>
                            </a:rPr>
                            <m:t>𝛻</m:t>
                          </m:r>
                          <m:r>
                            <a:rPr lang="en-US" sz="3200" i="1">
                              <a:solidFill>
                                <a:schemeClr val="tx1"/>
                              </a:solidFill>
                              <a:latin typeface="Cambria Math"/>
                              <a:ea typeface="Cambria Math"/>
                            </a:rPr>
                            <m:t>𝑋</m:t>
                          </m:r>
                          <m:acc>
                            <m:accPr>
                              <m:chr m:val="⃗"/>
                              <m:ctrlPr>
                                <a:rPr lang="en-US" sz="3200" i="1">
                                  <a:solidFill>
                                    <a:schemeClr val="tx1"/>
                                  </a:solidFill>
                                  <a:latin typeface="Cambria Math" panose="02040503050406030204" pitchFamily="18" charset="0"/>
                                  <a:ea typeface="Cambria Math"/>
                                </a:rPr>
                              </m:ctrlPr>
                            </m:accPr>
                            <m:e>
                              <m:r>
                                <a:rPr lang="en-US" sz="3200" i="1">
                                  <a:solidFill>
                                    <a:schemeClr val="tx1"/>
                                  </a:solidFill>
                                  <a:latin typeface="Cambria Math"/>
                                  <a:ea typeface="Cambria Math"/>
                                </a:rPr>
                                <m:t>𝐸</m:t>
                              </m:r>
                            </m:e>
                          </m:acc>
                          <m:r>
                            <a:rPr lang="en-US" sz="3200" i="1" dirty="0">
                              <a:solidFill>
                                <a:schemeClr val="tx1"/>
                              </a:solidFill>
                              <a:latin typeface="Cambria Math"/>
                              <a:ea typeface="Cambria Math"/>
                            </a:rPr>
                            <m:t>∙</m:t>
                          </m:r>
                          <m:r>
                            <a:rPr lang="en-US" sz="3200" i="1" dirty="0">
                              <a:solidFill>
                                <a:schemeClr val="tx1"/>
                              </a:solidFill>
                              <a:latin typeface="Cambria Math"/>
                              <a:ea typeface="Cambria Math"/>
                            </a:rPr>
                            <m:t>𝑑</m:t>
                          </m:r>
                          <m:acc>
                            <m:accPr>
                              <m:chr m:val="⃗"/>
                              <m:ctrlPr>
                                <a:rPr lang="en-US" sz="3200" i="1" dirty="0">
                                  <a:solidFill>
                                    <a:schemeClr val="tx1"/>
                                  </a:solidFill>
                                  <a:latin typeface="Cambria Math" panose="02040503050406030204" pitchFamily="18" charset="0"/>
                                  <a:ea typeface="Cambria Math"/>
                                </a:rPr>
                              </m:ctrlPr>
                            </m:accPr>
                            <m:e>
                              <m:r>
                                <a:rPr lang="en-US" sz="3200" i="1" dirty="0">
                                  <a:solidFill>
                                    <a:schemeClr val="tx1"/>
                                  </a:solidFill>
                                  <a:latin typeface="Cambria Math"/>
                                  <a:ea typeface="Cambria Math"/>
                                </a:rPr>
                                <m:t>𝑠</m:t>
                              </m:r>
                            </m:e>
                          </m:acc>
                        </m:e>
                      </m:nary>
                    </m:oMath>
                  </m:oMathPara>
                </a14:m>
                <a:endParaRPr lang="en-US" sz="3200" i="1" dirty="0" smtClean="0">
                  <a:solidFill>
                    <a:schemeClr val="tx1"/>
                  </a:solidFill>
                  <a:latin typeface="Cambria Math"/>
                  <a:ea typeface="Cambria Math"/>
                </a:endParaRPr>
              </a:p>
              <a:p>
                <a:endParaRPr lang="en-US" sz="3200" i="1" dirty="0">
                  <a:solidFill>
                    <a:schemeClr val="tx1"/>
                  </a:solidFill>
                  <a:latin typeface="Cambria Math"/>
                  <a:ea typeface="Cambria Math"/>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1066800"/>
                <a:ext cx="7086600" cy="2175532"/>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2819400" y="366910"/>
            <a:ext cx="6477000" cy="369332"/>
          </a:xfrm>
          <a:prstGeom prst="rect">
            <a:avLst/>
          </a:prstGeom>
          <a:noFill/>
        </p:spPr>
        <p:txBody>
          <a:bodyPr wrap="square" rtlCol="0">
            <a:spAutoFit/>
          </a:bodyPr>
          <a:lstStyle/>
          <a:p>
            <a:r>
              <a:rPr lang="he-IL" dirty="0" smtClean="0"/>
              <a:t>במקרה של שדה משמר תוצאת איטגרל הצירקולציה היא אפס, דהיינו:</a:t>
            </a:r>
            <a:endParaRPr lang="en-US" dirty="0"/>
          </a:p>
        </p:txBody>
      </p:sp>
      <mc:AlternateContent xmlns:mc="http://schemas.openxmlformats.org/markup-compatibility/2006" xmlns:a14="http://schemas.microsoft.com/office/drawing/2010/main">
        <mc:Choice Requires="a14">
          <p:sp>
            <p:nvSpPr>
              <p:cNvPr id="8" name="Rectangle 7"/>
              <p:cNvSpPr/>
              <p:nvPr/>
            </p:nvSpPr>
            <p:spPr>
              <a:xfrm>
                <a:off x="322194" y="-76200"/>
                <a:ext cx="2045112" cy="1285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US" sz="2400" i="1">
                              <a:latin typeface="Cambria Math" panose="02040503050406030204" pitchFamily="18" charset="0"/>
                            </a:rPr>
                          </m:ctrlPr>
                        </m:naryPr>
                        <m:sub>
                          <m:r>
                            <m:rPr>
                              <m:brk m:alnAt="24"/>
                            </m:rPr>
                            <a:rPr lang="en-US" sz="2400" b="1" i="1">
                              <a:latin typeface="Cambria Math"/>
                            </a:rPr>
                            <m:t>𝑳</m:t>
                          </m:r>
                          <m:r>
                            <a:rPr lang="en-US" sz="2400" b="1" i="1">
                              <a:latin typeface="Cambria Math"/>
                            </a:rPr>
                            <m:t>(</m:t>
                          </m:r>
                          <m:r>
                            <a:rPr lang="en-US" sz="2400" b="1" i="1">
                              <a:latin typeface="Cambria Math"/>
                            </a:rPr>
                            <m:t>𝑺</m:t>
                          </m:r>
                          <m:r>
                            <a:rPr lang="en-US" sz="2400" b="1" i="1">
                              <a:latin typeface="Cambria Math"/>
                            </a:rPr>
                            <m:t>)</m:t>
                          </m:r>
                        </m:sub>
                        <m:sup/>
                        <m:e>
                          <m:acc>
                            <m:accPr>
                              <m:chr m:val="⃗"/>
                              <m:ctrlPr>
                                <a:rPr lang="en-US" sz="2400" i="1">
                                  <a:latin typeface="Cambria Math" panose="02040503050406030204" pitchFamily="18" charset="0"/>
                                </a:rPr>
                              </m:ctrlPr>
                            </m:accPr>
                            <m:e>
                              <m:r>
                                <a:rPr lang="en-US" sz="2400" i="1">
                                  <a:latin typeface="Cambria Math"/>
                                </a:rPr>
                                <m:t>𝐸</m:t>
                              </m:r>
                            </m:e>
                          </m:acc>
                        </m:e>
                      </m:nary>
                      <m:r>
                        <a:rPr lang="en-US" sz="2400">
                          <a:latin typeface="Cambria Math"/>
                        </a:rPr>
                        <m:t>∙</m:t>
                      </m:r>
                      <m:acc>
                        <m:accPr>
                          <m:chr m:val="⃗"/>
                          <m:ctrlPr>
                            <a:rPr lang="en-US" sz="2400" i="1">
                              <a:latin typeface="Cambria Math" panose="02040503050406030204" pitchFamily="18" charset="0"/>
                            </a:rPr>
                          </m:ctrlPr>
                        </m:accPr>
                        <m:e>
                          <m:r>
                            <a:rPr lang="en-US" sz="2400" i="1">
                              <a:latin typeface="Cambria Math"/>
                            </a:rPr>
                            <m:t>𝑑𝑙</m:t>
                          </m:r>
                        </m:e>
                      </m:acc>
                      <m:r>
                        <a:rPr lang="en-US" sz="2400" i="1">
                          <a:latin typeface="Cambria Math"/>
                        </a:rPr>
                        <m:t>=</m:t>
                      </m:r>
                      <m:r>
                        <a:rPr lang="en-US" sz="2400" i="1">
                          <a:latin typeface="Cambria Math"/>
                        </a:rPr>
                        <m:t>0</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22194" y="-76200"/>
                <a:ext cx="2045112" cy="1285352"/>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5638800" y="990600"/>
            <a:ext cx="3352800" cy="369332"/>
          </a:xfrm>
          <a:prstGeom prst="rect">
            <a:avLst/>
          </a:prstGeom>
          <a:noFill/>
        </p:spPr>
        <p:txBody>
          <a:bodyPr wrap="square" rtlCol="0">
            <a:spAutoFit/>
          </a:bodyPr>
          <a:lstStyle/>
          <a:p>
            <a:pPr algn="r" rtl="1"/>
            <a:r>
              <a:rPr lang="he-IL" dirty="0" smtClean="0"/>
              <a:t>ולכן ע"פ משפט סטוקס יוצא כי:</a:t>
            </a:r>
            <a:endParaRPr lang="en-US" dirty="0"/>
          </a:p>
        </p:txBody>
      </p:sp>
      <mc:AlternateContent xmlns:mc="http://schemas.openxmlformats.org/markup-compatibility/2006" xmlns:a14="http://schemas.microsoft.com/office/drawing/2010/main">
        <mc:Choice Requires="a14">
          <p:sp>
            <p:nvSpPr>
              <p:cNvPr id="10" name="Rectangle 9"/>
              <p:cNvSpPr/>
              <p:nvPr/>
            </p:nvSpPr>
            <p:spPr>
              <a:xfrm>
                <a:off x="7155328" y="2971800"/>
                <a:ext cx="1836272" cy="782587"/>
              </a:xfrm>
              <a:prstGeom prst="rect">
                <a:avLst/>
              </a:prstGeom>
            </p:spPr>
            <p:txBody>
              <a:bodyPr wrap="none">
                <a:spAutoFit/>
              </a:bodyPr>
              <a:lstStyle/>
              <a:p>
                <a14:m>
                  <m:oMath xmlns:m="http://schemas.openxmlformats.org/officeDocument/2006/math">
                    <m:r>
                      <a:rPr lang="en-US" sz="4000" i="1">
                        <a:latin typeface="Cambria Math"/>
                        <a:ea typeface="Cambria Math"/>
                      </a:rPr>
                      <m:t>𝛻</m:t>
                    </m:r>
                    <m:r>
                      <a:rPr lang="en-US" sz="4000" i="1">
                        <a:latin typeface="Cambria Math"/>
                        <a:ea typeface="Cambria Math"/>
                      </a:rPr>
                      <m:t>𝑋</m:t>
                    </m:r>
                    <m:acc>
                      <m:accPr>
                        <m:chr m:val="⃗"/>
                        <m:ctrlPr>
                          <a:rPr lang="en-US" sz="4000" i="1">
                            <a:latin typeface="Cambria Math" panose="02040503050406030204" pitchFamily="18" charset="0"/>
                            <a:ea typeface="Cambria Math"/>
                          </a:rPr>
                        </m:ctrlPr>
                      </m:accPr>
                      <m:e>
                        <m:r>
                          <a:rPr lang="en-US" sz="4000" i="1">
                            <a:latin typeface="Cambria Math"/>
                            <a:ea typeface="Cambria Math"/>
                          </a:rPr>
                          <m:t>𝐸</m:t>
                        </m:r>
                      </m:e>
                    </m:acc>
                  </m:oMath>
                </a14:m>
                <a:r>
                  <a:rPr lang="en-US" sz="4000" dirty="0"/>
                  <a:t>=0</a:t>
                </a:r>
              </a:p>
            </p:txBody>
          </p:sp>
        </mc:Choice>
        <mc:Fallback xmlns="">
          <p:sp>
            <p:nvSpPr>
              <p:cNvPr id="10" name="Rectangle 9"/>
              <p:cNvSpPr>
                <a:spLocks noRot="1" noChangeAspect="1" noMove="1" noResize="1" noEditPoints="1" noAdjustHandles="1" noChangeArrowheads="1" noChangeShapeType="1" noTextEdit="1"/>
              </p:cNvSpPr>
              <p:nvPr/>
            </p:nvSpPr>
            <p:spPr>
              <a:xfrm>
                <a:off x="7155328" y="2971800"/>
                <a:ext cx="1836272" cy="782587"/>
              </a:xfrm>
              <a:prstGeom prst="rect">
                <a:avLst/>
              </a:prstGeom>
              <a:blipFill rotWithShape="1">
                <a:blip r:embed="rId6"/>
                <a:stretch>
                  <a:fillRect t="-5469" r="-10299" b="-31250"/>
                </a:stretch>
              </a:blipFill>
            </p:spPr>
            <p:txBody>
              <a:bodyPr/>
              <a:lstStyle/>
              <a:p>
                <a:r>
                  <a:rPr lang="en-US">
                    <a:noFill/>
                  </a:rPr>
                  <a:t> </a:t>
                </a:r>
              </a:p>
            </p:txBody>
          </p:sp>
        </mc:Fallback>
      </mc:AlternateContent>
      <p:sp>
        <p:nvSpPr>
          <p:cNvPr id="11" name="TextBox 10"/>
          <p:cNvSpPr txBox="1"/>
          <p:nvPr/>
        </p:nvSpPr>
        <p:spPr>
          <a:xfrm>
            <a:off x="8077200" y="2514600"/>
            <a:ext cx="914400" cy="369332"/>
          </a:xfrm>
          <a:prstGeom prst="rect">
            <a:avLst/>
          </a:prstGeom>
          <a:noFill/>
        </p:spPr>
        <p:txBody>
          <a:bodyPr wrap="square" rtlCol="0">
            <a:spAutoFit/>
          </a:bodyPr>
          <a:lstStyle/>
          <a:p>
            <a:pPr algn="r" rtl="1"/>
            <a:r>
              <a:rPr lang="he-IL" dirty="0" smtClean="0"/>
              <a:t>ולפיכך:</a:t>
            </a:r>
            <a:endParaRPr lang="en-US" dirty="0"/>
          </a:p>
        </p:txBody>
      </p:sp>
      <p:sp>
        <p:nvSpPr>
          <p:cNvPr id="12" name="TextBox 11"/>
          <p:cNvSpPr txBox="1"/>
          <p:nvPr/>
        </p:nvSpPr>
        <p:spPr>
          <a:xfrm>
            <a:off x="228599" y="3200400"/>
            <a:ext cx="6705601" cy="369332"/>
          </a:xfrm>
          <a:prstGeom prst="rect">
            <a:avLst/>
          </a:prstGeom>
          <a:noFill/>
        </p:spPr>
        <p:txBody>
          <a:bodyPr wrap="square" rtlCol="0">
            <a:spAutoFit/>
          </a:bodyPr>
          <a:lstStyle/>
          <a:p>
            <a:pPr algn="r" rtl="1"/>
            <a:r>
              <a:rPr lang="he-IL" dirty="0" smtClean="0"/>
              <a:t>וזאת היא הבדיקה הנקודתית (הדיפרנציאלית) להיות השדה כן/לא משמר.</a:t>
            </a:r>
            <a:endParaRPr lang="en-US" dirty="0"/>
          </a:p>
        </p:txBody>
      </p:sp>
      <p:sp>
        <p:nvSpPr>
          <p:cNvPr id="13" name="TextBox 12"/>
          <p:cNvSpPr txBox="1"/>
          <p:nvPr/>
        </p:nvSpPr>
        <p:spPr>
          <a:xfrm>
            <a:off x="4038600" y="3810000"/>
            <a:ext cx="4953000" cy="369332"/>
          </a:xfrm>
          <a:prstGeom prst="rect">
            <a:avLst/>
          </a:prstGeom>
          <a:noFill/>
        </p:spPr>
        <p:txBody>
          <a:bodyPr wrap="square" rtlCol="0">
            <a:spAutoFit/>
          </a:bodyPr>
          <a:lstStyle/>
          <a:p>
            <a:pPr algn="r" rtl="1"/>
            <a:r>
              <a:rPr lang="he-IL" dirty="0" smtClean="0"/>
              <a:t>כל השדות האלקטרוסטטיים משמרים!</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43373605"/>
              </p:ext>
            </p:extLst>
          </p:nvPr>
        </p:nvGraphicFramePr>
        <p:xfrm>
          <a:off x="596900" y="4267200"/>
          <a:ext cx="8040688" cy="663575"/>
        </p:xfrm>
        <a:graphic>
          <a:graphicData uri="http://schemas.openxmlformats.org/presentationml/2006/ole">
            <mc:AlternateContent xmlns:mc="http://schemas.openxmlformats.org/markup-compatibility/2006">
              <mc:Choice xmlns:v="urn:schemas-microsoft-com:vml" Requires="v">
                <p:oleObj spid="_x0000_s13163" name="Equation" r:id="rId7" imgW="5841720" imgH="482400" progId="Equation.DSMT4">
                  <p:embed/>
                </p:oleObj>
              </mc:Choice>
              <mc:Fallback>
                <p:oleObj name="Equation" r:id="rId7" imgW="5841720" imgH="482400" progId="Equation.DSMT4">
                  <p:embed/>
                  <p:pic>
                    <p:nvPicPr>
                      <p:cNvPr id="0" name=""/>
                      <p:cNvPicPr/>
                      <p:nvPr/>
                    </p:nvPicPr>
                    <p:blipFill>
                      <a:blip r:embed="rId8"/>
                      <a:stretch>
                        <a:fillRect/>
                      </a:stretch>
                    </p:blipFill>
                    <p:spPr>
                      <a:xfrm>
                        <a:off x="596900" y="4267200"/>
                        <a:ext cx="8040688" cy="663575"/>
                      </a:xfrm>
                      <a:prstGeom prst="rect">
                        <a:avLst/>
                      </a:prstGeom>
                      <a:solidFill>
                        <a:schemeClr val="tx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89243911"/>
              </p:ext>
            </p:extLst>
          </p:nvPr>
        </p:nvGraphicFramePr>
        <p:xfrm>
          <a:off x="882650" y="5207000"/>
          <a:ext cx="5588000" cy="1346200"/>
        </p:xfrm>
        <a:graphic>
          <a:graphicData uri="http://schemas.openxmlformats.org/presentationml/2006/ole">
            <mc:AlternateContent xmlns:mc="http://schemas.openxmlformats.org/markup-compatibility/2006">
              <mc:Choice xmlns:v="urn:schemas-microsoft-com:vml" Requires="v">
                <p:oleObj spid="_x0000_s13164" name="Equation" r:id="rId9" imgW="5587920" imgH="1346040" progId="Equation.DSMT4">
                  <p:embed/>
                </p:oleObj>
              </mc:Choice>
              <mc:Fallback>
                <p:oleObj name="Equation" r:id="rId9" imgW="5587920" imgH="1346040" progId="Equation.DSMT4">
                  <p:embed/>
                  <p:pic>
                    <p:nvPicPr>
                      <p:cNvPr id="0" name=""/>
                      <p:cNvPicPr/>
                      <p:nvPr/>
                    </p:nvPicPr>
                    <p:blipFill>
                      <a:blip r:embed="rId10"/>
                      <a:stretch>
                        <a:fillRect/>
                      </a:stretch>
                    </p:blipFill>
                    <p:spPr>
                      <a:xfrm>
                        <a:off x="882650" y="5207000"/>
                        <a:ext cx="5588000" cy="1346200"/>
                      </a:xfrm>
                      <a:prstGeom prst="rect">
                        <a:avLst/>
                      </a:prstGeom>
                      <a:solidFill>
                        <a:schemeClr val="tx1"/>
                      </a:solidFill>
                    </p:spPr>
                  </p:pic>
                </p:oleObj>
              </mc:Fallback>
            </mc:AlternateContent>
          </a:graphicData>
        </a:graphic>
      </p:graphicFrame>
      <p:grpSp>
        <p:nvGrpSpPr>
          <p:cNvPr id="23" name="Group 22"/>
          <p:cNvGrpSpPr/>
          <p:nvPr/>
        </p:nvGrpSpPr>
        <p:grpSpPr>
          <a:xfrm>
            <a:off x="2972874" y="6165576"/>
            <a:ext cx="3048001" cy="452156"/>
            <a:chOff x="3047999" y="6165576"/>
            <a:chExt cx="3048001" cy="452156"/>
          </a:xfrm>
        </p:grpSpPr>
        <p:grpSp>
          <p:nvGrpSpPr>
            <p:cNvPr id="16" name="Group 15"/>
            <p:cNvGrpSpPr/>
            <p:nvPr/>
          </p:nvGrpSpPr>
          <p:grpSpPr>
            <a:xfrm>
              <a:off x="3047999" y="6172200"/>
              <a:ext cx="778565" cy="445532"/>
              <a:chOff x="3047999" y="6172200"/>
              <a:chExt cx="778565" cy="445532"/>
            </a:xfrm>
          </p:grpSpPr>
          <p:sp>
            <p:nvSpPr>
              <p:cNvPr id="14" name="Left Brace 13"/>
              <p:cNvSpPr/>
              <p:nvPr/>
            </p:nvSpPr>
            <p:spPr bwMode="auto">
              <a:xfrm rot="16200000">
                <a:off x="3352800" y="5867399"/>
                <a:ext cx="152400" cy="762001"/>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5" name="TextBox 14"/>
              <p:cNvSpPr txBox="1"/>
              <p:nvPr/>
            </p:nvSpPr>
            <p:spPr>
              <a:xfrm>
                <a:off x="3216964" y="6248400"/>
                <a:ext cx="609600" cy="369332"/>
              </a:xfrm>
              <a:prstGeom prst="rect">
                <a:avLst/>
              </a:prstGeom>
              <a:noFill/>
            </p:spPr>
            <p:txBody>
              <a:bodyPr wrap="square" rtlCol="0">
                <a:spAutoFit/>
              </a:bodyPr>
              <a:lstStyle/>
              <a:p>
                <a:r>
                  <a:rPr lang="en-US" dirty="0">
                    <a:solidFill>
                      <a:srgbClr val="FF0000"/>
                    </a:solidFill>
                  </a:rPr>
                  <a:t>=</a:t>
                </a:r>
                <a:r>
                  <a:rPr lang="he-IL" dirty="0" smtClean="0">
                    <a:solidFill>
                      <a:srgbClr val="FF0000"/>
                    </a:solidFill>
                  </a:rPr>
                  <a:t>0</a:t>
                </a:r>
                <a:endParaRPr lang="en-US" dirty="0">
                  <a:solidFill>
                    <a:srgbClr val="FF0000"/>
                  </a:solidFill>
                </a:endParaRPr>
              </a:p>
            </p:txBody>
          </p:sp>
        </p:grpSp>
        <p:grpSp>
          <p:nvGrpSpPr>
            <p:cNvPr id="17" name="Group 16"/>
            <p:cNvGrpSpPr/>
            <p:nvPr/>
          </p:nvGrpSpPr>
          <p:grpSpPr>
            <a:xfrm>
              <a:off x="4177748" y="6165576"/>
              <a:ext cx="778565" cy="445532"/>
              <a:chOff x="3047999" y="6172200"/>
              <a:chExt cx="778565" cy="445532"/>
            </a:xfrm>
          </p:grpSpPr>
          <p:sp>
            <p:nvSpPr>
              <p:cNvPr id="18" name="Left Brace 17"/>
              <p:cNvSpPr/>
              <p:nvPr/>
            </p:nvSpPr>
            <p:spPr bwMode="auto">
              <a:xfrm rot="16200000">
                <a:off x="3352800" y="5867399"/>
                <a:ext cx="152400" cy="762001"/>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9" name="TextBox 18"/>
              <p:cNvSpPr txBox="1"/>
              <p:nvPr/>
            </p:nvSpPr>
            <p:spPr>
              <a:xfrm>
                <a:off x="3216964" y="6248400"/>
                <a:ext cx="609600" cy="369332"/>
              </a:xfrm>
              <a:prstGeom prst="rect">
                <a:avLst/>
              </a:prstGeom>
              <a:noFill/>
            </p:spPr>
            <p:txBody>
              <a:bodyPr wrap="square" rtlCol="0">
                <a:spAutoFit/>
              </a:bodyPr>
              <a:lstStyle/>
              <a:p>
                <a:r>
                  <a:rPr lang="en-US" dirty="0">
                    <a:solidFill>
                      <a:srgbClr val="FF0000"/>
                    </a:solidFill>
                  </a:rPr>
                  <a:t>=</a:t>
                </a:r>
                <a:r>
                  <a:rPr lang="he-IL" dirty="0" smtClean="0">
                    <a:solidFill>
                      <a:srgbClr val="FF0000"/>
                    </a:solidFill>
                  </a:rPr>
                  <a:t>0</a:t>
                </a:r>
                <a:endParaRPr lang="en-US" dirty="0">
                  <a:solidFill>
                    <a:srgbClr val="FF0000"/>
                  </a:solidFill>
                </a:endParaRPr>
              </a:p>
            </p:txBody>
          </p:sp>
        </p:grpSp>
        <p:grpSp>
          <p:nvGrpSpPr>
            <p:cNvPr id="20" name="Group 19"/>
            <p:cNvGrpSpPr/>
            <p:nvPr/>
          </p:nvGrpSpPr>
          <p:grpSpPr>
            <a:xfrm>
              <a:off x="5317435" y="6172200"/>
              <a:ext cx="778565" cy="445532"/>
              <a:chOff x="3047999" y="6172200"/>
              <a:chExt cx="778565" cy="445532"/>
            </a:xfrm>
          </p:grpSpPr>
          <p:sp>
            <p:nvSpPr>
              <p:cNvPr id="21" name="Left Brace 20"/>
              <p:cNvSpPr/>
              <p:nvPr/>
            </p:nvSpPr>
            <p:spPr bwMode="auto">
              <a:xfrm rot="16200000">
                <a:off x="3352800" y="5867399"/>
                <a:ext cx="152400" cy="762001"/>
              </a:xfrm>
              <a:prstGeom prst="lef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22" name="TextBox 21"/>
              <p:cNvSpPr txBox="1"/>
              <p:nvPr/>
            </p:nvSpPr>
            <p:spPr>
              <a:xfrm>
                <a:off x="3216964" y="6248400"/>
                <a:ext cx="609600" cy="369332"/>
              </a:xfrm>
              <a:prstGeom prst="rect">
                <a:avLst/>
              </a:prstGeom>
              <a:noFill/>
            </p:spPr>
            <p:txBody>
              <a:bodyPr wrap="square" rtlCol="0">
                <a:spAutoFit/>
              </a:bodyPr>
              <a:lstStyle/>
              <a:p>
                <a:r>
                  <a:rPr lang="en-US" dirty="0">
                    <a:solidFill>
                      <a:srgbClr val="FF0000"/>
                    </a:solidFill>
                  </a:rPr>
                  <a:t>=</a:t>
                </a:r>
                <a:r>
                  <a:rPr lang="he-IL" dirty="0" smtClean="0">
                    <a:solidFill>
                      <a:srgbClr val="FF0000"/>
                    </a:solidFill>
                  </a:rPr>
                  <a:t>0</a:t>
                </a:r>
                <a:endParaRPr lang="en-US" dirty="0">
                  <a:solidFill>
                    <a:srgbClr val="FF0000"/>
                  </a:solidFill>
                </a:endParaRPr>
              </a:p>
            </p:txBody>
          </p:sp>
        </p:grpSp>
      </p:grpSp>
      <p:graphicFrame>
        <p:nvGraphicFramePr>
          <p:cNvPr id="24" name="Object 23"/>
          <p:cNvGraphicFramePr>
            <a:graphicFrameLocks noChangeAspect="1"/>
          </p:cNvGraphicFramePr>
          <p:nvPr>
            <p:extLst>
              <p:ext uri="{D42A27DB-BD31-4B8C-83A1-F6EECF244321}">
                <p14:modId xmlns:p14="http://schemas.microsoft.com/office/powerpoint/2010/main" val="4020679969"/>
              </p:ext>
            </p:extLst>
          </p:nvPr>
        </p:nvGraphicFramePr>
        <p:xfrm>
          <a:off x="6127750" y="5772150"/>
          <a:ext cx="304800" cy="215900"/>
        </p:xfrm>
        <a:graphic>
          <a:graphicData uri="http://schemas.openxmlformats.org/presentationml/2006/ole">
            <mc:AlternateContent xmlns:mc="http://schemas.openxmlformats.org/markup-compatibility/2006">
              <mc:Choice xmlns:v="urn:schemas-microsoft-com:vml" Requires="v">
                <p:oleObj spid="_x0000_s13165" name="Equation" r:id="rId11" imgW="304560" imgH="215640" progId="Equation.DSMT4">
                  <p:embed/>
                </p:oleObj>
              </mc:Choice>
              <mc:Fallback>
                <p:oleObj name="Equation" r:id="rId11" imgW="304560" imgH="215640" progId="Equation.DSMT4">
                  <p:embed/>
                  <p:pic>
                    <p:nvPicPr>
                      <p:cNvPr id="0" name=""/>
                      <p:cNvPicPr/>
                      <p:nvPr/>
                    </p:nvPicPr>
                    <p:blipFill>
                      <a:blip r:embed="rId12"/>
                      <a:stretch>
                        <a:fillRect/>
                      </a:stretch>
                    </p:blipFill>
                    <p:spPr>
                      <a:xfrm>
                        <a:off x="6127750" y="5772150"/>
                        <a:ext cx="304800" cy="2159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7910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50</a:t>
            </a:fld>
            <a:endParaRPr lang="en-US" altLang="en-US">
              <a:solidFill>
                <a:srgbClr val="FFFFFF"/>
              </a:solidFill>
            </a:endParaRPr>
          </a:p>
        </p:txBody>
      </p:sp>
      <p:sp>
        <p:nvSpPr>
          <p:cNvPr id="3" name="TextBox 2"/>
          <p:cNvSpPr txBox="1"/>
          <p:nvPr/>
        </p:nvSpPr>
        <p:spPr>
          <a:xfrm>
            <a:off x="1905000" y="304800"/>
            <a:ext cx="6858000" cy="369332"/>
          </a:xfrm>
          <a:prstGeom prst="rect">
            <a:avLst/>
          </a:prstGeom>
          <a:noFill/>
        </p:spPr>
        <p:txBody>
          <a:bodyPr wrap="square" rtlCol="0">
            <a:spAutoFit/>
          </a:bodyPr>
          <a:lstStyle/>
          <a:p>
            <a:pPr algn="r"/>
            <a:r>
              <a:rPr lang="he-IL" dirty="0" smtClean="0">
                <a:hlinkClick r:id="rId3"/>
              </a:rPr>
              <a:t>חיבור נגדים בטור ובמקביל, הזרם בהם והמתח על פניהם.  נקודות פוטנציאל.</a:t>
            </a:r>
            <a:endParaRPr lang="en-US" dirty="0"/>
          </a:p>
        </p:txBody>
      </p:sp>
      <p:sp>
        <p:nvSpPr>
          <p:cNvPr id="4" name="TextBox 3"/>
          <p:cNvSpPr txBox="1"/>
          <p:nvPr/>
        </p:nvSpPr>
        <p:spPr>
          <a:xfrm>
            <a:off x="2362200" y="977900"/>
            <a:ext cx="6629400" cy="381000"/>
          </a:xfrm>
          <a:prstGeom prst="rect">
            <a:avLst/>
          </a:prstGeom>
          <a:noFill/>
        </p:spPr>
        <p:txBody>
          <a:bodyPr wrap="square" rtlCol="0">
            <a:spAutoFit/>
          </a:bodyPr>
          <a:lstStyle/>
          <a:p>
            <a:pPr algn="r" rtl="1"/>
            <a:r>
              <a:rPr lang="he-IL" dirty="0" smtClean="0">
                <a:hlinkClick r:id="rId3"/>
              </a:rPr>
              <a:t>עניבות קירכהוף והתפלגות הפוטנציאל על פני המעגל</a:t>
            </a:r>
            <a:endParaRPr lang="en-US" dirty="0"/>
          </a:p>
        </p:txBody>
      </p:sp>
    </p:spTree>
    <p:extLst>
      <p:ext uri="{BB962C8B-B14F-4D97-AF65-F5344CB8AC3E}">
        <p14:creationId xmlns:p14="http://schemas.microsoft.com/office/powerpoint/2010/main" val="277738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33400" y="-381000"/>
            <a:ext cx="8229600" cy="1371600"/>
          </a:xfrm>
        </p:spPr>
        <p:txBody>
          <a:bodyPr/>
          <a:lstStyle/>
          <a:p>
            <a:r>
              <a:rPr lang="he-IL" altLang="en-US"/>
              <a:t>חשמל בבית</a:t>
            </a:r>
            <a:endParaRPr lang="en-US" altLang="en-US"/>
          </a:p>
        </p:txBody>
      </p:sp>
      <p:pic>
        <p:nvPicPr>
          <p:cNvPr id="82952" name="Picture 8" descr="לוח חשמ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828800"/>
            <a:ext cx="4676775" cy="4791075"/>
          </a:xfrm>
          <a:prstGeom prst="rect">
            <a:avLst/>
          </a:prstGeom>
          <a:noFill/>
          <a:extLst>
            <a:ext uri="{909E8E84-426E-40DD-AFC4-6F175D3DCCD1}">
              <a14:hiddenFill xmlns:a14="http://schemas.microsoft.com/office/drawing/2010/main">
                <a:solidFill>
                  <a:srgbClr val="FFFFFF"/>
                </a:solidFill>
              </a14:hiddenFill>
            </a:ext>
          </a:extLst>
        </p:spPr>
      </p:pic>
      <p:sp>
        <p:nvSpPr>
          <p:cNvPr id="82953" name="Rectangle 9"/>
          <p:cNvSpPr>
            <a:spLocks noChangeArrowheads="1"/>
          </p:cNvSpPr>
          <p:nvPr/>
        </p:nvSpPr>
        <p:spPr bwMode="auto">
          <a:xfrm>
            <a:off x="7620000" y="685800"/>
            <a:ext cx="11430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4" name="Text Box 10"/>
          <p:cNvSpPr txBox="1">
            <a:spLocks noChangeArrowheads="1"/>
          </p:cNvSpPr>
          <p:nvPr/>
        </p:nvSpPr>
        <p:spPr bwMode="auto">
          <a:xfrm>
            <a:off x="7696200" y="838200"/>
            <a:ext cx="91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חברת החשמל</a:t>
            </a:r>
            <a:endParaRPr lang="en-US" altLang="en-US"/>
          </a:p>
        </p:txBody>
      </p:sp>
      <p:pic>
        <p:nvPicPr>
          <p:cNvPr id="82955" name="Picture 11" descr="חשמ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0600" y="2514600"/>
            <a:ext cx="1422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82956" name="Line 12"/>
          <p:cNvSpPr>
            <a:spLocks noChangeShapeType="1"/>
          </p:cNvSpPr>
          <p:nvPr/>
        </p:nvSpPr>
        <p:spPr bwMode="auto">
          <a:xfrm>
            <a:off x="82296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13"/>
          <p:cNvSpPr>
            <a:spLocks noChangeShapeType="1"/>
          </p:cNvSpPr>
          <p:nvPr/>
        </p:nvSpPr>
        <p:spPr bwMode="auto">
          <a:xfrm>
            <a:off x="83820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14"/>
          <p:cNvSpPr>
            <a:spLocks noChangeShapeType="1"/>
          </p:cNvSpPr>
          <p:nvPr/>
        </p:nvSpPr>
        <p:spPr bwMode="auto">
          <a:xfrm>
            <a:off x="85344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Line 15"/>
          <p:cNvSpPr>
            <a:spLocks noChangeShapeType="1"/>
          </p:cNvSpPr>
          <p:nvPr/>
        </p:nvSpPr>
        <p:spPr bwMode="auto">
          <a:xfrm>
            <a:off x="7848600" y="16764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Freeform 16"/>
          <p:cNvSpPr>
            <a:spLocks/>
          </p:cNvSpPr>
          <p:nvPr/>
        </p:nvSpPr>
        <p:spPr bwMode="auto">
          <a:xfrm>
            <a:off x="6324600" y="4648200"/>
            <a:ext cx="1371600" cy="304800"/>
          </a:xfrm>
          <a:custGeom>
            <a:avLst/>
            <a:gdLst>
              <a:gd name="T0" fmla="*/ 864 w 864"/>
              <a:gd name="T1" fmla="*/ 0 h 192"/>
              <a:gd name="T2" fmla="*/ 0 w 864"/>
              <a:gd name="T3" fmla="*/ 192 h 192"/>
            </a:gdLst>
            <a:ahLst/>
            <a:cxnLst>
              <a:cxn ang="0">
                <a:pos x="T0" y="T1"/>
              </a:cxn>
              <a:cxn ang="0">
                <a:pos x="T2" y="T3"/>
              </a:cxn>
            </a:cxnLst>
            <a:rect l="0" t="0" r="r" b="b"/>
            <a:pathLst>
              <a:path w="864" h="192">
                <a:moveTo>
                  <a:pt x="864" y="0"/>
                </a:moveTo>
                <a:cubicBezTo>
                  <a:pt x="864" y="0"/>
                  <a:pt x="432" y="96"/>
                  <a:pt x="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Freeform 17"/>
          <p:cNvSpPr>
            <a:spLocks/>
          </p:cNvSpPr>
          <p:nvPr/>
        </p:nvSpPr>
        <p:spPr bwMode="auto">
          <a:xfrm>
            <a:off x="6172200" y="4648200"/>
            <a:ext cx="1524000" cy="1752600"/>
          </a:xfrm>
          <a:custGeom>
            <a:avLst/>
            <a:gdLst>
              <a:gd name="T0" fmla="*/ 864 w 864"/>
              <a:gd name="T1" fmla="*/ 0 h 192"/>
              <a:gd name="T2" fmla="*/ 0 w 864"/>
              <a:gd name="T3" fmla="*/ 192 h 192"/>
            </a:gdLst>
            <a:ahLst/>
            <a:cxnLst>
              <a:cxn ang="0">
                <a:pos x="T0" y="T1"/>
              </a:cxn>
              <a:cxn ang="0">
                <a:pos x="T2" y="T3"/>
              </a:cxn>
            </a:cxnLst>
            <a:rect l="0" t="0" r="r" b="b"/>
            <a:pathLst>
              <a:path w="864" h="192">
                <a:moveTo>
                  <a:pt x="864" y="0"/>
                </a:moveTo>
                <a:cubicBezTo>
                  <a:pt x="864" y="0"/>
                  <a:pt x="432" y="96"/>
                  <a:pt x="0"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2" name="Text Box 18"/>
          <p:cNvSpPr txBox="1">
            <a:spLocks noChangeArrowheads="1"/>
          </p:cNvSpPr>
          <p:nvPr/>
        </p:nvSpPr>
        <p:spPr bwMode="auto">
          <a:xfrm>
            <a:off x="6477000" y="4343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פאזה</a:t>
            </a:r>
            <a:endParaRPr lang="en-US" altLang="en-US"/>
          </a:p>
        </p:txBody>
      </p:sp>
      <p:sp>
        <p:nvSpPr>
          <p:cNvPr id="82963" name="Text Box 19"/>
          <p:cNvSpPr txBox="1">
            <a:spLocks noChangeArrowheads="1"/>
          </p:cNvSpPr>
          <p:nvPr/>
        </p:nvSpPr>
        <p:spPr bwMode="auto">
          <a:xfrm>
            <a:off x="6934200" y="5410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אפס</a:t>
            </a:r>
            <a:endParaRPr lang="en-US" altLang="en-US"/>
          </a:p>
        </p:txBody>
      </p:sp>
      <p:sp>
        <p:nvSpPr>
          <p:cNvPr id="82964" name="Text Box 20"/>
          <p:cNvSpPr txBox="1">
            <a:spLocks noChangeArrowheads="1"/>
          </p:cNvSpPr>
          <p:nvPr/>
        </p:nvSpPr>
        <p:spPr bwMode="auto">
          <a:xfrm>
            <a:off x="7010400" y="19812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אפס</a:t>
            </a:r>
            <a:endParaRPr lang="en-US" altLang="en-US"/>
          </a:p>
        </p:txBody>
      </p:sp>
      <p:sp>
        <p:nvSpPr>
          <p:cNvPr id="82965" name="Text Box 21"/>
          <p:cNvSpPr txBox="1">
            <a:spLocks noChangeArrowheads="1"/>
          </p:cNvSpPr>
          <p:nvPr/>
        </p:nvSpPr>
        <p:spPr bwMode="auto">
          <a:xfrm>
            <a:off x="8382000" y="1905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פאזה</a:t>
            </a:r>
            <a:endParaRPr lang="en-US" altLang="en-US"/>
          </a:p>
        </p:txBody>
      </p:sp>
      <p:sp>
        <p:nvSpPr>
          <p:cNvPr id="82966" name="Line 22"/>
          <p:cNvSpPr>
            <a:spLocks noChangeShapeType="1"/>
          </p:cNvSpPr>
          <p:nvPr/>
        </p:nvSpPr>
        <p:spPr bwMode="auto">
          <a:xfrm flipH="1" flipV="1">
            <a:off x="1219200" y="1371600"/>
            <a:ext cx="19812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7" name="Line 23"/>
          <p:cNvSpPr>
            <a:spLocks noChangeShapeType="1"/>
          </p:cNvSpPr>
          <p:nvPr/>
        </p:nvSpPr>
        <p:spPr bwMode="auto">
          <a:xfrm flipH="1" flipV="1">
            <a:off x="1828800" y="1143000"/>
            <a:ext cx="160020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Line 24"/>
          <p:cNvSpPr>
            <a:spLocks noChangeShapeType="1"/>
          </p:cNvSpPr>
          <p:nvPr/>
        </p:nvSpPr>
        <p:spPr bwMode="auto">
          <a:xfrm flipH="1" flipV="1">
            <a:off x="2438400" y="1066800"/>
            <a:ext cx="11430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9" name="Text Box 25"/>
          <p:cNvSpPr txBox="1">
            <a:spLocks noChangeArrowheads="1"/>
          </p:cNvSpPr>
          <p:nvPr/>
        </p:nvSpPr>
        <p:spPr bwMode="auto">
          <a:xfrm>
            <a:off x="457200" y="1066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מזגן</a:t>
            </a:r>
            <a:endParaRPr lang="en-US" altLang="en-US"/>
          </a:p>
        </p:txBody>
      </p:sp>
      <p:sp>
        <p:nvSpPr>
          <p:cNvPr id="82970" name="Text Box 26"/>
          <p:cNvSpPr txBox="1">
            <a:spLocks noChangeArrowheads="1"/>
          </p:cNvSpPr>
          <p:nvPr/>
        </p:nvSpPr>
        <p:spPr bwMode="auto">
          <a:xfrm>
            <a:off x="1219200" y="776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אורות</a:t>
            </a:r>
            <a:endParaRPr lang="en-US" altLang="en-US"/>
          </a:p>
        </p:txBody>
      </p:sp>
      <p:sp>
        <p:nvSpPr>
          <p:cNvPr id="82971" name="Text Box 27"/>
          <p:cNvSpPr txBox="1">
            <a:spLocks noChangeArrowheads="1"/>
          </p:cNvSpPr>
          <p:nvPr/>
        </p:nvSpPr>
        <p:spPr bwMode="auto">
          <a:xfrm>
            <a:off x="1905000" y="42545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en-US"/>
              <a:t>מכונת כביסה</a:t>
            </a:r>
            <a:endParaRPr lang="en-US" altLang="en-US"/>
          </a:p>
        </p:txBody>
      </p:sp>
      <p:pic>
        <p:nvPicPr>
          <p:cNvPr id="82972" name="Picture 28" descr="MMj035671300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5334000"/>
            <a:ext cx="152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82973" name="AutoShape 29"/>
          <p:cNvSpPr>
            <a:spLocks noChangeArrowheads="1"/>
          </p:cNvSpPr>
          <p:nvPr/>
        </p:nvSpPr>
        <p:spPr bwMode="auto">
          <a:xfrm>
            <a:off x="0" y="3657600"/>
            <a:ext cx="1828800" cy="1066800"/>
          </a:xfrm>
          <a:prstGeom prst="wedgeEllipseCallout">
            <a:avLst>
              <a:gd name="adj1" fmla="val 10417"/>
              <a:gd name="adj2" fmla="val 132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he-IL" altLang="en-US" sz="1600" b="0"/>
              <a:t>אבל איך כל המפסקים פה עובדים???</a:t>
            </a:r>
            <a:endParaRPr lang="en-US" altLang="en-US" sz="1600" b="0"/>
          </a:p>
        </p:txBody>
      </p:sp>
    </p:spTree>
    <p:extLst>
      <p:ext uri="{BB962C8B-B14F-4D97-AF65-F5344CB8AC3E}">
        <p14:creationId xmlns:p14="http://schemas.microsoft.com/office/powerpoint/2010/main" val="38548729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title"/>
          </p:nvPr>
        </p:nvSpPr>
        <p:spPr>
          <a:xfrm>
            <a:off x="457200" y="-304800"/>
            <a:ext cx="8229600" cy="1371600"/>
          </a:xfrm>
          <a:noFill/>
          <a:ln/>
        </p:spPr>
        <p:txBody>
          <a:bodyPr/>
          <a:lstStyle/>
          <a:p>
            <a:r>
              <a:rPr lang="he-IL" altLang="en-US"/>
              <a:t>מכשירי מדידה – </a:t>
            </a:r>
            <a:endParaRPr lang="en-US" altLang="en-US"/>
          </a:p>
        </p:txBody>
      </p:sp>
      <p:sp>
        <p:nvSpPr>
          <p:cNvPr id="79877" name="Rectangle 5"/>
          <p:cNvSpPr>
            <a:spLocks noChangeArrowheads="1"/>
          </p:cNvSpPr>
          <p:nvPr/>
        </p:nvSpPr>
        <p:spPr bwMode="auto">
          <a:xfrm>
            <a:off x="0" y="904826"/>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400" b="0" dirty="0"/>
              <a:t>מד מתח (וולטמטר) הוא </a:t>
            </a:r>
            <a:r>
              <a:rPr lang="he-IL" altLang="en-US" sz="2400" b="0" dirty="0">
                <a:hlinkClick r:id="rId3" tooltip="מכשיר מדידה"/>
              </a:rPr>
              <a:t>מכשיר מדידה</a:t>
            </a:r>
            <a:r>
              <a:rPr lang="he-IL" altLang="en-US" sz="2400" b="0" dirty="0"/>
              <a:t> למדידת </a:t>
            </a:r>
            <a:r>
              <a:rPr lang="he-IL" altLang="en-US" sz="2400" b="0" dirty="0">
                <a:hlinkClick r:id="rId4" tooltip="מתח חשמלי"/>
              </a:rPr>
              <a:t>מתח חשמלי</a:t>
            </a:r>
            <a:r>
              <a:rPr lang="he-IL" altLang="en-US" sz="2400" b="0" dirty="0"/>
              <a:t> בין שתי נקודות ב</a:t>
            </a:r>
            <a:r>
              <a:rPr lang="he-IL" altLang="en-US" sz="2400" b="0" dirty="0">
                <a:hlinkClick r:id="rId5" tooltip="מעגל (חשמל)"/>
              </a:rPr>
              <a:t>מעגל החשמלי</a:t>
            </a:r>
            <a:r>
              <a:rPr lang="he-IL" altLang="en-US" sz="2400" b="0" dirty="0"/>
              <a:t>. מד המתח מחובר במקביל לרכיבים הנמדדים, ומדידת המתח במעגל מתאפשרת בעזרת העברת </a:t>
            </a:r>
            <a:r>
              <a:rPr lang="he-IL" altLang="en-US" sz="2400" b="0" dirty="0">
                <a:hlinkClick r:id="rId6" tooltip="זרם חשמלי"/>
              </a:rPr>
              <a:t>זרם</a:t>
            </a:r>
            <a:r>
              <a:rPr lang="he-IL" altLang="en-US" sz="2400" b="0" dirty="0"/>
              <a:t> דרך </a:t>
            </a:r>
            <a:r>
              <a:rPr lang="he-IL" altLang="en-US" sz="2400" b="0" dirty="0">
                <a:hlinkClick r:id="rId7" tooltip="התנגדות חשמלית"/>
              </a:rPr>
              <a:t>התנגדות</a:t>
            </a:r>
            <a:r>
              <a:rPr lang="he-IL" altLang="en-US" sz="2400" b="0" dirty="0"/>
              <a:t> המד (שצריכה להיות גבוהה ככל הניתן). למעשה מודד המכשיר את הפרש הפוטנציאלים בין שתי נקודות. המדידה מוצגת על גבי תצוגה דיגיטאלית או בצורה אנלוגית של מחט על גבי סולם ערכים. </a:t>
            </a:r>
          </a:p>
        </p:txBody>
      </p:sp>
      <p:sp>
        <p:nvSpPr>
          <p:cNvPr id="79878" name="Rectangle 6"/>
          <p:cNvSpPr>
            <a:spLocks noChangeArrowheads="1"/>
          </p:cNvSpPr>
          <p:nvPr/>
        </p:nvSpPr>
        <p:spPr bwMode="auto">
          <a:xfrm>
            <a:off x="0" y="3585597"/>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rtl="1"/>
            <a:r>
              <a:rPr lang="he-IL" altLang="en-US" sz="2400" b="0" dirty="0"/>
              <a:t>מד זרם (אמפרמטר) הוא </a:t>
            </a:r>
            <a:r>
              <a:rPr lang="he-IL" altLang="en-US" sz="2400" b="0" dirty="0">
                <a:hlinkClick r:id="rId3" tooltip="מכשיר מדידה"/>
              </a:rPr>
              <a:t>מכשיר מדידה</a:t>
            </a:r>
            <a:r>
              <a:rPr lang="he-IL" altLang="en-US" sz="2400" b="0" dirty="0"/>
              <a:t> ל</a:t>
            </a:r>
            <a:r>
              <a:rPr lang="he-IL" altLang="en-US" sz="2400" b="0" dirty="0">
                <a:hlinkClick r:id="rId8" tooltip="מדידה"/>
              </a:rPr>
              <a:t>מדידת</a:t>
            </a:r>
            <a:r>
              <a:rPr lang="he-IL" altLang="en-US" sz="2400" b="0" dirty="0"/>
              <a:t> עוצמה של </a:t>
            </a:r>
            <a:r>
              <a:rPr lang="he-IL" altLang="en-US" sz="2400" b="0" dirty="0">
                <a:hlinkClick r:id="rId6" tooltip="זרם חשמלי"/>
              </a:rPr>
              <a:t>זרם חשמלי</a:t>
            </a:r>
            <a:r>
              <a:rPr lang="he-IL" altLang="en-US" sz="2400" b="0" dirty="0"/>
              <a:t>. שם המכשיר נגזר מהשם של </a:t>
            </a:r>
            <a:r>
              <a:rPr lang="he-IL" altLang="en-US" sz="2400" b="0" dirty="0">
                <a:hlinkClick r:id="rId9" tooltip="יחידת מידה"/>
              </a:rPr>
              <a:t>יחידת המידה</a:t>
            </a:r>
            <a:r>
              <a:rPr lang="he-IL" altLang="en-US" sz="2400" b="0" dirty="0"/>
              <a:t> של הזרם – </a:t>
            </a:r>
            <a:r>
              <a:rPr lang="he-IL" altLang="en-US" sz="2400" b="0" dirty="0">
                <a:hlinkClick r:id="rId10" tooltip="אמפר"/>
              </a:rPr>
              <a:t>אמפר</a:t>
            </a:r>
            <a:r>
              <a:rPr lang="he-IL" altLang="en-US" sz="2400" b="0" dirty="0"/>
              <a:t>, ומהמילה האנגלית מטר (מונה). האמפרמטר מחובר למעגל החשמלי בטור, כמו רכיבים אחרים במעגל. כדי לא לפגוע בתוצאות המדידה או ב</a:t>
            </a:r>
            <a:r>
              <a:rPr lang="he-IL" altLang="en-US" sz="2400" b="0" dirty="0">
                <a:hlinkClick r:id="rId4" tooltip="מתח חשמלי"/>
              </a:rPr>
              <a:t>מתח</a:t>
            </a:r>
            <a:r>
              <a:rPr lang="he-IL" altLang="en-US" sz="2400" b="0" dirty="0"/>
              <a:t> של המעגל החשמלי, לאמפרמטר האידאלי תהיה </a:t>
            </a:r>
            <a:r>
              <a:rPr lang="he-IL" altLang="en-US" sz="2400" b="0" dirty="0">
                <a:hlinkClick r:id="rId11" tooltip="מוליכות חשמלית"/>
              </a:rPr>
              <a:t>התנגדות חשמלית</a:t>
            </a:r>
            <a:r>
              <a:rPr lang="he-IL" altLang="en-US" sz="2400" b="0" dirty="0"/>
              <a:t> זניחה (חיבור רכיב בטור יפגע במתח, מכיוון שהמתח על כל רכיב במעגל הוא:   לפי </a:t>
            </a:r>
            <a:r>
              <a:rPr lang="he-IL" altLang="en-US" sz="2400" b="0" dirty="0">
                <a:hlinkClick r:id="rId12" tooltip="חוק אום"/>
              </a:rPr>
              <a:t>חוק אום</a:t>
            </a:r>
            <a:r>
              <a:rPr lang="he-IL" altLang="en-US" sz="2400" b="0" dirty="0"/>
              <a:t>. לכן, אם ההתנגדות אפסית, </a:t>
            </a:r>
            <a:r>
              <a:rPr lang="he-IL" altLang="en-US" sz="2400" b="0" dirty="0" smtClean="0"/>
              <a:t>חלק המתח הנופל על מד הזרם הוא </a:t>
            </a:r>
            <a:r>
              <a:rPr lang="he-IL" altLang="en-US" sz="2400" b="0" dirty="0"/>
              <a:t>אפסי).  </a:t>
            </a:r>
          </a:p>
        </p:txBody>
      </p:sp>
      <p:pic>
        <p:nvPicPr>
          <p:cNvPr id="79879" name="Picture 7" descr="מולטימטר"/>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880557"/>
            <a:ext cx="460851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12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1AECC041-5138-4AE4-923A-306555996641}" type="slidenum">
              <a:rPr lang="he-IL" altLang="en-US" smtClean="0">
                <a:solidFill>
                  <a:srgbClr val="FFFFFF"/>
                </a:solidFill>
              </a:rPr>
              <a:pPr>
                <a:defRPr/>
              </a:pPr>
              <a:t>53</a:t>
            </a:fld>
            <a:endParaRPr lang="en-US" altLang="en-US">
              <a:solidFill>
                <a:srgbClr val="FFFFFF"/>
              </a:solidFill>
            </a:endParaRPr>
          </a:p>
        </p:txBody>
      </p:sp>
      <p:grpSp>
        <p:nvGrpSpPr>
          <p:cNvPr id="8" name="Group 11"/>
          <p:cNvGrpSpPr>
            <a:grpSpLocks/>
          </p:cNvGrpSpPr>
          <p:nvPr/>
        </p:nvGrpSpPr>
        <p:grpSpPr bwMode="auto">
          <a:xfrm>
            <a:off x="685800" y="1447800"/>
            <a:ext cx="7721600" cy="3014663"/>
            <a:chOff x="432" y="2400"/>
            <a:chExt cx="4864" cy="1899"/>
          </a:xfrm>
        </p:grpSpPr>
        <p:pic>
          <p:nvPicPr>
            <p:cNvPr id="9" name="Picture 8" descr="MMj0356713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8" y="3408"/>
              <a:ext cx="960" cy="81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9"/>
            <p:cNvSpPr>
              <a:spLocks noChangeArrowheads="1"/>
            </p:cNvSpPr>
            <p:nvPr/>
          </p:nvSpPr>
          <p:spPr bwMode="auto">
            <a:xfrm>
              <a:off x="432" y="2448"/>
              <a:ext cx="1536" cy="672"/>
            </a:xfrm>
            <a:prstGeom prst="wedgeEllipseCallout">
              <a:avLst>
                <a:gd name="adj1" fmla="val -4685"/>
                <a:gd name="adj2" fmla="val 132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he-IL" altLang="en-US" b="0"/>
                <a:t>מדוע הציפור לא מתחשמלת?</a:t>
              </a:r>
              <a:endParaRPr lang="en-US" altLang="en-US" b="0"/>
            </a:p>
          </p:txBody>
        </p:sp>
        <p:pic>
          <p:nvPicPr>
            <p:cNvPr id="11" name="Picture 10" descr="ציפור על חוט"/>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 y="2400"/>
              <a:ext cx="2848" cy="18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2191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51743"/>
            <a:ext cx="2133600" cy="476250"/>
          </a:xfrm>
        </p:spPr>
        <p:txBody>
          <a:bodyPr/>
          <a:lstStyle/>
          <a:p>
            <a:pPr algn="r" rtl="1">
              <a:defRPr/>
            </a:pPr>
            <a:fld id="{DB313FC9-621A-4E74-B621-6E46F1091A4A}" type="slidenum">
              <a:rPr lang="he-IL" altLang="en-US" smtClean="0">
                <a:solidFill>
                  <a:srgbClr val="FFFFFF"/>
                </a:solidFill>
              </a:rPr>
              <a:pPr algn="r" rtl="1">
                <a:defRPr/>
              </a:pPr>
              <a:t>54</a:t>
            </a:fld>
            <a:endParaRPr lang="en-US" altLang="en-US" dirty="0">
              <a:solidFill>
                <a:srgbClr val="FFFFFF"/>
              </a:solidFill>
            </a:endParaRPr>
          </a:p>
        </p:txBody>
      </p:sp>
      <p:sp>
        <p:nvSpPr>
          <p:cNvPr id="5" name="TextBox 4"/>
          <p:cNvSpPr txBox="1"/>
          <p:nvPr/>
        </p:nvSpPr>
        <p:spPr>
          <a:xfrm>
            <a:off x="6507763" y="-27420"/>
            <a:ext cx="2615190" cy="461665"/>
          </a:xfrm>
          <a:prstGeom prst="rect">
            <a:avLst/>
          </a:prstGeom>
          <a:noFill/>
        </p:spPr>
        <p:txBody>
          <a:bodyPr wrap="square" rtlCol="0">
            <a:spAutoFit/>
          </a:bodyPr>
          <a:lstStyle/>
          <a:p>
            <a:pPr algn="r" rtl="1"/>
            <a:r>
              <a:rPr lang="he-IL" sz="2400" dirty="0" smtClean="0"/>
              <a:t>הספק חשמלי:</a:t>
            </a:r>
            <a:endParaRPr lang="en-US" sz="2400" dirty="0"/>
          </a:p>
        </p:txBody>
      </p:sp>
      <p:sp>
        <p:nvSpPr>
          <p:cNvPr id="14" name="TextBox 13"/>
          <p:cNvSpPr txBox="1"/>
          <p:nvPr/>
        </p:nvSpPr>
        <p:spPr>
          <a:xfrm>
            <a:off x="7848600" y="4411458"/>
            <a:ext cx="1143000" cy="400110"/>
          </a:xfrm>
          <a:prstGeom prst="rect">
            <a:avLst/>
          </a:prstGeom>
          <a:noFill/>
        </p:spPr>
        <p:txBody>
          <a:bodyPr wrap="square" rtlCol="0">
            <a:spAutoFit/>
          </a:bodyPr>
          <a:lstStyle/>
          <a:p>
            <a:pPr algn="r" rtl="1"/>
            <a:r>
              <a:rPr lang="he-IL" sz="2000" dirty="0" smtClean="0"/>
              <a:t>יחידות:</a:t>
            </a:r>
            <a:endParaRPr lang="en-US" sz="2000" dirty="0"/>
          </a:p>
        </p:txBody>
      </p:sp>
      <p:graphicFrame>
        <p:nvGraphicFramePr>
          <p:cNvPr id="17" name="Object 16"/>
          <p:cNvGraphicFramePr>
            <a:graphicFrameLocks noChangeAspect="1"/>
          </p:cNvGraphicFramePr>
          <p:nvPr>
            <p:extLst/>
          </p:nvPr>
        </p:nvGraphicFramePr>
        <p:xfrm>
          <a:off x="228600" y="4944533"/>
          <a:ext cx="8575676" cy="1019175"/>
        </p:xfrm>
        <a:graphic>
          <a:graphicData uri="http://schemas.openxmlformats.org/presentationml/2006/ole">
            <mc:AlternateContent xmlns:mc="http://schemas.openxmlformats.org/markup-compatibility/2006">
              <mc:Choice xmlns:v="urn:schemas-microsoft-com:vml" Requires="v">
                <p:oleObj spid="_x0000_s66628" name="Equation" r:id="rId4" imgW="3314520" imgH="393480" progId="Equation.DSMT4">
                  <p:embed/>
                </p:oleObj>
              </mc:Choice>
              <mc:Fallback>
                <p:oleObj name="Equation" r:id="rId4" imgW="3314520" imgH="393480" progId="Equation.DSMT4">
                  <p:embed/>
                  <p:pic>
                    <p:nvPicPr>
                      <p:cNvPr id="0" name=""/>
                      <p:cNvPicPr/>
                      <p:nvPr/>
                    </p:nvPicPr>
                    <p:blipFill>
                      <a:blip r:embed="rId5"/>
                      <a:stretch>
                        <a:fillRect/>
                      </a:stretch>
                    </p:blipFill>
                    <p:spPr>
                      <a:xfrm>
                        <a:off x="228600" y="4944533"/>
                        <a:ext cx="8575676" cy="1019175"/>
                      </a:xfrm>
                      <a:prstGeom prst="rect">
                        <a:avLst/>
                      </a:prstGeom>
                      <a:solidFill>
                        <a:schemeClr val="tx1"/>
                      </a:solidFill>
                    </p:spPr>
                  </p:pic>
                </p:oleObj>
              </mc:Fallback>
            </mc:AlternateContent>
          </a:graphicData>
        </a:graphic>
      </p:graphicFrame>
      <p:grpSp>
        <p:nvGrpSpPr>
          <p:cNvPr id="4" name="Group 3"/>
          <p:cNvGrpSpPr/>
          <p:nvPr/>
        </p:nvGrpSpPr>
        <p:grpSpPr>
          <a:xfrm>
            <a:off x="654724" y="375829"/>
            <a:ext cx="8509697" cy="3084137"/>
            <a:chOff x="654724" y="375829"/>
            <a:chExt cx="8509697" cy="3084137"/>
          </a:xfrm>
        </p:grpSpPr>
        <p:graphicFrame>
          <p:nvGraphicFramePr>
            <p:cNvPr id="6" name="Object 5"/>
            <p:cNvGraphicFramePr>
              <a:graphicFrameLocks noChangeAspect="1"/>
            </p:cNvGraphicFramePr>
            <p:nvPr>
              <p:extLst/>
            </p:nvPr>
          </p:nvGraphicFramePr>
          <p:xfrm>
            <a:off x="654724" y="1033196"/>
            <a:ext cx="7652205" cy="2426770"/>
          </p:xfrm>
          <a:graphic>
            <a:graphicData uri="http://schemas.openxmlformats.org/presentationml/2006/ole">
              <mc:AlternateContent xmlns:mc="http://schemas.openxmlformats.org/markup-compatibility/2006">
                <mc:Choice xmlns:v="urn:schemas-microsoft-com:vml" Requires="v">
                  <p:oleObj spid="_x0000_s66629" name="Equation" r:id="rId6" imgW="2565360" imgH="812520" progId="Equation.DSMT4">
                    <p:embed/>
                  </p:oleObj>
                </mc:Choice>
                <mc:Fallback>
                  <p:oleObj name="Equation" r:id="rId6" imgW="2565360" imgH="812520" progId="Equation.DSMT4">
                    <p:embed/>
                    <p:pic>
                      <p:nvPicPr>
                        <p:cNvPr id="0" name=""/>
                        <p:cNvPicPr/>
                        <p:nvPr/>
                      </p:nvPicPr>
                      <p:blipFill>
                        <a:blip r:embed="rId7"/>
                        <a:stretch>
                          <a:fillRect/>
                        </a:stretch>
                      </p:blipFill>
                      <p:spPr>
                        <a:xfrm>
                          <a:off x="654724" y="1033196"/>
                          <a:ext cx="7652205" cy="2426770"/>
                        </a:xfrm>
                        <a:prstGeom prst="rect">
                          <a:avLst/>
                        </a:prstGeom>
                        <a:solidFill>
                          <a:schemeClr val="tx1"/>
                        </a:solidFill>
                      </p:spPr>
                    </p:pic>
                  </p:oleObj>
                </mc:Fallback>
              </mc:AlternateContent>
            </a:graphicData>
          </a:graphic>
        </p:graphicFrame>
        <p:sp>
          <p:nvSpPr>
            <p:cNvPr id="3" name="TextBox 2"/>
            <p:cNvSpPr txBox="1"/>
            <p:nvPr/>
          </p:nvSpPr>
          <p:spPr>
            <a:xfrm>
              <a:off x="5608926" y="375829"/>
              <a:ext cx="3555495" cy="369332"/>
            </a:xfrm>
            <a:prstGeom prst="rect">
              <a:avLst/>
            </a:prstGeom>
            <a:noFill/>
          </p:spPr>
          <p:txBody>
            <a:bodyPr wrap="square" rtlCol="0">
              <a:spAutoFit/>
            </a:bodyPr>
            <a:lstStyle/>
            <a:p>
              <a:r>
                <a:rPr lang="he-IL" dirty="0" smtClean="0"/>
                <a:t>ביטוי באמצעות זרם, מתח והתנגדות:</a:t>
              </a:r>
              <a:endParaRPr lang="en-US" dirty="0"/>
            </a:p>
          </p:txBody>
        </p:sp>
      </p:grpSp>
    </p:spTree>
    <p:extLst>
      <p:ext uri="{BB962C8B-B14F-4D97-AF65-F5344CB8AC3E}">
        <p14:creationId xmlns:p14="http://schemas.microsoft.com/office/powerpoint/2010/main" val="42566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he-IL" smtClean="0"/>
              <a:t>מגנטיות</a:t>
            </a:r>
            <a:endParaRPr lang="en-US"/>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55</a:t>
            </a:fld>
            <a:endParaRPr lang="en-US" altLang="en-US">
              <a:solidFill>
                <a:srgbClr val="FFFFFF"/>
              </a:solidFill>
            </a:endParaRPr>
          </a:p>
        </p:txBody>
      </p:sp>
      <p:sp>
        <p:nvSpPr>
          <p:cNvPr id="5" name="Subtitle 4"/>
          <p:cNvSpPr>
            <a:spLocks noGrp="1"/>
          </p:cNvSpPr>
          <p:nvPr>
            <p:ph type="subTitle" sz="quarter" idx="1"/>
          </p:nvPr>
        </p:nvSpPr>
        <p:spPr/>
        <p:txBody>
          <a:bodyPr/>
          <a:lstStyle/>
          <a:p>
            <a:endParaRPr lang="he-IL"/>
          </a:p>
        </p:txBody>
      </p:sp>
    </p:spTree>
    <p:extLst>
      <p:ext uri="{BB962C8B-B14F-4D97-AF65-F5344CB8AC3E}">
        <p14:creationId xmlns:p14="http://schemas.microsoft.com/office/powerpoint/2010/main" val="13237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245225"/>
            <a:ext cx="609600" cy="476250"/>
          </a:xfrm>
        </p:spPr>
        <p:txBody>
          <a:bodyPr/>
          <a:lstStyle/>
          <a:p>
            <a:pPr algn="r" rtl="1">
              <a:defRPr/>
            </a:pPr>
            <a:fld id="{DB313FC9-621A-4E74-B621-6E46F1091A4A}" type="slidenum">
              <a:rPr lang="he-IL" altLang="en-US" smtClean="0">
                <a:solidFill>
                  <a:srgbClr val="FFFFFF"/>
                </a:solidFill>
              </a:rPr>
              <a:pPr algn="r" rtl="1">
                <a:defRPr/>
              </a:pPr>
              <a:t>56</a:t>
            </a:fld>
            <a:endParaRPr lang="en-US" altLang="en-US" dirty="0">
              <a:solidFill>
                <a:srgbClr val="FFFFFF"/>
              </a:solidFill>
            </a:endParaRPr>
          </a:p>
        </p:txBody>
      </p:sp>
      <p:sp>
        <p:nvSpPr>
          <p:cNvPr id="3" name="TextBox 2"/>
          <p:cNvSpPr txBox="1"/>
          <p:nvPr/>
        </p:nvSpPr>
        <p:spPr>
          <a:xfrm>
            <a:off x="4267200" y="76200"/>
            <a:ext cx="4794069" cy="369332"/>
          </a:xfrm>
          <a:prstGeom prst="rect">
            <a:avLst/>
          </a:prstGeom>
          <a:noFill/>
        </p:spPr>
        <p:txBody>
          <a:bodyPr wrap="square" rtlCol="0">
            <a:spAutoFit/>
          </a:bodyPr>
          <a:lstStyle/>
          <a:p>
            <a:pPr algn="r" rtl="1"/>
            <a:r>
              <a:rPr lang="he-IL" dirty="0" smtClean="0"/>
              <a:t>משואת הרציפות  בהבעת צפיפות המטען והשדה</a:t>
            </a:r>
            <a:endParaRPr lang="en-US" dirty="0"/>
          </a:p>
        </p:txBody>
      </p:sp>
      <p:sp>
        <p:nvSpPr>
          <p:cNvPr id="60" name="Flowchart: Connector 59"/>
          <p:cNvSpPr/>
          <p:nvPr/>
        </p:nvSpPr>
        <p:spPr bwMode="auto">
          <a:xfrm rot="5400000">
            <a:off x="-378084" y="17555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2" name="Flowchart: Connector 61"/>
          <p:cNvSpPr/>
          <p:nvPr/>
        </p:nvSpPr>
        <p:spPr bwMode="auto">
          <a:xfrm rot="5400000">
            <a:off x="-378084" y="19079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3" name="Flowchart: Connector 62"/>
          <p:cNvSpPr/>
          <p:nvPr/>
        </p:nvSpPr>
        <p:spPr bwMode="auto">
          <a:xfrm rot="5400000">
            <a:off x="-378084" y="20603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4" name="Flowchart: Connector 63"/>
          <p:cNvSpPr/>
          <p:nvPr/>
        </p:nvSpPr>
        <p:spPr bwMode="auto">
          <a:xfrm rot="5400000">
            <a:off x="-378084" y="22127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5" name="Flowchart: Connector 64"/>
          <p:cNvSpPr/>
          <p:nvPr/>
        </p:nvSpPr>
        <p:spPr bwMode="auto">
          <a:xfrm rot="5400000">
            <a:off x="-378084" y="23651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6" name="Flowchart: Connector 65"/>
          <p:cNvSpPr/>
          <p:nvPr/>
        </p:nvSpPr>
        <p:spPr bwMode="auto">
          <a:xfrm rot="5400000">
            <a:off x="-378084" y="25175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67" name="Flowchart: Connector 66"/>
          <p:cNvSpPr/>
          <p:nvPr/>
        </p:nvSpPr>
        <p:spPr bwMode="auto">
          <a:xfrm rot="5400000">
            <a:off x="-378084" y="26699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71" name="Group 70"/>
          <p:cNvGrpSpPr/>
          <p:nvPr/>
        </p:nvGrpSpPr>
        <p:grpSpPr>
          <a:xfrm>
            <a:off x="857806" y="457200"/>
            <a:ext cx="2133600" cy="2717773"/>
            <a:chOff x="857806" y="457200"/>
            <a:chExt cx="2133600" cy="2717773"/>
          </a:xfrm>
        </p:grpSpPr>
        <p:sp>
          <p:nvSpPr>
            <p:cNvPr id="13" name="Flowchart: Connector 12"/>
            <p:cNvSpPr/>
            <p:nvPr/>
          </p:nvSpPr>
          <p:spPr bwMode="auto">
            <a:xfrm>
              <a:off x="857806" y="812773"/>
              <a:ext cx="2133600" cy="2362200"/>
            </a:xfrm>
            <a:prstGeom prst="flowChartConnector">
              <a:avLst/>
            </a:prstGeom>
            <a:noFill/>
            <a:ln w="12700" cap="flat" cmpd="sng" algn="ctr">
              <a:solidFill>
                <a:schemeClr val="tx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70" name="TextBox 69"/>
                <p:cNvSpPr txBox="1"/>
                <p:nvPr/>
              </p:nvSpPr>
              <p:spPr>
                <a:xfrm>
                  <a:off x="1867577" y="457200"/>
                  <a:ext cx="4946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𝑆</m:t>
                        </m:r>
                      </m:oMath>
                    </m:oMathPara>
                  </a14:m>
                  <a:endParaRPr lang="en-US" sz="28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867577" y="457200"/>
                  <a:ext cx="494623" cy="523220"/>
                </a:xfrm>
                <a:prstGeom prst="rect">
                  <a:avLst/>
                </a:prstGeom>
                <a:blipFill rotWithShape="1">
                  <a:blip r:embed="rId4"/>
                  <a:stretch>
                    <a:fillRect/>
                  </a:stretch>
                </a:blipFill>
              </p:spPr>
              <p:txBody>
                <a:bodyPr/>
                <a:lstStyle/>
                <a:p>
                  <a:r>
                    <a:rPr lang="en-US">
                      <a:noFill/>
                    </a:rPr>
                    <a:t> </a:t>
                  </a:r>
                </a:p>
              </p:txBody>
            </p:sp>
          </mc:Fallback>
        </mc:AlternateContent>
      </p:grpSp>
      <p:sp>
        <p:nvSpPr>
          <p:cNvPr id="72" name="Flowchart: Connector 71"/>
          <p:cNvSpPr/>
          <p:nvPr/>
        </p:nvSpPr>
        <p:spPr bwMode="auto">
          <a:xfrm rot="5400000">
            <a:off x="-225684" y="28223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73" name="Flowchart: Connector 72"/>
          <p:cNvSpPr/>
          <p:nvPr/>
        </p:nvSpPr>
        <p:spPr bwMode="auto">
          <a:xfrm rot="5400000">
            <a:off x="-451368" y="323379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74" name="Flowchart: Connector 73"/>
          <p:cNvSpPr/>
          <p:nvPr/>
        </p:nvSpPr>
        <p:spPr bwMode="auto">
          <a:xfrm rot="5400000">
            <a:off x="-378084" y="2974716"/>
            <a:ext cx="152400" cy="14656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75" name="TextBox 74"/>
              <p:cNvSpPr txBox="1"/>
              <p:nvPr/>
            </p:nvSpPr>
            <p:spPr>
              <a:xfrm>
                <a:off x="3897085" y="1179570"/>
                <a:ext cx="2562048" cy="624273"/>
              </a:xfrm>
              <a:prstGeom prst="rect">
                <a:avLst/>
              </a:prstGeom>
              <a:noFill/>
            </p:spPr>
            <p:txBody>
              <a:bodyPr wrap="none" rtlCol="0">
                <a:spAutoFit/>
              </a:bodyPr>
              <a:lstStyle/>
              <a:p>
                <a14:m>
                  <m:oMath xmlns:m="http://schemas.openxmlformats.org/officeDocument/2006/math">
                    <m:r>
                      <a:rPr lang="en-US" sz="2400" i="1" smtClean="0">
                        <a:latin typeface="Cambria Math"/>
                        <a:ea typeface="Cambria Math"/>
                      </a:rPr>
                      <m:t>⟹</m:t>
                    </m:r>
                    <m:r>
                      <a:rPr lang="en-US" sz="2400" b="0" i="1" smtClean="0">
                        <a:latin typeface="Cambria Math"/>
                        <a:ea typeface="Cambria Math"/>
                      </a:rPr>
                      <m:t>   </m:t>
                    </m:r>
                    <m:nary>
                      <m:naryPr>
                        <m:chr m:val="∮"/>
                        <m:limLoc m:val="undOvr"/>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en-US" sz="2400" i="1">
                                <a:latin typeface="Cambria Math"/>
                              </a:rPr>
                              <m:t>𝐽</m:t>
                            </m:r>
                          </m:e>
                        </m:acc>
                      </m:e>
                    </m:nary>
                    <m:r>
                      <a:rPr lang="en-US" sz="2400" i="1">
                        <a:latin typeface="Cambria Math"/>
                      </a:rPr>
                      <m:t>∙</m:t>
                    </m:r>
                    <m:r>
                      <a:rPr lang="en-US" sz="2400" i="1">
                        <a:latin typeface="Cambria Math"/>
                      </a:rPr>
                      <m:t>𝑑</m:t>
                    </m:r>
                    <m:acc>
                      <m:accPr>
                        <m:chr m:val="⃗"/>
                        <m:ctrlPr>
                          <a:rPr lang="en-US" sz="2400" i="1">
                            <a:latin typeface="Cambria Math" panose="02040503050406030204" pitchFamily="18" charset="0"/>
                          </a:rPr>
                        </m:ctrlPr>
                      </m:accPr>
                      <m:e>
                        <m:r>
                          <a:rPr lang="en-US" sz="2400" i="1">
                            <a:latin typeface="Cambria Math"/>
                          </a:rPr>
                          <m:t>𝑠</m:t>
                        </m:r>
                      </m:e>
                    </m:acc>
                  </m:oMath>
                </a14:m>
                <a:r>
                  <a:rPr lang="en-US" sz="2400" dirty="0" smtClean="0">
                    <a:latin typeface="Cambria Math"/>
                  </a:rPr>
                  <a:t> </a:t>
                </a:r>
                <a:r>
                  <a:rPr lang="en-US" sz="2400" dirty="0">
                    <a:latin typeface="Cambria Math"/>
                  </a:rPr>
                  <a:t>=</a:t>
                </a:r>
                <a:r>
                  <a:rPr lang="en-US" sz="2400" i="1" dirty="0">
                    <a:latin typeface="Cambria Math"/>
                  </a:rPr>
                  <a:t> - </a:t>
                </a:r>
                <a14:m>
                  <m:oMath xmlns:m="http://schemas.openxmlformats.org/officeDocument/2006/math">
                    <m:f>
                      <m:fPr>
                        <m:ctrlPr>
                          <a:rPr lang="en-US" sz="2400" i="1" dirty="0">
                            <a:latin typeface="Cambria Math" panose="02040503050406030204" pitchFamily="18" charset="0"/>
                          </a:rPr>
                        </m:ctrlPr>
                      </m:fPr>
                      <m:num>
                        <m:r>
                          <a:rPr lang="en-US" sz="2400" i="1" dirty="0">
                            <a:latin typeface="Cambria Math"/>
                          </a:rPr>
                          <m:t>𝑑𝑞</m:t>
                        </m:r>
                      </m:num>
                      <m:den>
                        <m:r>
                          <a:rPr lang="en-US" sz="2400" i="1" dirty="0">
                            <a:latin typeface="Cambria Math"/>
                          </a:rPr>
                          <m:t>𝑑𝑡</m:t>
                        </m:r>
                      </m:den>
                    </m:f>
                  </m:oMath>
                </a14:m>
                <a:endParaRPr lang="en-US" sz="3200" dirty="0">
                  <a:latin typeface="Cambria Math"/>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3897085" y="1179570"/>
                <a:ext cx="2562048" cy="624273"/>
              </a:xfrm>
              <a:prstGeom prst="rect">
                <a:avLst/>
              </a:prstGeom>
              <a:blipFill rotWithShape="1">
                <a:blip r:embed="rId5"/>
                <a:stretch>
                  <a:fillRect b="-6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3657600" y="2779770"/>
                <a:ext cx="3102965" cy="635367"/>
              </a:xfrm>
              <a:prstGeom prst="rect">
                <a:avLst/>
              </a:prstGeom>
              <a:noFill/>
            </p:spPr>
            <p:txBody>
              <a:bodyPr wrap="none" rtlCol="0">
                <a:spAutoFit/>
              </a:bodyPr>
              <a:lstStyle/>
              <a:p>
                <a14:m>
                  <m:oMath xmlns:m="http://schemas.openxmlformats.org/officeDocument/2006/math">
                    <m:nary>
                      <m:naryPr>
                        <m:limLoc m:val="undOvr"/>
                        <m:subHide m:val="on"/>
                        <m:supHide m:val="on"/>
                        <m:ctrlPr>
                          <a:rPr lang="en-US" sz="2400" i="1" smtClean="0">
                            <a:latin typeface="Cambria Math" panose="02040503050406030204" pitchFamily="18" charset="0"/>
                          </a:rPr>
                        </m:ctrlPr>
                      </m:naryPr>
                      <m:sub/>
                      <m:sup/>
                      <m:e>
                        <m:r>
                          <a:rPr lang="en-US" sz="2400" b="0" i="1" smtClean="0">
                            <a:latin typeface="Cambria Math"/>
                          </a:rPr>
                          <m:t>𝑑𝑖𝑣</m:t>
                        </m:r>
                        <m:r>
                          <a:rPr lang="en-US" sz="2400" b="0" i="1" smtClean="0">
                            <a:latin typeface="Cambria Math"/>
                          </a:rPr>
                          <m:t> </m:t>
                        </m:r>
                        <m:r>
                          <a:rPr lang="en-US" sz="2400" b="0" i="1" smtClean="0">
                            <a:latin typeface="Cambria Math"/>
                          </a:rPr>
                          <m:t>𝐽</m:t>
                        </m:r>
                        <m:r>
                          <a:rPr lang="en-US" sz="2400" b="0" i="1" smtClean="0">
                            <a:latin typeface="Cambria Math"/>
                          </a:rPr>
                          <m:t> </m:t>
                        </m:r>
                        <m:r>
                          <a:rPr lang="en-US" sz="2400" b="0" i="1" smtClean="0">
                            <a:latin typeface="Cambria Math"/>
                          </a:rPr>
                          <m:t>𝑑𝑉</m:t>
                        </m:r>
                      </m:e>
                    </m:nary>
                  </m:oMath>
                </a14:m>
                <a:r>
                  <a:rPr lang="en-US" sz="2400" dirty="0" smtClean="0">
                    <a:latin typeface="Cambria Math"/>
                  </a:rPr>
                  <a:t>=</a:t>
                </a:r>
                <a:r>
                  <a:rPr lang="en-US" sz="2400" i="1" dirty="0" smtClean="0">
                    <a:latin typeface="Cambria Math"/>
                  </a:rPr>
                  <a:t> - </a:t>
                </a:r>
                <a14:m>
                  <m:oMath xmlns:m="http://schemas.openxmlformats.org/officeDocument/2006/math">
                    <m:f>
                      <m:fPr>
                        <m:ctrlPr>
                          <a:rPr lang="en-US" sz="2400" i="1" dirty="0" smtClean="0">
                            <a:latin typeface="Cambria Math" panose="02040503050406030204" pitchFamily="18" charset="0"/>
                          </a:rPr>
                        </m:ctrlPr>
                      </m:fPr>
                      <m:num>
                        <m:r>
                          <a:rPr lang="en-US" sz="2400" i="1" dirty="0" smtClean="0">
                            <a:latin typeface="Cambria Math"/>
                            <a:ea typeface="Cambria Math"/>
                          </a:rPr>
                          <m:t>𝜕</m:t>
                        </m:r>
                      </m:num>
                      <m:den>
                        <m:r>
                          <a:rPr lang="en-US" sz="2400" b="0" i="1" dirty="0" smtClean="0">
                            <a:latin typeface="Cambria Math"/>
                          </a:rPr>
                          <m:t> </m:t>
                        </m:r>
                        <m:r>
                          <a:rPr lang="en-US" sz="2400" i="1" dirty="0" smtClean="0">
                            <a:latin typeface="Cambria Math"/>
                            <a:ea typeface="Cambria Math"/>
                          </a:rPr>
                          <m:t>𝜕</m:t>
                        </m:r>
                        <m:r>
                          <a:rPr lang="en-US" sz="2400" b="0" i="1" dirty="0" smtClean="0">
                            <a:latin typeface="Cambria Math"/>
                            <a:ea typeface="Cambria Math"/>
                          </a:rPr>
                          <m:t>𝑡</m:t>
                        </m:r>
                      </m:den>
                    </m:f>
                    <m:nary>
                      <m:naryPr>
                        <m:limLoc m:val="undOvr"/>
                        <m:subHide m:val="on"/>
                        <m:supHide m:val="on"/>
                        <m:ctrlPr>
                          <a:rPr lang="en-US" sz="2400" i="1" dirty="0" smtClean="0">
                            <a:latin typeface="Cambria Math" panose="02040503050406030204" pitchFamily="18" charset="0"/>
                          </a:rPr>
                        </m:ctrlPr>
                      </m:naryPr>
                      <m:sub/>
                      <m:sup/>
                      <m:e>
                        <m:r>
                          <a:rPr lang="en-US" sz="2400" i="1" dirty="0" smtClean="0">
                            <a:latin typeface="Cambria Math"/>
                            <a:ea typeface="Cambria Math"/>
                          </a:rPr>
                          <m:t>𝜌</m:t>
                        </m:r>
                        <m:r>
                          <a:rPr lang="en-US" sz="2400" b="0" i="1" dirty="0" smtClean="0">
                            <a:latin typeface="Cambria Math"/>
                            <a:ea typeface="Cambria Math"/>
                          </a:rPr>
                          <m:t>𝑑𝑉</m:t>
                        </m:r>
                      </m:e>
                    </m:nary>
                  </m:oMath>
                </a14:m>
                <a:endParaRPr lang="en-US" sz="2400" dirty="0">
                  <a:latin typeface="Cambria Math"/>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3657600" y="2779770"/>
                <a:ext cx="3102965" cy="635367"/>
              </a:xfrm>
              <a:prstGeom prst="rect">
                <a:avLst/>
              </a:prstGeom>
              <a:blipFill rotWithShape="1">
                <a:blip r:embed="rId6"/>
                <a:stretch>
                  <a:fillRect b="-7692"/>
                </a:stretch>
              </a:blipFill>
            </p:spPr>
            <p:txBody>
              <a:bodyPr/>
              <a:lstStyle/>
              <a:p>
                <a:r>
                  <a:rPr lang="en-US">
                    <a:noFill/>
                  </a:rPr>
                  <a:t> </a:t>
                </a:r>
              </a:p>
            </p:txBody>
          </p:sp>
        </mc:Fallback>
      </mc:AlternateContent>
      <p:grpSp>
        <p:nvGrpSpPr>
          <p:cNvPr id="83" name="Group 82"/>
          <p:cNvGrpSpPr/>
          <p:nvPr/>
        </p:nvGrpSpPr>
        <p:grpSpPr>
          <a:xfrm>
            <a:off x="3733800" y="1803843"/>
            <a:ext cx="1676400" cy="1087411"/>
            <a:chOff x="3733800" y="1803843"/>
            <a:chExt cx="1676400" cy="1087411"/>
          </a:xfrm>
        </p:grpSpPr>
        <p:cxnSp>
          <p:nvCxnSpPr>
            <p:cNvPr id="78" name="Straight Arrow Connector 77"/>
            <p:cNvCxnSpPr>
              <a:stCxn id="75" idx="2"/>
              <a:endCxn id="82" idx="0"/>
            </p:cNvCxnSpPr>
            <p:nvPr/>
          </p:nvCxnSpPr>
          <p:spPr bwMode="auto">
            <a:xfrm flipH="1">
              <a:off x="4572000" y="1803843"/>
              <a:ext cx="606109" cy="7488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3733800" y="2552700"/>
              <a:ext cx="1676400" cy="338554"/>
            </a:xfrm>
            <a:prstGeom prst="rect">
              <a:avLst/>
            </a:prstGeom>
            <a:noFill/>
          </p:spPr>
          <p:txBody>
            <a:bodyPr wrap="square" rtlCol="0">
              <a:spAutoFit/>
            </a:bodyPr>
            <a:lstStyle/>
            <a:p>
              <a:r>
                <a:rPr lang="he-IL" sz="1600" dirty="0" smtClean="0"/>
                <a:t>משפט הדיברגנס</a:t>
              </a:r>
              <a:endParaRPr lang="en-US" sz="1600" dirty="0"/>
            </a:p>
          </p:txBody>
        </p:sp>
      </p:grpSp>
      <p:cxnSp>
        <p:nvCxnSpPr>
          <p:cNvPr id="84" name="Straight Arrow Connector 83"/>
          <p:cNvCxnSpPr/>
          <p:nvPr/>
        </p:nvCxnSpPr>
        <p:spPr bwMode="auto">
          <a:xfrm flipH="1">
            <a:off x="5943602" y="1803843"/>
            <a:ext cx="228598" cy="101555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6" name="Rectangle 85"/>
              <p:cNvSpPr/>
              <p:nvPr/>
            </p:nvSpPr>
            <p:spPr>
              <a:xfrm>
                <a:off x="6613840" y="2912787"/>
                <a:ext cx="56058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oMath>
                  </m:oMathPara>
                </a14:m>
                <a:endParaRPr lang="en-US" dirty="0"/>
              </a:p>
            </p:txBody>
          </p:sp>
        </mc:Choice>
        <mc:Fallback xmlns="">
          <p:sp>
            <p:nvSpPr>
              <p:cNvPr id="86" name="Rectangle 85"/>
              <p:cNvSpPr>
                <a:spLocks noRot="1" noChangeAspect="1" noMove="1" noResize="1" noEditPoints="1" noAdjustHandles="1" noChangeArrowheads="1" noChangeShapeType="1" noTextEdit="1"/>
              </p:cNvSpPr>
              <p:nvPr/>
            </p:nvSpPr>
            <p:spPr>
              <a:xfrm>
                <a:off x="6613840" y="2912787"/>
                <a:ext cx="560589" cy="3693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7086600" y="2780570"/>
                <a:ext cx="1677319" cy="635367"/>
              </a:xfrm>
              <a:prstGeom prst="rect">
                <a:avLst/>
              </a:prstGeom>
            </p:spPr>
            <p:txBody>
              <a:bodyPr wrap="none">
                <a:spAutoFit/>
              </a:bodyPr>
              <a:lstStyle/>
              <a:p>
                <a14:m>
                  <m:oMath xmlns:m="http://schemas.openxmlformats.org/officeDocument/2006/math">
                    <m:r>
                      <a:rPr lang="en-US" sz="2400" i="1">
                        <a:solidFill>
                          <a:srgbClr val="FFFFFF"/>
                        </a:solidFill>
                        <a:latin typeface="Cambria Math"/>
                      </a:rPr>
                      <m:t>𝑑𝑖𝑣</m:t>
                    </m:r>
                    <m:r>
                      <a:rPr lang="en-US" sz="2400" i="1">
                        <a:solidFill>
                          <a:srgbClr val="FFFFFF"/>
                        </a:solidFill>
                        <a:latin typeface="Cambria Math"/>
                      </a:rPr>
                      <m:t> </m:t>
                    </m:r>
                    <m:r>
                      <a:rPr lang="en-US" sz="2400" i="1">
                        <a:solidFill>
                          <a:srgbClr val="FFFFFF"/>
                        </a:solidFill>
                        <a:latin typeface="Cambria Math"/>
                      </a:rPr>
                      <m:t>𝐽</m:t>
                    </m:r>
                  </m:oMath>
                </a14:m>
                <a:r>
                  <a:rPr lang="en-US" sz="2400" dirty="0">
                    <a:solidFill>
                      <a:srgbClr val="FFFFFF"/>
                    </a:solidFill>
                    <a:latin typeface="Cambria Math"/>
                  </a:rPr>
                  <a:t>=</a:t>
                </a:r>
                <a:r>
                  <a:rPr lang="en-US" sz="2400" i="1" dirty="0">
                    <a:solidFill>
                      <a:srgbClr val="FFFFFF"/>
                    </a:solidFill>
                    <a:latin typeface="Cambria Math"/>
                  </a:rPr>
                  <a:t> - </a:t>
                </a:r>
                <a14:m>
                  <m:oMath xmlns:m="http://schemas.openxmlformats.org/officeDocument/2006/math">
                    <m:f>
                      <m:fPr>
                        <m:ctrlPr>
                          <a:rPr lang="en-US" sz="2400" i="1" dirty="0">
                            <a:solidFill>
                              <a:srgbClr val="FFFFFF"/>
                            </a:solidFill>
                            <a:latin typeface="Cambria Math" panose="02040503050406030204" pitchFamily="18" charset="0"/>
                          </a:rPr>
                        </m:ctrlPr>
                      </m:fPr>
                      <m:num>
                        <m:r>
                          <a:rPr lang="en-US" sz="2400" i="1" dirty="0">
                            <a:solidFill>
                              <a:srgbClr val="FFFFFF"/>
                            </a:solidFill>
                            <a:latin typeface="Cambria Math"/>
                          </a:rPr>
                          <m:t>𝜕𝜌</m:t>
                        </m:r>
                      </m:num>
                      <m:den>
                        <m:r>
                          <a:rPr lang="en-US" sz="2400" i="1" dirty="0">
                            <a:solidFill>
                              <a:srgbClr val="FFFFFF"/>
                            </a:solidFill>
                            <a:latin typeface="Cambria Math"/>
                          </a:rPr>
                          <m:t> </m:t>
                        </m:r>
                        <m:r>
                          <a:rPr lang="en-US" sz="2400" i="1" dirty="0">
                            <a:solidFill>
                              <a:srgbClr val="FFFFFF"/>
                            </a:solidFill>
                            <a:latin typeface="Cambria Math"/>
                          </a:rPr>
                          <m:t>𝜕</m:t>
                        </m:r>
                        <m:r>
                          <a:rPr lang="en-US" sz="2400" i="1" dirty="0">
                            <a:solidFill>
                              <a:srgbClr val="FFFFFF"/>
                            </a:solidFill>
                            <a:latin typeface="Cambria Math"/>
                          </a:rPr>
                          <m:t>𝑡</m:t>
                        </m:r>
                      </m:den>
                    </m:f>
                  </m:oMath>
                </a14:m>
                <a:r>
                  <a:rPr lang="en-US" sz="3200" i="1" dirty="0">
                    <a:solidFill>
                      <a:srgbClr val="FFFFFF"/>
                    </a:solidFill>
                    <a:latin typeface="Cambria Math"/>
                  </a:rPr>
                  <a:t> </a:t>
                </a:r>
              </a:p>
            </p:txBody>
          </p:sp>
        </mc:Choice>
        <mc:Fallback xmlns="">
          <p:sp>
            <p:nvSpPr>
              <p:cNvPr id="88" name="Rectangle 87"/>
              <p:cNvSpPr>
                <a:spLocks noRot="1" noChangeAspect="1" noMove="1" noResize="1" noEditPoints="1" noAdjustHandles="1" noChangeArrowheads="1" noChangeShapeType="1" noTextEdit="1"/>
              </p:cNvSpPr>
              <p:nvPr/>
            </p:nvSpPr>
            <p:spPr>
              <a:xfrm>
                <a:off x="7086600" y="2780570"/>
                <a:ext cx="1677319" cy="635367"/>
              </a:xfrm>
              <a:prstGeom prst="rect">
                <a:avLst/>
              </a:prstGeom>
              <a:blipFill rotWithShape="1">
                <a:blip r:embed="rId8"/>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Rectangle 89"/>
              <p:cNvSpPr/>
              <p:nvPr/>
            </p:nvSpPr>
            <p:spPr>
              <a:xfrm>
                <a:off x="8583411" y="2934789"/>
                <a:ext cx="56058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oMath>
                  </m:oMathPara>
                </a14:m>
                <a:endParaRPr lang="en-US" dirty="0"/>
              </a:p>
            </p:txBody>
          </p:sp>
        </mc:Choice>
        <mc:Fallback xmlns="">
          <p:sp>
            <p:nvSpPr>
              <p:cNvPr id="90" name="Rectangle 89"/>
              <p:cNvSpPr>
                <a:spLocks noRot="1" noChangeAspect="1" noMove="1" noResize="1" noEditPoints="1" noAdjustHandles="1" noChangeArrowheads="1" noChangeShapeType="1" noTextEdit="1"/>
              </p:cNvSpPr>
              <p:nvPr/>
            </p:nvSpPr>
            <p:spPr>
              <a:xfrm>
                <a:off x="8583411" y="2934789"/>
                <a:ext cx="560589" cy="369332"/>
              </a:xfrm>
              <a:prstGeom prst="rect">
                <a:avLst/>
              </a:prstGeom>
              <a:blipFill rotWithShape="1">
                <a:blip r:embed="rId9"/>
                <a:stretch>
                  <a:fillRect/>
                </a:stretch>
              </a:blipFill>
            </p:spPr>
            <p:txBody>
              <a:bodyPr/>
              <a:lstStyle/>
              <a:p>
                <a:r>
                  <a:rPr lang="en-US">
                    <a:noFill/>
                  </a:rPr>
                  <a:t> </a:t>
                </a:r>
              </a:p>
            </p:txBody>
          </p:sp>
        </mc:Fallback>
      </mc:AlternateContent>
      <p:grpSp>
        <p:nvGrpSpPr>
          <p:cNvPr id="92" name="Group 91"/>
          <p:cNvGrpSpPr/>
          <p:nvPr/>
        </p:nvGrpSpPr>
        <p:grpSpPr>
          <a:xfrm>
            <a:off x="2362200" y="3581400"/>
            <a:ext cx="6501505" cy="816377"/>
            <a:chOff x="2362200" y="3581400"/>
            <a:chExt cx="6501505" cy="816377"/>
          </a:xfrm>
        </p:grpSpPr>
        <mc:AlternateContent xmlns:mc="http://schemas.openxmlformats.org/markup-compatibility/2006" xmlns:a14="http://schemas.microsoft.com/office/drawing/2010/main">
          <mc:Choice Requires="a14">
            <p:sp>
              <p:nvSpPr>
                <p:cNvPr id="89" name="Rectangle 88"/>
                <p:cNvSpPr/>
                <p:nvPr/>
              </p:nvSpPr>
              <p:spPr>
                <a:xfrm>
                  <a:off x="2362200" y="3581400"/>
                  <a:ext cx="3154261" cy="816377"/>
                </a:xfrm>
                <a:prstGeom prst="rect">
                  <a:avLst/>
                </a:prstGeom>
                <a:solidFill>
                  <a:srgbClr val="00B0F0"/>
                </a:solidFill>
              </p:spPr>
              <p:txBody>
                <a:bodyPr wrap="none">
                  <a:spAutoFit/>
                </a:bodyPr>
                <a:lstStyle/>
                <a:p>
                  <a14:m>
                    <m:oMath xmlns:m="http://schemas.openxmlformats.org/officeDocument/2006/math">
                      <m:r>
                        <a:rPr lang="en-US" sz="3200" i="1" smtClean="0">
                          <a:solidFill>
                            <a:srgbClr val="FFFFFF"/>
                          </a:solidFill>
                          <a:latin typeface="Cambria Math"/>
                          <a:ea typeface="Cambria Math"/>
                        </a:rPr>
                        <m:t>⟹</m:t>
                      </m:r>
                    </m:oMath>
                  </a14:m>
                  <a:r>
                    <a:rPr lang="en-US" sz="3200" dirty="0" smtClean="0">
                      <a:solidFill>
                        <a:srgbClr val="FFFFFF"/>
                      </a:solidFill>
                    </a:rPr>
                    <a:t> </a:t>
                  </a:r>
                  <a14:m>
                    <m:oMath xmlns:m="http://schemas.openxmlformats.org/officeDocument/2006/math">
                      <m:r>
                        <a:rPr lang="en-US" sz="3200" i="1">
                          <a:solidFill>
                            <a:srgbClr val="FFFFFF"/>
                          </a:solidFill>
                          <a:latin typeface="Cambria Math"/>
                        </a:rPr>
                        <m:t>𝑑𝑖𝑣</m:t>
                      </m:r>
                      <m:r>
                        <a:rPr lang="en-US" sz="3200" i="1">
                          <a:solidFill>
                            <a:srgbClr val="FFFFFF"/>
                          </a:solidFill>
                          <a:latin typeface="Cambria Math"/>
                        </a:rPr>
                        <m:t> </m:t>
                      </m:r>
                      <m:r>
                        <a:rPr lang="en-US" sz="3200" i="1">
                          <a:solidFill>
                            <a:srgbClr val="FFFFFF"/>
                          </a:solidFill>
                          <a:latin typeface="Cambria Math"/>
                        </a:rPr>
                        <m:t>𝐽</m:t>
                      </m:r>
                    </m:oMath>
                  </a14:m>
                  <a:r>
                    <a:rPr lang="en-US" sz="3200" dirty="0" smtClean="0">
                      <a:solidFill>
                        <a:srgbClr val="FFFFFF"/>
                      </a:solidFill>
                      <a:latin typeface="Cambria Math"/>
                    </a:rPr>
                    <a:t>+</a:t>
                  </a:r>
                  <a:r>
                    <a:rPr lang="en-US" sz="3200" i="1" dirty="0">
                      <a:solidFill>
                        <a:srgbClr val="FFFFFF"/>
                      </a:solidFill>
                      <a:latin typeface="Cambria Math"/>
                    </a:rPr>
                    <a:t> </a:t>
                  </a:r>
                  <a14:m>
                    <m:oMath xmlns:m="http://schemas.openxmlformats.org/officeDocument/2006/math">
                      <m:f>
                        <m:fPr>
                          <m:ctrlPr>
                            <a:rPr lang="en-US" sz="3200" i="1" dirty="0">
                              <a:solidFill>
                                <a:srgbClr val="FFFFFF"/>
                              </a:solidFill>
                              <a:latin typeface="Cambria Math" panose="02040503050406030204" pitchFamily="18" charset="0"/>
                            </a:rPr>
                          </m:ctrlPr>
                        </m:fPr>
                        <m:num>
                          <m:r>
                            <a:rPr lang="en-US" sz="3200" i="1" dirty="0">
                              <a:solidFill>
                                <a:srgbClr val="FFFFFF"/>
                              </a:solidFill>
                              <a:latin typeface="Cambria Math"/>
                            </a:rPr>
                            <m:t>𝜕𝜌</m:t>
                          </m:r>
                        </m:num>
                        <m:den>
                          <m:r>
                            <a:rPr lang="en-US" sz="3200" i="1" dirty="0">
                              <a:solidFill>
                                <a:srgbClr val="FFFFFF"/>
                              </a:solidFill>
                              <a:latin typeface="Cambria Math"/>
                            </a:rPr>
                            <m:t> </m:t>
                          </m:r>
                          <m:r>
                            <a:rPr lang="en-US" sz="3200" i="1" dirty="0">
                              <a:solidFill>
                                <a:srgbClr val="FFFFFF"/>
                              </a:solidFill>
                              <a:latin typeface="Cambria Math"/>
                            </a:rPr>
                            <m:t>𝜕</m:t>
                          </m:r>
                          <m:r>
                            <a:rPr lang="en-US" sz="3200" i="1" dirty="0">
                              <a:solidFill>
                                <a:srgbClr val="FFFFFF"/>
                              </a:solidFill>
                              <a:latin typeface="Cambria Math"/>
                            </a:rPr>
                            <m:t>𝑡</m:t>
                          </m:r>
                        </m:den>
                      </m:f>
                    </m:oMath>
                  </a14:m>
                  <a:r>
                    <a:rPr lang="en-US" sz="3200" i="1" dirty="0">
                      <a:solidFill>
                        <a:srgbClr val="FFFFFF"/>
                      </a:solidFill>
                      <a:latin typeface="Cambria Math"/>
                    </a:rPr>
                    <a:t> </a:t>
                  </a:r>
                  <a:r>
                    <a:rPr lang="en-US" sz="3200" dirty="0" smtClean="0">
                      <a:solidFill>
                        <a:srgbClr val="FFFFFF"/>
                      </a:solidFill>
                      <a:latin typeface="Cambria Math"/>
                    </a:rPr>
                    <a:t>= 0</a:t>
                  </a:r>
                  <a:endParaRPr lang="en-US" sz="3200" i="1" dirty="0">
                    <a:solidFill>
                      <a:srgbClr val="FFFFFF"/>
                    </a:solidFill>
                    <a:latin typeface="Cambria Math"/>
                  </a:endParaRPr>
                </a:p>
              </p:txBody>
            </p:sp>
          </mc:Choice>
          <mc:Fallback xmlns="">
            <p:sp>
              <p:nvSpPr>
                <p:cNvPr id="89" name="Rectangle 88"/>
                <p:cNvSpPr>
                  <a:spLocks noRot="1" noChangeAspect="1" noMove="1" noResize="1" noEditPoints="1" noAdjustHandles="1" noChangeArrowheads="1" noChangeShapeType="1" noTextEdit="1"/>
                </p:cNvSpPr>
                <p:nvPr/>
              </p:nvSpPr>
              <p:spPr>
                <a:xfrm>
                  <a:off x="2362200" y="3581400"/>
                  <a:ext cx="3154261" cy="816377"/>
                </a:xfrm>
                <a:prstGeom prst="rect">
                  <a:avLst/>
                </a:prstGeom>
                <a:blipFill rotWithShape="1">
                  <a:blip r:embed="rId10"/>
                  <a:stretch>
                    <a:fillRect r="-4062" b="-9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5791200" y="3606225"/>
                  <a:ext cx="3072505" cy="584775"/>
                </a:xfrm>
                <a:prstGeom prst="rect">
                  <a:avLst/>
                </a:prstGeom>
                <a:noFill/>
              </p:spPr>
              <p:txBody>
                <a:bodyPr wrap="square" rtlCol="0">
                  <a:spAutoFit/>
                </a:bodyPr>
                <a:lstStyle/>
                <a:p>
                  <a:pPr algn="r" rtl="1"/>
                  <a:r>
                    <a:rPr lang="he-IL" dirty="0" smtClean="0"/>
                    <a:t>משוואת הרציפות באמצעות  </a:t>
                  </a:r>
                  <a14:m>
                    <m:oMath xmlns:m="http://schemas.openxmlformats.org/officeDocument/2006/math">
                      <m:r>
                        <a:rPr lang="en-US" sz="3200" i="1" dirty="0">
                          <a:solidFill>
                            <a:srgbClr val="FFFFFF"/>
                          </a:solidFill>
                          <a:latin typeface="Cambria Math"/>
                        </a:rPr>
                        <m:t>𝜌</m:t>
                      </m:r>
                    </m:oMath>
                  </a14:m>
                  <a:endParaRPr lang="en-US" dirty="0"/>
                </a:p>
              </p:txBody>
            </p:sp>
          </mc:Choice>
          <mc:Fallback xmlns="">
            <p:sp>
              <p:nvSpPr>
                <p:cNvPr id="91" name="TextBox 90"/>
                <p:cNvSpPr txBox="1">
                  <a:spLocks noRot="1" noChangeAspect="1" noMove="1" noResize="1" noEditPoints="1" noAdjustHandles="1" noChangeArrowheads="1" noChangeShapeType="1" noTextEdit="1"/>
                </p:cNvSpPr>
                <p:nvPr/>
              </p:nvSpPr>
              <p:spPr>
                <a:xfrm>
                  <a:off x="5791200" y="3606225"/>
                  <a:ext cx="3072505" cy="584775"/>
                </a:xfrm>
                <a:prstGeom prst="rect">
                  <a:avLst/>
                </a:prstGeom>
                <a:blipFill rotWithShape="1">
                  <a:blip r:embed="rId11"/>
                  <a:stretch>
                    <a:fillRect r="-1587" b="-9375"/>
                  </a:stretch>
                </a:blipFill>
              </p:spPr>
              <p:txBody>
                <a:bodyPr/>
                <a:lstStyle/>
                <a:p>
                  <a:r>
                    <a:rPr lang="en-US">
                      <a:noFill/>
                    </a:rPr>
                    <a:t> </a:t>
                  </a:r>
                </a:p>
              </p:txBody>
            </p:sp>
          </mc:Fallback>
        </mc:AlternateContent>
      </p:grpSp>
      <p:grpSp>
        <p:nvGrpSpPr>
          <p:cNvPr id="101" name="Group 100"/>
          <p:cNvGrpSpPr/>
          <p:nvPr/>
        </p:nvGrpSpPr>
        <p:grpSpPr>
          <a:xfrm>
            <a:off x="457200" y="152400"/>
            <a:ext cx="3200400" cy="3337502"/>
            <a:chOff x="457200" y="152400"/>
            <a:chExt cx="3200400" cy="3337502"/>
          </a:xfrm>
        </p:grpSpPr>
        <mc:AlternateContent xmlns:mc="http://schemas.openxmlformats.org/markup-compatibility/2006" xmlns:a14="http://schemas.microsoft.com/office/drawing/2010/main">
          <mc:Choice Requires="a14">
            <p:sp>
              <p:nvSpPr>
                <p:cNvPr id="69" name="TextBox 68"/>
                <p:cNvSpPr txBox="1"/>
                <p:nvPr/>
              </p:nvSpPr>
              <p:spPr>
                <a:xfrm>
                  <a:off x="3215876" y="152400"/>
                  <a:ext cx="441724" cy="5754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a:rPr>
                              <m:t>𝐽</m:t>
                            </m:r>
                          </m:e>
                        </m:acc>
                      </m:oMath>
                    </m:oMathPara>
                  </a14:m>
                  <a:endParaRPr lang="en-US" sz="2800" dirty="0"/>
                </a:p>
              </p:txBody>
            </p:sp>
          </mc:Choice>
          <mc:Fallback xmlns="">
            <p:sp>
              <p:nvSpPr>
                <p:cNvPr id="69" name="TextBox 68"/>
                <p:cNvSpPr txBox="1">
                  <a:spLocks noRot="1" noChangeAspect="1" noMove="1" noResize="1" noEditPoints="1" noAdjustHandles="1" noChangeArrowheads="1" noChangeShapeType="1" noTextEdit="1"/>
                </p:cNvSpPr>
                <p:nvPr/>
              </p:nvSpPr>
              <p:spPr>
                <a:xfrm>
                  <a:off x="3215876" y="152400"/>
                  <a:ext cx="441724" cy="575479"/>
                </a:xfrm>
                <a:prstGeom prst="rect">
                  <a:avLst/>
                </a:prstGeom>
                <a:blipFill rotWithShape="1">
                  <a:blip r:embed="rId12"/>
                  <a:stretch>
                    <a:fillRect/>
                  </a:stretch>
                </a:blipFill>
              </p:spPr>
              <p:txBody>
                <a:bodyPr/>
                <a:lstStyle/>
                <a:p>
                  <a:r>
                    <a:rPr lang="en-US">
                      <a:noFill/>
                    </a:rPr>
                    <a:t> </a:t>
                  </a:r>
                </a:p>
              </p:txBody>
            </p:sp>
          </mc:Fallback>
        </mc:AlternateContent>
        <p:cxnSp>
          <p:nvCxnSpPr>
            <p:cNvPr id="95" name="Straight Arrow Connector 94"/>
            <p:cNvCxnSpPr/>
            <p:nvPr/>
          </p:nvCxnSpPr>
          <p:spPr bwMode="auto">
            <a:xfrm flipH="1">
              <a:off x="457200" y="718810"/>
              <a:ext cx="2758676" cy="2697127"/>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0" name="Group 99"/>
            <p:cNvGrpSpPr/>
            <p:nvPr/>
          </p:nvGrpSpPr>
          <p:grpSpPr>
            <a:xfrm>
              <a:off x="564174" y="690214"/>
              <a:ext cx="2710190" cy="2799688"/>
              <a:chOff x="564174" y="690214"/>
              <a:chExt cx="2710190" cy="2799688"/>
            </a:xfrm>
          </p:grpSpPr>
          <p:cxnSp>
            <p:nvCxnSpPr>
              <p:cNvPr id="98" name="Straight Arrow Connector 97"/>
              <p:cNvCxnSpPr/>
              <p:nvPr/>
            </p:nvCxnSpPr>
            <p:spPr bwMode="auto">
              <a:xfrm rot="18000000" flipH="1">
                <a:off x="533400" y="762000"/>
                <a:ext cx="2758676" cy="2697127"/>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Arrow Connector 98"/>
              <p:cNvCxnSpPr/>
              <p:nvPr/>
            </p:nvCxnSpPr>
            <p:spPr bwMode="auto">
              <a:xfrm rot="15300000" flipH="1">
                <a:off x="546463" y="720988"/>
                <a:ext cx="2758676" cy="2697127"/>
              </a:xfrm>
              <a:prstGeom prst="straightConnector1">
                <a:avLst/>
              </a:prstGeom>
              <a:solidFill>
                <a:schemeClr val="accent1"/>
              </a:solidFill>
              <a:ln w="28575"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 name="Group 26"/>
          <p:cNvGrpSpPr/>
          <p:nvPr/>
        </p:nvGrpSpPr>
        <p:grpSpPr>
          <a:xfrm>
            <a:off x="1623436" y="1741687"/>
            <a:ext cx="532456" cy="547898"/>
            <a:chOff x="7316144" y="3262102"/>
            <a:chExt cx="532456" cy="547898"/>
          </a:xfrm>
        </p:grpSpPr>
        <p:sp>
          <p:nvSpPr>
            <p:cNvPr id="28" name="Flowchart: Connector 27"/>
            <p:cNvSpPr/>
            <p:nvPr/>
          </p:nvSpPr>
          <p:spPr bwMode="auto">
            <a:xfrm>
              <a:off x="7345172" y="3262102"/>
              <a:ext cx="503428" cy="547898"/>
            </a:xfrm>
            <a:prstGeom prst="flowChartConnector">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29" name="TextBox 28"/>
            <p:cNvSpPr txBox="1"/>
            <p:nvPr/>
          </p:nvSpPr>
          <p:spPr>
            <a:xfrm>
              <a:off x="7316144" y="3357108"/>
              <a:ext cx="503428" cy="369332"/>
            </a:xfrm>
            <a:prstGeom prst="rect">
              <a:avLst/>
            </a:prstGeom>
            <a:noFill/>
          </p:spPr>
          <p:txBody>
            <a:bodyPr wrap="square" rtlCol="0">
              <a:spAutoFit/>
            </a:bodyPr>
            <a:lstStyle/>
            <a:p>
              <a:r>
                <a:rPr lang="en-US" dirty="0" smtClean="0"/>
                <a:t>+q</a:t>
              </a:r>
              <a:endParaRPr lang="en-US" dirty="0"/>
            </a:p>
          </p:txBody>
        </p:sp>
      </p:grpSp>
      <mc:AlternateContent xmlns:mc="http://schemas.openxmlformats.org/markup-compatibility/2006" xmlns:a14="http://schemas.microsoft.com/office/drawing/2010/main">
        <mc:Choice Requires="a14">
          <p:sp>
            <p:nvSpPr>
              <p:cNvPr id="102" name="Rectangle 101"/>
              <p:cNvSpPr/>
              <p:nvPr/>
            </p:nvSpPr>
            <p:spPr>
              <a:xfrm>
                <a:off x="55179" y="5503888"/>
                <a:ext cx="9006090" cy="896912"/>
              </a:xfrm>
              <a:prstGeom prst="rect">
                <a:avLst/>
              </a:prstGeom>
              <a:solidFill>
                <a:srgbClr val="00B0F0"/>
              </a:solidFill>
            </p:spPr>
            <p:txBody>
              <a:bodyPr wrap="square">
                <a:spAutoFit/>
              </a:bodyPr>
              <a:lstStyle/>
              <a:p>
                <a14:m>
                  <m:oMath xmlns:m="http://schemas.openxmlformats.org/officeDocument/2006/math">
                    <m:r>
                      <a:rPr lang="en-US" sz="3200" i="1" smtClean="0">
                        <a:solidFill>
                          <a:srgbClr val="FFFFFF"/>
                        </a:solidFill>
                        <a:latin typeface="Cambria Math"/>
                        <a:ea typeface="Cambria Math"/>
                      </a:rPr>
                      <m:t>⟹</m:t>
                    </m:r>
                  </m:oMath>
                </a14:m>
                <a:r>
                  <a:rPr lang="en-US" sz="3200" dirty="0" smtClean="0">
                    <a:solidFill>
                      <a:srgbClr val="FFFFFF"/>
                    </a:solidFill>
                  </a:rPr>
                  <a:t> </a:t>
                </a:r>
                <a14:m>
                  <m:oMath xmlns:m="http://schemas.openxmlformats.org/officeDocument/2006/math">
                    <m:r>
                      <a:rPr lang="en-US" sz="3200" i="1">
                        <a:solidFill>
                          <a:srgbClr val="FFFFFF"/>
                        </a:solidFill>
                        <a:latin typeface="Cambria Math"/>
                      </a:rPr>
                      <m:t>𝑑𝑖𝑣</m:t>
                    </m:r>
                    <m:r>
                      <a:rPr lang="en-US" sz="3200" i="1">
                        <a:solidFill>
                          <a:srgbClr val="FFFFFF"/>
                        </a:solidFill>
                        <a:latin typeface="Cambria Math"/>
                      </a:rPr>
                      <m:t> </m:t>
                    </m:r>
                    <m:acc>
                      <m:accPr>
                        <m:chr m:val="⃗"/>
                        <m:ctrlPr>
                          <a:rPr lang="en-US" sz="3200" i="1" smtClean="0">
                            <a:solidFill>
                              <a:srgbClr val="FFFFFF"/>
                            </a:solidFill>
                            <a:latin typeface="Cambria Math" panose="02040503050406030204" pitchFamily="18" charset="0"/>
                          </a:rPr>
                        </m:ctrlPr>
                      </m:accPr>
                      <m:e>
                        <m:r>
                          <a:rPr lang="en-US" sz="3200" i="1">
                            <a:solidFill>
                              <a:srgbClr val="FFFFFF"/>
                            </a:solidFill>
                            <a:latin typeface="Cambria Math"/>
                          </a:rPr>
                          <m:t>𝐽</m:t>
                        </m:r>
                      </m:e>
                    </m:acc>
                  </m:oMath>
                </a14:m>
                <a:r>
                  <a:rPr lang="en-US" sz="3200" dirty="0" smtClean="0">
                    <a:solidFill>
                      <a:srgbClr val="FFFFFF"/>
                    </a:solidFill>
                    <a:latin typeface="Cambria Math"/>
                  </a:rPr>
                  <a:t>+</a:t>
                </a:r>
                <a:r>
                  <a:rPr lang="en-US" sz="3200" i="1" dirty="0">
                    <a:solidFill>
                      <a:srgbClr val="FFFFFF"/>
                    </a:solidFill>
                    <a:latin typeface="Cambria Math"/>
                  </a:rPr>
                  <a:t> </a:t>
                </a:r>
                <a14:m>
                  <m:oMath xmlns:m="http://schemas.openxmlformats.org/officeDocument/2006/math">
                    <m:f>
                      <m:fPr>
                        <m:ctrlPr>
                          <a:rPr lang="en-US" sz="3200" i="1" dirty="0">
                            <a:solidFill>
                              <a:srgbClr val="FFFFFF"/>
                            </a:solidFill>
                            <a:latin typeface="Cambria Math" panose="02040503050406030204" pitchFamily="18" charset="0"/>
                          </a:rPr>
                        </m:ctrlPr>
                      </m:fPr>
                      <m:num>
                        <m:r>
                          <a:rPr lang="en-US" sz="3200" i="1" dirty="0">
                            <a:solidFill>
                              <a:srgbClr val="FFFFFF"/>
                            </a:solidFill>
                            <a:latin typeface="Cambria Math"/>
                          </a:rPr>
                          <m:t>𝜕</m:t>
                        </m:r>
                        <m:d>
                          <m:dPr>
                            <m:ctrlPr>
                              <a:rPr lang="en-US" sz="3200" i="1" dirty="0" smtClean="0">
                                <a:solidFill>
                                  <a:srgbClr val="FFFFFF"/>
                                </a:solidFill>
                                <a:latin typeface="Cambria Math" panose="02040503050406030204" pitchFamily="18" charset="0"/>
                              </a:rPr>
                            </m:ctrlPr>
                          </m:dPr>
                          <m:e>
                            <m:r>
                              <a:rPr lang="en-US" sz="3200" i="1" dirty="0" smtClean="0">
                                <a:solidFill>
                                  <a:srgbClr val="FFFFFF"/>
                                </a:solidFill>
                                <a:latin typeface="Cambria Math"/>
                                <a:ea typeface="Cambria Math"/>
                              </a:rPr>
                              <m:t>𝜀</m:t>
                            </m:r>
                            <m:r>
                              <a:rPr lang="en-US" sz="3200" b="0" i="1" dirty="0" smtClean="0">
                                <a:solidFill>
                                  <a:srgbClr val="FFFFFF"/>
                                </a:solidFill>
                                <a:latin typeface="Cambria Math"/>
                                <a:ea typeface="Cambria Math"/>
                              </a:rPr>
                              <m:t> </m:t>
                            </m:r>
                            <m:r>
                              <a:rPr lang="en-US" sz="3200" b="0" i="1" dirty="0" smtClean="0">
                                <a:solidFill>
                                  <a:srgbClr val="FFFFFF"/>
                                </a:solidFill>
                                <a:latin typeface="Cambria Math"/>
                                <a:ea typeface="Cambria Math"/>
                              </a:rPr>
                              <m:t>𝑑𝑖𝑣</m:t>
                            </m:r>
                            <m:acc>
                              <m:accPr>
                                <m:chr m:val="⃗"/>
                                <m:ctrlPr>
                                  <a:rPr lang="en-US" sz="3200" i="1" dirty="0" smtClean="0">
                                    <a:solidFill>
                                      <a:srgbClr val="FFFFFF"/>
                                    </a:solidFill>
                                    <a:latin typeface="Cambria Math" panose="02040503050406030204" pitchFamily="18" charset="0"/>
                                    <a:ea typeface="Cambria Math"/>
                                  </a:rPr>
                                </m:ctrlPr>
                              </m:accPr>
                              <m:e>
                                <m:r>
                                  <a:rPr lang="en-US" sz="3200" b="0" i="1" dirty="0" smtClean="0">
                                    <a:solidFill>
                                      <a:srgbClr val="FFFFFF"/>
                                    </a:solidFill>
                                    <a:latin typeface="Cambria Math"/>
                                    <a:ea typeface="Cambria Math"/>
                                  </a:rPr>
                                  <m:t>𝐸</m:t>
                                </m:r>
                              </m:e>
                            </m:acc>
                          </m:e>
                        </m:d>
                      </m:num>
                      <m:den>
                        <m:r>
                          <a:rPr lang="en-US" sz="3200" i="1" dirty="0">
                            <a:solidFill>
                              <a:srgbClr val="FFFFFF"/>
                            </a:solidFill>
                            <a:latin typeface="Cambria Math"/>
                          </a:rPr>
                          <m:t> </m:t>
                        </m:r>
                        <m:r>
                          <a:rPr lang="en-US" sz="3200" i="1" dirty="0">
                            <a:solidFill>
                              <a:srgbClr val="FFFFFF"/>
                            </a:solidFill>
                            <a:latin typeface="Cambria Math"/>
                          </a:rPr>
                          <m:t>𝜕</m:t>
                        </m:r>
                        <m:r>
                          <a:rPr lang="en-US" sz="3200" i="1" dirty="0">
                            <a:solidFill>
                              <a:srgbClr val="FFFFFF"/>
                            </a:solidFill>
                            <a:latin typeface="Cambria Math"/>
                          </a:rPr>
                          <m:t>𝑡</m:t>
                        </m:r>
                      </m:den>
                    </m:f>
                  </m:oMath>
                </a14:m>
                <a:r>
                  <a:rPr lang="en-US" sz="3200" i="1" dirty="0">
                    <a:solidFill>
                      <a:srgbClr val="FFFFFF"/>
                    </a:solidFill>
                    <a:latin typeface="Cambria Math"/>
                  </a:rPr>
                  <a:t> </a:t>
                </a:r>
                <a:r>
                  <a:rPr lang="en-US" sz="3200" dirty="0" smtClean="0">
                    <a:solidFill>
                      <a:srgbClr val="FFFFFF"/>
                    </a:solidFill>
                    <a:latin typeface="Cambria Math"/>
                  </a:rPr>
                  <a:t>= 0</a:t>
                </a:r>
                <a:r>
                  <a:rPr lang="en-US" sz="3200" dirty="0">
                    <a:solidFill>
                      <a:srgbClr val="FFFFFF"/>
                    </a:solidFill>
                    <a:ea typeface="Cambria Math"/>
                  </a:rPr>
                  <a:t> </a:t>
                </a:r>
                <a14:m>
                  <m:oMath xmlns:m="http://schemas.openxmlformats.org/officeDocument/2006/math">
                    <m:r>
                      <a:rPr lang="en-US" sz="3200" b="0" i="0" smtClean="0">
                        <a:solidFill>
                          <a:srgbClr val="FFFFFF"/>
                        </a:solidFill>
                        <a:latin typeface="Cambria Math"/>
                        <a:ea typeface="Cambria Math"/>
                      </a:rPr>
                      <m:t>       </m:t>
                    </m:r>
                    <m:r>
                      <a:rPr lang="en-US" sz="3200" i="1">
                        <a:solidFill>
                          <a:srgbClr val="FFFFFF"/>
                        </a:solidFill>
                        <a:latin typeface="Cambria Math"/>
                        <a:ea typeface="Cambria Math"/>
                      </a:rPr>
                      <m:t>⟹</m:t>
                    </m:r>
                  </m:oMath>
                </a14:m>
                <a:r>
                  <a:rPr lang="en-US" sz="3200" i="1" dirty="0" smtClean="0">
                    <a:solidFill>
                      <a:srgbClr val="FFFFFF"/>
                    </a:solidFill>
                    <a:latin typeface="Cambria Math"/>
                  </a:rPr>
                  <a:t>div </a:t>
                </a:r>
                <a:r>
                  <a:rPr lang="en-US" sz="3200" dirty="0" smtClean="0">
                    <a:solidFill>
                      <a:srgbClr val="FFFFFF"/>
                    </a:solidFill>
                    <a:latin typeface="Cambria Math"/>
                  </a:rPr>
                  <a:t>(</a:t>
                </a:r>
                <a14:m>
                  <m:oMath xmlns:m="http://schemas.openxmlformats.org/officeDocument/2006/math">
                    <m:acc>
                      <m:accPr>
                        <m:chr m:val="⃗"/>
                        <m:ctrlPr>
                          <a:rPr lang="en-US" sz="3200" i="1">
                            <a:solidFill>
                              <a:srgbClr val="FFFFFF"/>
                            </a:solidFill>
                            <a:latin typeface="Cambria Math" panose="02040503050406030204" pitchFamily="18" charset="0"/>
                          </a:rPr>
                        </m:ctrlPr>
                      </m:accPr>
                      <m:e>
                        <m:r>
                          <a:rPr lang="en-US" sz="3200" b="0" i="1" smtClean="0">
                            <a:solidFill>
                              <a:srgbClr val="FFFFFF"/>
                            </a:solidFill>
                            <a:latin typeface="Cambria Math"/>
                          </a:rPr>
                          <m:t> </m:t>
                        </m:r>
                        <m:r>
                          <a:rPr lang="en-US" sz="3200" i="1">
                            <a:solidFill>
                              <a:srgbClr val="FFFFFF"/>
                            </a:solidFill>
                            <a:latin typeface="Cambria Math"/>
                          </a:rPr>
                          <m:t>𝐽</m:t>
                        </m:r>
                      </m:e>
                    </m:acc>
                  </m:oMath>
                </a14:m>
                <a:r>
                  <a:rPr lang="en-US" sz="3200" dirty="0" smtClean="0">
                    <a:solidFill>
                      <a:srgbClr val="FFFFFF"/>
                    </a:solidFill>
                    <a:latin typeface="Cambria Math"/>
                  </a:rPr>
                  <a:t>+</a:t>
                </a:r>
                <a:r>
                  <a:rPr lang="en-US" sz="3200" dirty="0">
                    <a:solidFill>
                      <a:srgbClr val="FFFFFF"/>
                    </a:solidFill>
                  </a:rPr>
                  <a:t> </a:t>
                </a:r>
                <a14:m>
                  <m:oMath xmlns:m="http://schemas.openxmlformats.org/officeDocument/2006/math">
                    <m:f>
                      <m:fPr>
                        <m:ctrlPr>
                          <a:rPr lang="en-US" sz="3200" i="1" dirty="0">
                            <a:solidFill>
                              <a:srgbClr val="FFFFFF"/>
                            </a:solidFill>
                            <a:latin typeface="Cambria Math" panose="02040503050406030204" pitchFamily="18" charset="0"/>
                          </a:rPr>
                        </m:ctrlPr>
                      </m:fPr>
                      <m:num>
                        <m:r>
                          <a:rPr lang="en-US" sz="3200" i="1" dirty="0">
                            <a:solidFill>
                              <a:srgbClr val="FFFFFF"/>
                            </a:solidFill>
                            <a:latin typeface="Cambria Math"/>
                          </a:rPr>
                          <m:t>𝜕</m:t>
                        </m:r>
                        <m:d>
                          <m:dPr>
                            <m:ctrlPr>
                              <a:rPr lang="en-US" sz="3200" i="1" dirty="0">
                                <a:solidFill>
                                  <a:srgbClr val="FFFFFF"/>
                                </a:solidFill>
                                <a:latin typeface="Cambria Math" panose="02040503050406030204" pitchFamily="18" charset="0"/>
                              </a:rPr>
                            </m:ctrlPr>
                          </m:dPr>
                          <m:e>
                            <m:r>
                              <a:rPr lang="en-US" sz="3200" i="1" dirty="0">
                                <a:solidFill>
                                  <a:srgbClr val="FFFFFF"/>
                                </a:solidFill>
                                <a:latin typeface="Cambria Math"/>
                                <a:ea typeface="Cambria Math"/>
                              </a:rPr>
                              <m:t>𝜀</m:t>
                            </m:r>
                            <m:r>
                              <a:rPr lang="en-US" sz="3200" i="1" dirty="0">
                                <a:solidFill>
                                  <a:srgbClr val="FFFFFF"/>
                                </a:solidFill>
                                <a:latin typeface="Cambria Math"/>
                                <a:ea typeface="Cambria Math"/>
                              </a:rPr>
                              <m:t> </m:t>
                            </m:r>
                            <m:acc>
                              <m:accPr>
                                <m:chr m:val="⃗"/>
                                <m:ctrlPr>
                                  <a:rPr lang="en-US" sz="3200" i="1" dirty="0">
                                    <a:solidFill>
                                      <a:srgbClr val="FFFFFF"/>
                                    </a:solidFill>
                                    <a:latin typeface="Cambria Math" panose="02040503050406030204" pitchFamily="18" charset="0"/>
                                    <a:ea typeface="Cambria Math"/>
                                  </a:rPr>
                                </m:ctrlPr>
                              </m:accPr>
                              <m:e>
                                <m:r>
                                  <a:rPr lang="en-US" sz="3200" i="1" dirty="0">
                                    <a:solidFill>
                                      <a:srgbClr val="FFFFFF"/>
                                    </a:solidFill>
                                    <a:latin typeface="Cambria Math"/>
                                    <a:ea typeface="Cambria Math"/>
                                  </a:rPr>
                                  <m:t>𝐸</m:t>
                                </m:r>
                              </m:e>
                            </m:acc>
                          </m:e>
                        </m:d>
                      </m:num>
                      <m:den>
                        <m:r>
                          <a:rPr lang="en-US" sz="3200" i="1" dirty="0">
                            <a:solidFill>
                              <a:srgbClr val="FFFFFF"/>
                            </a:solidFill>
                            <a:latin typeface="Cambria Math"/>
                          </a:rPr>
                          <m:t> </m:t>
                        </m:r>
                        <m:r>
                          <a:rPr lang="en-US" sz="3200" i="1" dirty="0">
                            <a:solidFill>
                              <a:srgbClr val="FFFFFF"/>
                            </a:solidFill>
                            <a:latin typeface="Cambria Math"/>
                          </a:rPr>
                          <m:t>𝜕</m:t>
                        </m:r>
                        <m:r>
                          <a:rPr lang="en-US" sz="3200" i="1" dirty="0">
                            <a:solidFill>
                              <a:srgbClr val="FFFFFF"/>
                            </a:solidFill>
                            <a:latin typeface="Cambria Math"/>
                          </a:rPr>
                          <m:t>𝑡</m:t>
                        </m:r>
                      </m:den>
                    </m:f>
                  </m:oMath>
                </a14:m>
                <a:r>
                  <a:rPr lang="en-US" sz="3200" dirty="0" smtClean="0">
                    <a:solidFill>
                      <a:srgbClr val="FFFFFF"/>
                    </a:solidFill>
                    <a:latin typeface="Cambria Math"/>
                  </a:rPr>
                  <a:t>)=0</a:t>
                </a:r>
                <a:endParaRPr lang="en-US" sz="3200" dirty="0">
                  <a:solidFill>
                    <a:srgbClr val="FFFFFF"/>
                  </a:solidFill>
                  <a:latin typeface="Cambria Math"/>
                </a:endParaRPr>
              </a:p>
            </p:txBody>
          </p:sp>
        </mc:Choice>
        <mc:Fallback xmlns="">
          <p:sp>
            <p:nvSpPr>
              <p:cNvPr id="102" name="Rectangle 101"/>
              <p:cNvSpPr>
                <a:spLocks noRot="1" noChangeAspect="1" noMove="1" noResize="1" noEditPoints="1" noAdjustHandles="1" noChangeArrowheads="1" noChangeShapeType="1" noTextEdit="1"/>
              </p:cNvSpPr>
              <p:nvPr/>
            </p:nvSpPr>
            <p:spPr>
              <a:xfrm>
                <a:off x="55179" y="5503888"/>
                <a:ext cx="9006090" cy="896912"/>
              </a:xfrm>
              <a:prstGeom prst="rect">
                <a:avLst/>
              </a:prstGeom>
              <a:blipFill rotWithShape="1">
                <a:blip r:embed="rId13"/>
                <a:stretch>
                  <a:fillRect b="-8844"/>
                </a:stretch>
              </a:blipFill>
            </p:spPr>
            <p:txBody>
              <a:bodyPr/>
              <a:lstStyle/>
              <a:p>
                <a:r>
                  <a:rPr lang="en-US">
                    <a:noFill/>
                  </a:rPr>
                  <a:t> </a:t>
                </a:r>
              </a:p>
            </p:txBody>
          </p:sp>
        </mc:Fallback>
      </mc:AlternateContent>
      <p:grpSp>
        <p:nvGrpSpPr>
          <p:cNvPr id="108" name="Group 107"/>
          <p:cNvGrpSpPr/>
          <p:nvPr/>
        </p:nvGrpSpPr>
        <p:grpSpPr>
          <a:xfrm>
            <a:off x="5963771" y="4597400"/>
            <a:ext cx="3027829" cy="584200"/>
            <a:chOff x="5963771" y="4597400"/>
            <a:chExt cx="3027829" cy="584200"/>
          </a:xfrm>
        </p:grpSpPr>
        <p:sp>
          <p:nvSpPr>
            <p:cNvPr id="103" name="TextBox 102"/>
            <p:cNvSpPr txBox="1"/>
            <p:nvPr/>
          </p:nvSpPr>
          <p:spPr>
            <a:xfrm>
              <a:off x="8458200" y="4648200"/>
              <a:ext cx="533400" cy="338554"/>
            </a:xfrm>
            <a:prstGeom prst="rect">
              <a:avLst/>
            </a:prstGeom>
            <a:noFill/>
          </p:spPr>
          <p:txBody>
            <a:bodyPr wrap="square" rtlCol="0">
              <a:spAutoFit/>
            </a:bodyPr>
            <a:lstStyle/>
            <a:p>
              <a:pPr algn="r" rtl="1"/>
              <a:r>
                <a:rPr lang="he-IL" sz="1600" dirty="0" smtClean="0"/>
                <a:t>אך:</a:t>
              </a:r>
              <a:endParaRPr lang="en-US" sz="1600" dirty="0"/>
            </a:p>
          </p:txBody>
        </p:sp>
        <p:graphicFrame>
          <p:nvGraphicFramePr>
            <p:cNvPr id="106" name="Object 105"/>
            <p:cNvGraphicFramePr>
              <a:graphicFrameLocks noChangeAspect="1"/>
            </p:cNvGraphicFramePr>
            <p:nvPr>
              <p:extLst>
                <p:ext uri="{D42A27DB-BD31-4B8C-83A1-F6EECF244321}">
                  <p14:modId xmlns:p14="http://schemas.microsoft.com/office/powerpoint/2010/main" val="2146707642"/>
                </p:ext>
              </p:extLst>
            </p:nvPr>
          </p:nvGraphicFramePr>
          <p:xfrm>
            <a:off x="5963771" y="4597400"/>
            <a:ext cx="2113429" cy="584200"/>
          </p:xfrm>
          <a:graphic>
            <a:graphicData uri="http://schemas.openxmlformats.org/presentationml/2006/ole">
              <mc:AlternateContent xmlns:mc="http://schemas.openxmlformats.org/markup-compatibility/2006">
                <mc:Choice xmlns:v="urn:schemas-microsoft-com:vml" Requires="v">
                  <p:oleObj spid="_x0000_s16641" name="Equation" r:id="rId14" imgW="1562040" imgH="431640" progId="Equation.DSMT4">
                    <p:embed/>
                  </p:oleObj>
                </mc:Choice>
                <mc:Fallback>
                  <p:oleObj name="Equation" r:id="rId14" imgW="1562040" imgH="431640" progId="Equation.DSMT4">
                    <p:embed/>
                    <p:pic>
                      <p:nvPicPr>
                        <p:cNvPr id="0" name=""/>
                        <p:cNvPicPr/>
                        <p:nvPr/>
                      </p:nvPicPr>
                      <p:blipFill>
                        <a:blip r:embed="rId15"/>
                        <a:stretch>
                          <a:fillRect/>
                        </a:stretch>
                      </p:blipFill>
                      <p:spPr>
                        <a:xfrm>
                          <a:off x="5963771" y="4597400"/>
                          <a:ext cx="2113429" cy="584200"/>
                        </a:xfrm>
                        <a:prstGeom prst="rect">
                          <a:avLst/>
                        </a:prstGeom>
                        <a:solidFill>
                          <a:schemeClr val="tx1"/>
                        </a:solidFill>
                      </p:spPr>
                    </p:pic>
                  </p:oleObj>
                </mc:Fallback>
              </mc:AlternateContent>
            </a:graphicData>
          </a:graphic>
        </p:graphicFrame>
      </p:grpSp>
      <p:sp>
        <p:nvSpPr>
          <p:cNvPr id="107" name="TextBox 106"/>
          <p:cNvSpPr txBox="1"/>
          <p:nvPr/>
        </p:nvSpPr>
        <p:spPr>
          <a:xfrm>
            <a:off x="76200" y="4709942"/>
            <a:ext cx="5715000" cy="338554"/>
          </a:xfrm>
          <a:prstGeom prst="rect">
            <a:avLst/>
          </a:prstGeom>
          <a:noFill/>
        </p:spPr>
        <p:txBody>
          <a:bodyPr wrap="square" rtlCol="0">
            <a:spAutoFit/>
          </a:bodyPr>
          <a:lstStyle/>
          <a:p>
            <a:pPr algn="r" rtl="1"/>
            <a:r>
              <a:rPr lang="he-IL" sz="1600" dirty="0" smtClean="0"/>
              <a:t>הצבה במשוואה לעיל מניבה את משוואת הרציפות בהבעת השדה:</a:t>
            </a:r>
            <a:endParaRPr lang="en-US" sz="1600" dirty="0"/>
          </a:p>
        </p:txBody>
      </p:sp>
    </p:spTree>
    <p:extLst>
      <p:ext uri="{BB962C8B-B14F-4D97-AF65-F5344CB8AC3E}">
        <p14:creationId xmlns:p14="http://schemas.microsoft.com/office/powerpoint/2010/main" val="474930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path" presetSubtype="0" accel="50000" decel="50000" fill="hold" grpId="0" nodeType="clickEffect">
                                  <p:stCondLst>
                                    <p:cond delay="0"/>
                                  </p:stCondLst>
                                  <p:childTnLst>
                                    <p:animMotion origin="layout" path="M 0.24184 0.02361 L 0.26771 0.06782 L 0.28594 0.08634 C 0.29254 0.09421 0.29983 0.10717 0.30504 0.11759 C 0.31112 0.12685 0.3132 0.12708 0.32275 0.1412 L 0.36233 0.20185 " pathEditMode="relative" rAng="0" ptsTypes="FAfaFF">
                                      <p:cBhvr>
                                        <p:cTn id="11" dur="2000" fill="hold"/>
                                        <p:tgtEl>
                                          <p:spTgt spid="60"/>
                                        </p:tgtEl>
                                        <p:attrNameLst>
                                          <p:attrName>ppt_x</p:attrName>
                                          <p:attrName>ppt_y</p:attrName>
                                        </p:attrNameLst>
                                      </p:cBhvr>
                                      <p:rCtr x="6024" y="8912"/>
                                    </p:animMotion>
                                  </p:childTnLst>
                                </p:cTn>
                              </p:par>
                              <p:par>
                                <p:cTn id="12" presetID="42" presetClass="path" presetSubtype="0" accel="50000" decel="50000" fill="hold" grpId="0" nodeType="withEffect">
                                  <p:stCondLst>
                                    <p:cond delay="0"/>
                                  </p:stCondLst>
                                  <p:childTnLst>
                                    <p:animMotion origin="layout" path="M 0.24132 0.00555 L 0.24132 0.25555 " pathEditMode="relative" rAng="0" ptsTypes="AA">
                                      <p:cBhvr>
                                        <p:cTn id="13" dur="2000" fill="hold"/>
                                        <p:tgtEl>
                                          <p:spTgt spid="62"/>
                                        </p:tgtEl>
                                        <p:attrNameLst>
                                          <p:attrName>ppt_x</p:attrName>
                                          <p:attrName>ppt_y</p:attrName>
                                        </p:attrNameLst>
                                      </p:cBhvr>
                                      <p:rCtr x="0" y="12500"/>
                                    </p:animMotion>
                                  </p:childTnLst>
                                </p:cTn>
                              </p:par>
                              <p:par>
                                <p:cTn id="14" presetID="42" presetClass="path" presetSubtype="0" accel="50000" decel="50000" fill="hold" grpId="0" nodeType="withEffect">
                                  <p:stCondLst>
                                    <p:cond delay="0"/>
                                  </p:stCondLst>
                                  <p:childTnLst>
                                    <p:animMotion origin="layout" path="M 0.24132 -0.27083 L 0.24132 -0.02083 " pathEditMode="relative" rAng="0" ptsTypes="AA">
                                      <p:cBhvr>
                                        <p:cTn id="15" dur="2000" spd="-100000" fill="hold"/>
                                        <p:tgtEl>
                                          <p:spTgt spid="63"/>
                                        </p:tgtEl>
                                        <p:attrNameLst>
                                          <p:attrName>ppt_x</p:attrName>
                                          <p:attrName>ppt_y</p:attrName>
                                        </p:attrNameLst>
                                      </p:cBhvr>
                                      <p:rCtr x="0" y="12500"/>
                                    </p:animMotion>
                                  </p:childTnLst>
                                </p:cTn>
                              </p:par>
                              <p:par>
                                <p:cTn id="16" presetID="42" presetClass="path" presetSubtype="0" accel="50000" decel="50000" fill="hold" grpId="0" nodeType="withEffect">
                                  <p:stCondLst>
                                    <p:cond delay="0"/>
                                  </p:stCondLst>
                                  <p:childTnLst>
                                    <p:animMotion origin="layout" path="M 0.24184 -0.04305 L 0.34132 -0.25555 " pathEditMode="relative" rAng="0" ptsTypes="AA">
                                      <p:cBhvr>
                                        <p:cTn id="17" dur="2000" fill="hold"/>
                                        <p:tgtEl>
                                          <p:spTgt spid="64"/>
                                        </p:tgtEl>
                                        <p:attrNameLst>
                                          <p:attrName>ppt_x</p:attrName>
                                          <p:attrName>ppt_y</p:attrName>
                                        </p:attrNameLst>
                                      </p:cBhvr>
                                      <p:rCtr x="4965" y="-10625"/>
                                    </p:animMotion>
                                  </p:childTnLst>
                                </p:cTn>
                              </p:par>
                              <p:par>
                                <p:cTn id="18" presetID="42" presetClass="path" presetSubtype="0" accel="50000" decel="50000" fill="hold" grpId="0" nodeType="withEffect">
                                  <p:stCondLst>
                                    <p:cond delay="0"/>
                                  </p:stCondLst>
                                  <p:childTnLst>
                                    <p:animMotion origin="layout" path="M 0.24132 -0.06528 L 0.13299 0.11111 " pathEditMode="relative" rAng="0" ptsTypes="AA">
                                      <p:cBhvr>
                                        <p:cTn id="19" dur="2000" fill="hold"/>
                                        <p:tgtEl>
                                          <p:spTgt spid="65"/>
                                        </p:tgtEl>
                                        <p:attrNameLst>
                                          <p:attrName>ppt_x</p:attrName>
                                          <p:attrName>ppt_y</p:attrName>
                                        </p:attrNameLst>
                                      </p:cBhvr>
                                      <p:rCtr x="-5417" y="8819"/>
                                    </p:animMotion>
                                  </p:childTnLst>
                                </p:cTn>
                              </p:par>
                              <p:par>
                                <p:cTn id="20" presetID="42" presetClass="path" presetSubtype="0" accel="50000" decel="50000" fill="hold" grpId="0" nodeType="withEffect">
                                  <p:stCondLst>
                                    <p:cond delay="0"/>
                                  </p:stCondLst>
                                  <p:childTnLst>
                                    <p:animMotion origin="layout" path="M 0.24132 -0.0875 L 0.0908 -0.17778 " pathEditMode="relative" rAng="0" ptsTypes="AA">
                                      <p:cBhvr>
                                        <p:cTn id="21" dur="2000" fill="hold"/>
                                        <p:tgtEl>
                                          <p:spTgt spid="66"/>
                                        </p:tgtEl>
                                        <p:attrNameLst>
                                          <p:attrName>ppt_x</p:attrName>
                                          <p:attrName>ppt_y</p:attrName>
                                        </p:attrNameLst>
                                      </p:cBhvr>
                                      <p:rCtr x="-7535" y="-4514"/>
                                    </p:animMotion>
                                  </p:childTnLst>
                                </p:cTn>
                              </p:par>
                              <p:par>
                                <p:cTn id="22" presetID="42" presetClass="path" presetSubtype="0" accel="50000" decel="50000" fill="hold" grpId="0" nodeType="withEffect">
                                  <p:stCondLst>
                                    <p:cond delay="0"/>
                                  </p:stCondLst>
                                  <p:childTnLst>
                                    <p:animMotion origin="layout" path="M 0.24132 -0.11111 L 0.40799 -0.11111 " pathEditMode="relative" rAng="0" ptsTypes="AA">
                                      <p:cBhvr>
                                        <p:cTn id="23" dur="2000" fill="hold"/>
                                        <p:tgtEl>
                                          <p:spTgt spid="67"/>
                                        </p:tgtEl>
                                        <p:attrNameLst>
                                          <p:attrName>ppt_x</p:attrName>
                                          <p:attrName>ppt_y</p:attrName>
                                        </p:attrNameLst>
                                      </p:cBhvr>
                                      <p:rCtr x="8333" y="0"/>
                                    </p:animMotion>
                                  </p:childTnLst>
                                </p:cTn>
                              </p:par>
                              <p:par>
                                <p:cTn id="24" presetID="42" presetClass="path" presetSubtype="0" accel="50000" decel="50000" fill="hold" grpId="0" nodeType="withEffect">
                                  <p:stCondLst>
                                    <p:cond delay="0"/>
                                  </p:stCondLst>
                                  <p:childTnLst>
                                    <p:animMotion origin="layout" path="M 0.22465 -0.13194 L 0.13299 -0.32222 " pathEditMode="relative" rAng="0" ptsTypes="AA">
                                      <p:cBhvr>
                                        <p:cTn id="25" dur="2000" fill="hold"/>
                                        <p:tgtEl>
                                          <p:spTgt spid="72"/>
                                        </p:tgtEl>
                                        <p:attrNameLst>
                                          <p:attrName>ppt_x</p:attrName>
                                          <p:attrName>ppt_y</p:attrName>
                                        </p:attrNameLst>
                                      </p:cBhvr>
                                      <p:rCtr x="-4583" y="-9514"/>
                                    </p:animMotion>
                                  </p:childTnLst>
                                </p:cTn>
                              </p:par>
                              <p:par>
                                <p:cTn id="26" presetID="42" presetClass="path" presetSubtype="0" accel="50000" decel="50000" fill="hold" grpId="0" nodeType="withEffect">
                                  <p:stCondLst>
                                    <p:cond delay="0"/>
                                  </p:stCondLst>
                                  <p:childTnLst>
                                    <p:animMotion origin="layout" path="M 0.2493 -0.1919 L 0.09097 -0.13635 " pathEditMode="relative" rAng="0" ptsTypes="AA">
                                      <p:cBhvr>
                                        <p:cTn id="27" dur="2000" fill="hold"/>
                                        <p:tgtEl>
                                          <p:spTgt spid="73"/>
                                        </p:tgtEl>
                                        <p:attrNameLst>
                                          <p:attrName>ppt_x</p:attrName>
                                          <p:attrName>ppt_y</p:attrName>
                                        </p:attrNameLst>
                                      </p:cBhvr>
                                      <p:rCtr x="-7917" y="2778"/>
                                    </p:animMotion>
                                  </p:childTnLst>
                                </p:cTn>
                              </p:par>
                              <p:par>
                                <p:cTn id="28" presetID="42" presetClass="path" presetSubtype="0" accel="50000" decel="50000" fill="hold" grpId="0" nodeType="withEffect">
                                  <p:stCondLst>
                                    <p:cond delay="0"/>
                                  </p:stCondLst>
                                  <p:childTnLst>
                                    <p:animMotion origin="layout" path="M 0.24132 -0.15555 L 0.39132 -0.26666 " pathEditMode="relative" rAng="0" ptsTypes="AA">
                                      <p:cBhvr>
                                        <p:cTn id="29" dur="2000" fill="hold"/>
                                        <p:tgtEl>
                                          <p:spTgt spid="74"/>
                                        </p:tgtEl>
                                        <p:attrNameLst>
                                          <p:attrName>ppt_x</p:attrName>
                                          <p:attrName>ppt_y</p:attrName>
                                        </p:attrNameLst>
                                      </p:cBhvr>
                                      <p:rCtr x="7500" y="-5556"/>
                                    </p:animMotion>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circle(out)">
                                      <p:cBhvr>
                                        <p:cTn id="34" dur="2000"/>
                                        <p:tgtEl>
                                          <p:spTgt spid="10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500"/>
                                        <p:tgtEl>
                                          <p:spTgt spid="8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500"/>
                                        <p:tgtEl>
                                          <p:spTgt spid="8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500"/>
                                        <p:tgtEl>
                                          <p:spTgt spid="9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fade">
                                      <p:cBhvr>
                                        <p:cTn id="74" dur="500"/>
                                        <p:tgtEl>
                                          <p:spTgt spid="9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500"/>
                                        <p:tgtEl>
                                          <p:spTgt spid="10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fade">
                                      <p:cBhvr>
                                        <p:cTn id="84" dur="500"/>
                                        <p:tgtEl>
                                          <p:spTgt spid="10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fade">
                                      <p:cBhvr>
                                        <p:cTn id="8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P spid="64" grpId="0" animBg="1"/>
      <p:bldP spid="65" grpId="0" animBg="1"/>
      <p:bldP spid="66" grpId="0" animBg="1"/>
      <p:bldP spid="67" grpId="0" animBg="1"/>
      <p:bldP spid="72" grpId="0" animBg="1"/>
      <p:bldP spid="73" grpId="0" animBg="1"/>
      <p:bldP spid="74" grpId="0" animBg="1"/>
      <p:bldP spid="75" grpId="0"/>
      <p:bldP spid="76" grpId="0"/>
      <p:bldP spid="86" grpId="0"/>
      <p:bldP spid="88" grpId="0"/>
      <p:bldP spid="90" grpId="0"/>
      <p:bldP spid="102" grpId="0" animBg="1"/>
      <p:bldP spid="107" grpId="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45225"/>
            <a:ext cx="2133600" cy="476250"/>
          </a:xfrm>
        </p:spPr>
        <p:txBody>
          <a:bodyPr/>
          <a:lstStyle/>
          <a:p>
            <a:pPr algn="r" rtl="1">
              <a:defRPr/>
            </a:pPr>
            <a:fld id="{DB313FC9-621A-4E74-B621-6E46F1091A4A}" type="slidenum">
              <a:rPr lang="he-IL" altLang="en-US" smtClean="0">
                <a:solidFill>
                  <a:srgbClr val="FFFFFF"/>
                </a:solidFill>
              </a:rPr>
              <a:pPr algn="r" rtl="1">
                <a:defRPr/>
              </a:pPr>
              <a:t>57</a:t>
            </a:fld>
            <a:endParaRPr lang="en-US" altLang="en-US" dirty="0">
              <a:solidFill>
                <a:srgbClr val="FFFFFF"/>
              </a:solidFill>
            </a:endParaRPr>
          </a:p>
        </p:txBody>
      </p:sp>
      <p:sp>
        <p:nvSpPr>
          <p:cNvPr id="3" name="Rectangle 2"/>
          <p:cNvSpPr/>
          <p:nvPr/>
        </p:nvSpPr>
        <p:spPr>
          <a:xfrm>
            <a:off x="6667711" y="4745"/>
            <a:ext cx="2385589" cy="369332"/>
          </a:xfrm>
          <a:prstGeom prst="rect">
            <a:avLst/>
          </a:prstGeom>
        </p:spPr>
        <p:txBody>
          <a:bodyPr wrap="none">
            <a:spAutoFit/>
          </a:bodyPr>
          <a:lstStyle/>
          <a:p>
            <a:r>
              <a:rPr lang="he-IL" b="1" smtClean="0"/>
              <a:t>חוק הצומת של קירכהוף</a:t>
            </a:r>
            <a:endParaRPr lang="en-US" dirty="0"/>
          </a:p>
        </p:txBody>
      </p:sp>
      <p:grpSp>
        <p:nvGrpSpPr>
          <p:cNvPr id="4" name="Group 3"/>
          <p:cNvGrpSpPr/>
          <p:nvPr/>
        </p:nvGrpSpPr>
        <p:grpSpPr>
          <a:xfrm>
            <a:off x="5233295" y="838200"/>
            <a:ext cx="3453505" cy="725776"/>
            <a:chOff x="2362200" y="3429000"/>
            <a:chExt cx="6501505" cy="725776"/>
          </a:xfrm>
        </p:grpSpPr>
        <mc:AlternateContent xmlns:mc="http://schemas.openxmlformats.org/markup-compatibility/2006" xmlns:a14="http://schemas.microsoft.com/office/drawing/2010/main">
          <mc:Choice Requires="a14">
            <p:sp>
              <p:nvSpPr>
                <p:cNvPr id="5" name="Rectangle 4"/>
                <p:cNvSpPr/>
                <p:nvPr/>
              </p:nvSpPr>
              <p:spPr>
                <a:xfrm>
                  <a:off x="2362200" y="3429000"/>
                  <a:ext cx="4232503" cy="725776"/>
                </a:xfrm>
                <a:prstGeom prst="rect">
                  <a:avLst/>
                </a:prstGeom>
                <a:noFill/>
              </p:spPr>
              <p:txBody>
                <a:bodyPr wrap="none">
                  <a:spAutoFit/>
                </a:bodyPr>
                <a:lstStyle/>
                <a:p>
                  <a14:m>
                    <m:oMath xmlns:m="http://schemas.openxmlformats.org/officeDocument/2006/math">
                      <m:r>
                        <a:rPr lang="en-US" sz="2800" i="1">
                          <a:solidFill>
                            <a:srgbClr val="FFFFFF"/>
                          </a:solidFill>
                          <a:latin typeface="Cambria Math"/>
                        </a:rPr>
                        <m:t>𝑑𝑖𝑣</m:t>
                      </m:r>
                      <m:r>
                        <a:rPr lang="en-US" sz="2800" i="1">
                          <a:solidFill>
                            <a:srgbClr val="FFFFFF"/>
                          </a:solidFill>
                          <a:latin typeface="Cambria Math"/>
                        </a:rPr>
                        <m:t> </m:t>
                      </m:r>
                      <m:r>
                        <a:rPr lang="en-US" sz="2800" i="1">
                          <a:solidFill>
                            <a:srgbClr val="FFFFFF"/>
                          </a:solidFill>
                          <a:latin typeface="Cambria Math"/>
                        </a:rPr>
                        <m:t>𝐽</m:t>
                      </m:r>
                    </m:oMath>
                  </a14:m>
                  <a:r>
                    <a:rPr lang="en-US" sz="2800" dirty="0" smtClean="0">
                      <a:solidFill>
                        <a:srgbClr val="FFFFFF"/>
                      </a:solidFill>
                      <a:latin typeface="Cambria Math"/>
                    </a:rPr>
                    <a:t>+</a:t>
                  </a:r>
                  <a:r>
                    <a:rPr lang="en-US" sz="2800" i="1" dirty="0">
                      <a:solidFill>
                        <a:srgbClr val="FFFFFF"/>
                      </a:solidFill>
                      <a:latin typeface="Cambria Math"/>
                    </a:rPr>
                    <a:t> </a:t>
                  </a:r>
                  <a14:m>
                    <m:oMath xmlns:m="http://schemas.openxmlformats.org/officeDocument/2006/math">
                      <m:f>
                        <m:fPr>
                          <m:ctrlPr>
                            <a:rPr lang="en-US" sz="2800" i="1" dirty="0">
                              <a:solidFill>
                                <a:srgbClr val="FFFFFF"/>
                              </a:solidFill>
                              <a:latin typeface="Cambria Math" panose="02040503050406030204" pitchFamily="18" charset="0"/>
                            </a:rPr>
                          </m:ctrlPr>
                        </m:fPr>
                        <m:num>
                          <m:r>
                            <a:rPr lang="en-US" sz="2800" i="1" dirty="0">
                              <a:solidFill>
                                <a:srgbClr val="FFFFFF"/>
                              </a:solidFill>
                              <a:latin typeface="Cambria Math"/>
                            </a:rPr>
                            <m:t>𝜕𝜌</m:t>
                          </m:r>
                        </m:num>
                        <m:den>
                          <m:r>
                            <a:rPr lang="en-US" sz="2800" i="1" dirty="0">
                              <a:solidFill>
                                <a:srgbClr val="FFFFFF"/>
                              </a:solidFill>
                              <a:latin typeface="Cambria Math"/>
                            </a:rPr>
                            <m:t> </m:t>
                          </m:r>
                          <m:r>
                            <a:rPr lang="en-US" sz="2800" i="1" dirty="0">
                              <a:solidFill>
                                <a:srgbClr val="FFFFFF"/>
                              </a:solidFill>
                              <a:latin typeface="Cambria Math"/>
                            </a:rPr>
                            <m:t>𝜕</m:t>
                          </m:r>
                          <m:r>
                            <a:rPr lang="en-US" sz="2800" i="1" dirty="0">
                              <a:solidFill>
                                <a:srgbClr val="FFFFFF"/>
                              </a:solidFill>
                              <a:latin typeface="Cambria Math"/>
                            </a:rPr>
                            <m:t>𝑡</m:t>
                          </m:r>
                        </m:den>
                      </m:f>
                    </m:oMath>
                  </a14:m>
                  <a:r>
                    <a:rPr lang="en-US" sz="2800" i="1" dirty="0">
                      <a:solidFill>
                        <a:srgbClr val="FFFFFF"/>
                      </a:solidFill>
                      <a:latin typeface="Cambria Math"/>
                    </a:rPr>
                    <a:t> </a:t>
                  </a:r>
                  <a:r>
                    <a:rPr lang="en-US" sz="2800" dirty="0" smtClean="0">
                      <a:solidFill>
                        <a:srgbClr val="FFFFFF"/>
                      </a:solidFill>
                      <a:latin typeface="Cambria Math"/>
                    </a:rPr>
                    <a:t>= 0</a:t>
                  </a:r>
                  <a:endParaRPr lang="en-US" sz="2800" i="1" dirty="0">
                    <a:solidFill>
                      <a:srgbClr val="FFFFFF"/>
                    </a:solidFill>
                    <a:latin typeface="Cambria Math"/>
                  </a:endParaRPr>
                </a:p>
              </p:txBody>
            </p:sp>
          </mc:Choice>
          <mc:Fallback xmlns="">
            <p:sp>
              <p:nvSpPr>
                <p:cNvPr id="5" name="Rectangle 4"/>
                <p:cNvSpPr>
                  <a:spLocks noRot="1" noChangeAspect="1" noMove="1" noResize="1" noEditPoints="1" noAdjustHandles="1" noChangeArrowheads="1" noChangeShapeType="1" noTextEdit="1"/>
                </p:cNvSpPr>
                <p:nvPr/>
              </p:nvSpPr>
              <p:spPr>
                <a:xfrm>
                  <a:off x="2362200" y="3429000"/>
                  <a:ext cx="4232503" cy="725776"/>
                </a:xfrm>
                <a:prstGeom prst="rect">
                  <a:avLst/>
                </a:prstGeom>
                <a:blipFill rotWithShape="1">
                  <a:blip r:embed="rId3"/>
                  <a:stretch>
                    <a:fillRect r="-4607" b="-7563"/>
                  </a:stretch>
                </a:blipFill>
              </p:spPr>
              <p:txBody>
                <a:bodyPr/>
                <a:lstStyle/>
                <a:p>
                  <a:r>
                    <a:rPr lang="en-US">
                      <a:noFill/>
                    </a:rPr>
                    <a:t> </a:t>
                  </a:r>
                </a:p>
              </p:txBody>
            </p:sp>
          </mc:Fallback>
        </mc:AlternateContent>
        <p:sp>
          <p:nvSpPr>
            <p:cNvPr id="6" name="TextBox 5"/>
            <p:cNvSpPr txBox="1"/>
            <p:nvPr/>
          </p:nvSpPr>
          <p:spPr>
            <a:xfrm>
              <a:off x="5791200" y="3606225"/>
              <a:ext cx="3072505" cy="369332"/>
            </a:xfrm>
            <a:prstGeom prst="rect">
              <a:avLst/>
            </a:prstGeom>
            <a:noFill/>
          </p:spPr>
          <p:txBody>
            <a:bodyPr wrap="square" rtlCol="0">
              <a:spAutoFit/>
            </a:bodyPr>
            <a:lstStyle/>
            <a:p>
              <a:pPr algn="r" rtl="1"/>
              <a:r>
                <a:rPr lang="he-IL" dirty="0" smtClean="0"/>
                <a:t>קבלנו:</a:t>
              </a:r>
              <a:endParaRPr lang="en-US" dirty="0"/>
            </a:p>
          </p:txBody>
        </p:sp>
      </p:grpSp>
      <p:grpSp>
        <p:nvGrpSpPr>
          <p:cNvPr id="18" name="Group 17"/>
          <p:cNvGrpSpPr/>
          <p:nvPr/>
        </p:nvGrpSpPr>
        <p:grpSpPr>
          <a:xfrm>
            <a:off x="1021820" y="1654577"/>
            <a:ext cx="8001000" cy="691507"/>
            <a:chOff x="1021820" y="1654577"/>
            <a:chExt cx="8001000" cy="691507"/>
          </a:xfrm>
        </p:grpSpPr>
        <p:sp>
          <p:nvSpPr>
            <p:cNvPr id="7" name="TextBox 6"/>
            <p:cNvSpPr txBox="1"/>
            <p:nvPr/>
          </p:nvSpPr>
          <p:spPr>
            <a:xfrm>
              <a:off x="1021820" y="1761309"/>
              <a:ext cx="8001000" cy="584775"/>
            </a:xfrm>
            <a:prstGeom prst="rect">
              <a:avLst/>
            </a:prstGeom>
            <a:noFill/>
          </p:spPr>
          <p:txBody>
            <a:bodyPr wrap="square" rtlCol="0">
              <a:spAutoFit/>
            </a:bodyPr>
            <a:lstStyle/>
            <a:p>
              <a:pPr lvl="0" algn="r" rtl="1"/>
              <a:r>
                <a:rPr lang="he-IL" sz="1600" dirty="0" smtClean="0"/>
                <a:t>במצב יציב (אלקטרוסטיקה או במצבים בהם השינויים בזמן הם זניחים) וניתן להניח כי                  ,אזי: </a:t>
              </a:r>
              <a:endParaRPr lang="en-US" sz="1600" dirty="0"/>
            </a:p>
          </p:txBody>
        </p:sp>
        <mc:AlternateContent xmlns:mc="http://schemas.openxmlformats.org/markup-compatibility/2006" xmlns:a14="http://schemas.microsoft.com/office/drawing/2010/main">
          <mc:Choice Requires="a14">
            <p:sp>
              <p:nvSpPr>
                <p:cNvPr id="9" name="Rectangle 8"/>
                <p:cNvSpPr/>
                <p:nvPr/>
              </p:nvSpPr>
              <p:spPr>
                <a:xfrm>
                  <a:off x="1518829" y="1654577"/>
                  <a:ext cx="807913" cy="499560"/>
                </a:xfrm>
                <a:prstGeom prst="rect">
                  <a:avLst/>
                </a:prstGeom>
              </p:spPr>
              <p:txBody>
                <a:bodyPr wrap="none">
                  <a:spAutoFit/>
                </a:bodyPr>
                <a:lstStyle/>
                <a:p>
                  <a:pPr lvl="0" algn="r" rtl="1"/>
                  <a14:m>
                    <m:oMath xmlns:m="http://schemas.openxmlformats.org/officeDocument/2006/math">
                      <m:f>
                        <m:fPr>
                          <m:ctrlPr>
                            <a:rPr lang="en-US" i="1" dirty="0">
                              <a:solidFill>
                                <a:srgbClr val="FFFFFF"/>
                              </a:solidFill>
                              <a:latin typeface="Cambria Math" panose="02040503050406030204" pitchFamily="18" charset="0"/>
                            </a:rPr>
                          </m:ctrlPr>
                        </m:fPr>
                        <m:num>
                          <m:r>
                            <a:rPr lang="en-US" i="1" dirty="0">
                              <a:solidFill>
                                <a:srgbClr val="FFFFFF"/>
                              </a:solidFill>
                              <a:latin typeface="Cambria Math"/>
                            </a:rPr>
                            <m:t>𝜕𝜌</m:t>
                          </m:r>
                        </m:num>
                        <m:den>
                          <m:r>
                            <a:rPr lang="en-US" i="1" dirty="0">
                              <a:solidFill>
                                <a:srgbClr val="FFFFFF"/>
                              </a:solidFill>
                              <a:latin typeface="Cambria Math"/>
                            </a:rPr>
                            <m:t> </m:t>
                          </m:r>
                          <m:r>
                            <a:rPr lang="en-US" i="1" dirty="0">
                              <a:solidFill>
                                <a:srgbClr val="FFFFFF"/>
                              </a:solidFill>
                              <a:latin typeface="Cambria Math"/>
                            </a:rPr>
                            <m:t>𝜕</m:t>
                          </m:r>
                          <m:r>
                            <a:rPr lang="en-US" i="1" dirty="0">
                              <a:solidFill>
                                <a:srgbClr val="FFFFFF"/>
                              </a:solidFill>
                              <a:latin typeface="Cambria Math"/>
                            </a:rPr>
                            <m:t>𝑡</m:t>
                          </m:r>
                        </m:den>
                      </m:f>
                    </m:oMath>
                  </a14:m>
                  <a:r>
                    <a:rPr lang="en-US" i="1" dirty="0">
                      <a:solidFill>
                        <a:srgbClr val="FFFFFF"/>
                      </a:solidFill>
                      <a:latin typeface="Cambria Math"/>
                    </a:rPr>
                    <a:t> </a:t>
                  </a:r>
                  <a:r>
                    <a:rPr lang="en-US" dirty="0">
                      <a:solidFill>
                        <a:srgbClr val="FFFFFF"/>
                      </a:solidFill>
                      <a:latin typeface="Cambria Math"/>
                    </a:rPr>
                    <a:t>= </a:t>
                  </a:r>
                  <a:r>
                    <a:rPr lang="en-US" dirty="0" smtClean="0">
                      <a:solidFill>
                        <a:srgbClr val="FFFFFF"/>
                      </a:solidFill>
                      <a:latin typeface="Cambria Math"/>
                    </a:rPr>
                    <a:t>0</a:t>
                  </a:r>
                  <a:endParaRPr lang="en-US" i="1" dirty="0">
                    <a:solidFill>
                      <a:srgbClr val="FFFFFF"/>
                    </a:solidFill>
                    <a:latin typeface="Cambria Math"/>
                  </a:endParaRPr>
                </a:p>
              </p:txBody>
            </p:sp>
          </mc:Choice>
          <mc:Fallback xmlns="">
            <p:sp>
              <p:nvSpPr>
                <p:cNvPr id="9" name="Rectangle 8"/>
                <p:cNvSpPr>
                  <a:spLocks noRot="1" noChangeAspect="1" noMove="1" noResize="1" noEditPoints="1" noAdjustHandles="1" noChangeArrowheads="1" noChangeShapeType="1" noTextEdit="1"/>
                </p:cNvSpPr>
                <p:nvPr/>
              </p:nvSpPr>
              <p:spPr>
                <a:xfrm>
                  <a:off x="1518829" y="1654577"/>
                  <a:ext cx="807913" cy="499560"/>
                </a:xfrm>
                <a:prstGeom prst="rect">
                  <a:avLst/>
                </a:prstGeom>
                <a:blipFill rotWithShape="1">
                  <a:blip r:embed="rId4"/>
                  <a:stretch>
                    <a:fillRect r="-6767" b="-487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Rectangle 9"/>
              <p:cNvSpPr/>
              <p:nvPr/>
            </p:nvSpPr>
            <p:spPr>
              <a:xfrm>
                <a:off x="381000" y="2297668"/>
                <a:ext cx="1019831" cy="369332"/>
              </a:xfrm>
              <a:prstGeom prst="rect">
                <a:avLst/>
              </a:prstGeom>
            </p:spPr>
            <p:txBody>
              <a:bodyPr wrap="none">
                <a:spAutoFit/>
              </a:bodyPr>
              <a:lstStyle/>
              <a:p>
                <a14:m>
                  <m:oMath xmlns:m="http://schemas.openxmlformats.org/officeDocument/2006/math">
                    <m:r>
                      <a:rPr lang="en-US" i="1">
                        <a:solidFill>
                          <a:srgbClr val="FFFFFF"/>
                        </a:solidFill>
                        <a:latin typeface="Cambria Math"/>
                      </a:rPr>
                      <m:t>𝑑𝑖𝑣</m:t>
                    </m:r>
                    <m:r>
                      <a:rPr lang="en-US" i="1">
                        <a:solidFill>
                          <a:srgbClr val="FFFFFF"/>
                        </a:solidFill>
                        <a:latin typeface="Cambria Math"/>
                      </a:rPr>
                      <m:t> </m:t>
                    </m:r>
                    <m:r>
                      <a:rPr lang="en-US" i="1">
                        <a:solidFill>
                          <a:srgbClr val="FFFFFF"/>
                        </a:solidFill>
                        <a:latin typeface="Cambria Math"/>
                      </a:rPr>
                      <m:t>𝐽</m:t>
                    </m:r>
                  </m:oMath>
                </a14:m>
                <a:r>
                  <a:rPr lang="en-US" dirty="0">
                    <a:solidFill>
                      <a:srgbClr val="FFFFFF"/>
                    </a:solidFill>
                    <a:latin typeface="Cambria Math"/>
                  </a:rPr>
                  <a:t>= 0</a:t>
                </a:r>
                <a:endParaRPr lang="en-US" i="1" dirty="0">
                  <a:solidFill>
                    <a:srgbClr val="FFFFFF"/>
                  </a:solidFill>
                  <a:latin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381000" y="2297668"/>
                <a:ext cx="1019831" cy="369332"/>
              </a:xfrm>
              <a:prstGeom prst="rect">
                <a:avLst/>
              </a:prstGeom>
              <a:blipFill rotWithShape="1">
                <a:blip r:embed="rId5"/>
                <a:stretch>
                  <a:fillRect t="-9836" r="-3593" b="-22951"/>
                </a:stretch>
              </a:blipFill>
            </p:spPr>
            <p:txBody>
              <a:bodyPr/>
              <a:lstStyle/>
              <a:p>
                <a:r>
                  <a:rPr lang="en-US">
                    <a:noFill/>
                  </a:rPr>
                  <a:t> </a:t>
                </a:r>
              </a:p>
            </p:txBody>
          </p:sp>
        </mc:Fallback>
      </mc:AlternateContent>
      <p:cxnSp>
        <p:nvCxnSpPr>
          <p:cNvPr id="12" name="Straight Arrow Connector 11"/>
          <p:cNvCxnSpPr>
            <a:stCxn id="10" idx="3"/>
          </p:cNvCxnSpPr>
          <p:nvPr/>
        </p:nvCxnSpPr>
        <p:spPr bwMode="auto">
          <a:xfrm>
            <a:off x="1400831" y="2482334"/>
            <a:ext cx="65656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006078" y="2311519"/>
            <a:ext cx="1575322" cy="338554"/>
          </a:xfrm>
          <a:prstGeom prst="rect">
            <a:avLst/>
          </a:prstGeom>
          <a:noFill/>
        </p:spPr>
        <p:txBody>
          <a:bodyPr wrap="square" rtlCol="0">
            <a:spAutoFit/>
          </a:bodyPr>
          <a:lstStyle/>
          <a:p>
            <a:pPr algn="r" rtl="1"/>
            <a:r>
              <a:rPr lang="he-IL" sz="1600" dirty="0" smtClean="0"/>
              <a:t>משפט הדיברגנס</a:t>
            </a:r>
            <a:endParaRPr lang="en-US" sz="1600" dirty="0"/>
          </a:p>
        </p:txBody>
      </p:sp>
      <p:cxnSp>
        <p:nvCxnSpPr>
          <p:cNvPr id="14" name="Straight Arrow Connector 13"/>
          <p:cNvCxnSpPr/>
          <p:nvPr/>
        </p:nvCxnSpPr>
        <p:spPr bwMode="auto">
          <a:xfrm>
            <a:off x="3631474" y="2490652"/>
            <a:ext cx="656569"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6" name="Rectangle 15"/>
              <p:cNvSpPr/>
              <p:nvPr/>
            </p:nvSpPr>
            <p:spPr>
              <a:xfrm>
                <a:off x="4215671" y="2007326"/>
                <a:ext cx="4116255" cy="10610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0</m:t>
                      </m:r>
                      <m:r>
                        <a:rPr lang="en-US" sz="2400" i="1">
                          <a:latin typeface="Cambria Math"/>
                        </a:rPr>
                        <m:t>=</m:t>
                      </m:r>
                      <m:nary>
                        <m:naryPr>
                          <m:limLoc m:val="undOvr"/>
                          <m:subHide m:val="on"/>
                          <m:supHide m:val="on"/>
                          <m:ctrlPr>
                            <a:rPr lang="en-US" sz="2400" i="1">
                              <a:latin typeface="Cambria Math" panose="02040503050406030204" pitchFamily="18" charset="0"/>
                            </a:rPr>
                          </m:ctrlPr>
                        </m:naryPr>
                        <m:sub/>
                        <m:sup/>
                        <m:e>
                          <m:r>
                            <a:rPr lang="en-US" sz="2400" i="1">
                              <a:latin typeface="Cambria Math"/>
                            </a:rPr>
                            <m:t>𝑑𝑖𝑣</m:t>
                          </m:r>
                          <m:r>
                            <a:rPr lang="en-US" sz="2400" i="1">
                              <a:latin typeface="Cambria Math"/>
                            </a:rPr>
                            <m:t> </m:t>
                          </m:r>
                          <m:r>
                            <a:rPr lang="en-US" sz="2400" i="1">
                              <a:latin typeface="Cambria Math"/>
                            </a:rPr>
                            <m:t>𝐽</m:t>
                          </m:r>
                          <m:r>
                            <a:rPr lang="en-US" sz="2400" i="1">
                              <a:latin typeface="Cambria Math"/>
                            </a:rPr>
                            <m:t> </m:t>
                          </m:r>
                          <m:r>
                            <a:rPr lang="en-US" sz="2400" i="1">
                              <a:latin typeface="Cambria Math"/>
                            </a:rPr>
                            <m:t>𝑑𝑉</m:t>
                          </m:r>
                          <m:r>
                            <a:rPr lang="en-US" sz="2400" i="1">
                              <a:latin typeface="Cambria Math"/>
                            </a:rPr>
                            <m:t>=</m:t>
                          </m:r>
                          <m:nary>
                            <m:naryPr>
                              <m:chr m:val="∮"/>
                              <m:limLoc m:val="undOvr"/>
                              <m:subHide m:val="on"/>
                              <m:supHide m:val="on"/>
                              <m:ctrlPr>
                                <a:rPr lang="en-US" sz="2400" i="1">
                                  <a:latin typeface="Cambria Math" panose="02040503050406030204" pitchFamily="18" charset="0"/>
                                </a:rPr>
                              </m:ctrlPr>
                            </m:naryPr>
                            <m:sub/>
                            <m:sup/>
                            <m:e>
                              <m:acc>
                                <m:accPr>
                                  <m:chr m:val="⃗"/>
                                  <m:ctrlPr>
                                    <a:rPr lang="en-US" sz="2400" i="1">
                                      <a:latin typeface="Cambria Math" panose="02040503050406030204" pitchFamily="18" charset="0"/>
                                    </a:rPr>
                                  </m:ctrlPr>
                                </m:accPr>
                                <m:e>
                                  <m:r>
                                    <a:rPr lang="en-US" sz="2400" i="1">
                                      <a:latin typeface="Cambria Math"/>
                                    </a:rPr>
                                    <m:t>𝐽</m:t>
                                  </m:r>
                                </m:e>
                              </m:acc>
                            </m:e>
                          </m:nary>
                          <m:r>
                            <a:rPr lang="en-US" sz="2400" i="1">
                              <a:latin typeface="Cambria Math"/>
                            </a:rPr>
                            <m:t>∙</m:t>
                          </m:r>
                          <m:r>
                            <a:rPr lang="en-US" sz="2400" i="1">
                              <a:latin typeface="Cambria Math"/>
                            </a:rPr>
                            <m:t>𝑑</m:t>
                          </m:r>
                          <m:acc>
                            <m:accPr>
                              <m:chr m:val="⃗"/>
                              <m:ctrlPr>
                                <a:rPr lang="en-US" sz="2400" i="1">
                                  <a:latin typeface="Cambria Math" panose="02040503050406030204" pitchFamily="18" charset="0"/>
                                </a:rPr>
                              </m:ctrlPr>
                            </m:accPr>
                            <m:e>
                              <m:r>
                                <a:rPr lang="en-US" sz="2400" i="1">
                                  <a:latin typeface="Cambria Math"/>
                                </a:rPr>
                                <m:t>𝑠</m:t>
                              </m:r>
                            </m:e>
                          </m:acc>
                          <m:r>
                            <m:rPr>
                              <m:nor/>
                            </m:rPr>
                            <a:rPr lang="en-US" sz="2400" dirty="0">
                              <a:latin typeface="Cambria Math"/>
                            </a:rPr>
                            <m:t>=</m:t>
                          </m:r>
                          <m:r>
                            <m:rPr>
                              <m:nor/>
                            </m:rPr>
                            <a:rPr lang="en-US" sz="2400" dirty="0">
                              <a:latin typeface="Cambria Math"/>
                            </a:rPr>
                            <m:t>0</m:t>
                          </m:r>
                          <m:r>
                            <m:rPr>
                              <m:nor/>
                            </m:rPr>
                            <a:rPr lang="en-US" sz="2400" i="1" dirty="0">
                              <a:latin typeface="Cambria Math"/>
                            </a:rPr>
                            <m:t>  </m:t>
                          </m:r>
                        </m:e>
                      </m:nary>
                    </m:oMath>
                  </m:oMathPara>
                </a14:m>
                <a:endParaRPr lang="en-US" sz="2400" i="1" dirty="0">
                  <a:latin typeface="Cambria Math"/>
                </a:endParaRPr>
              </a:p>
            </p:txBody>
          </p:sp>
        </mc:Choice>
        <mc:Fallback xmlns="">
          <p:sp>
            <p:nvSpPr>
              <p:cNvPr id="16" name="Rectangle 15"/>
              <p:cNvSpPr>
                <a:spLocks noRot="1" noChangeAspect="1" noMove="1" noResize="1" noEditPoints="1" noAdjustHandles="1" noChangeArrowheads="1" noChangeShapeType="1" noTextEdit="1"/>
              </p:cNvSpPr>
              <p:nvPr/>
            </p:nvSpPr>
            <p:spPr>
              <a:xfrm>
                <a:off x="4215671" y="2007326"/>
                <a:ext cx="4116255" cy="1061060"/>
              </a:xfrm>
              <a:prstGeom prst="rect">
                <a:avLst/>
              </a:prstGeom>
              <a:blipFill rotWithShape="1">
                <a:blip r:embed="rId6"/>
                <a:stretch>
                  <a:fillRect/>
                </a:stretch>
              </a:blipFill>
            </p:spPr>
            <p:txBody>
              <a:bodyPr/>
              <a:lstStyle/>
              <a:p>
                <a:r>
                  <a:rPr lang="en-US">
                    <a:noFill/>
                  </a:rPr>
                  <a:t> </a:t>
                </a:r>
              </a:p>
            </p:txBody>
          </p:sp>
        </mc:Fallback>
      </mc:AlternateContent>
      <p:grpSp>
        <p:nvGrpSpPr>
          <p:cNvPr id="21" name="Group 20"/>
          <p:cNvGrpSpPr/>
          <p:nvPr/>
        </p:nvGrpSpPr>
        <p:grpSpPr>
          <a:xfrm>
            <a:off x="3529705" y="4706382"/>
            <a:ext cx="4699895" cy="788101"/>
            <a:chOff x="3529705" y="4706382"/>
            <a:chExt cx="4699895" cy="788101"/>
          </a:xfrm>
        </p:grpSpPr>
        <mc:AlternateContent xmlns:mc="http://schemas.openxmlformats.org/markup-compatibility/2006" xmlns:a14="http://schemas.microsoft.com/office/drawing/2010/main">
          <mc:Choice Requires="a14">
            <p:sp>
              <p:nvSpPr>
                <p:cNvPr id="19" name="TextBox 18"/>
                <p:cNvSpPr txBox="1"/>
                <p:nvPr/>
              </p:nvSpPr>
              <p:spPr>
                <a:xfrm>
                  <a:off x="3529705" y="4706382"/>
                  <a:ext cx="2794895" cy="788101"/>
                </a:xfrm>
                <a:prstGeom prst="rect">
                  <a:avLst/>
                </a:prstGeom>
                <a:noFill/>
              </p:spPr>
              <p:txBody>
                <a:bodyPr wrap="square" rtlCol="0">
                  <a:spAutoFit/>
                </a:bodyPr>
                <a:lstStyle/>
                <a:p>
                  <a14:m>
                    <m:oMath xmlns:m="http://schemas.openxmlformats.org/officeDocument/2006/math">
                      <m:nary>
                        <m:naryPr>
                          <m:chr m:val="∑"/>
                          <m:ctrlPr>
                            <a:rPr lang="en-US" sz="3600" i="1">
                              <a:latin typeface="Cambria Math" panose="02040503050406030204" pitchFamily="18" charset="0"/>
                            </a:rPr>
                          </m:ctrlPr>
                        </m:naryPr>
                        <m:sub>
                          <m:r>
                            <m:rPr>
                              <m:brk m:alnAt="23"/>
                            </m:rPr>
                            <a:rPr lang="en-US" sz="3600" i="1">
                              <a:latin typeface="Cambria Math"/>
                            </a:rPr>
                            <m:t>𝑗</m:t>
                          </m:r>
                        </m:sub>
                        <m:sup/>
                        <m:e>
                          <m:sSub>
                            <m:sSubPr>
                              <m:ctrlPr>
                                <a:rPr lang="en-US" sz="3600" i="1">
                                  <a:latin typeface="Cambria Math" panose="02040503050406030204" pitchFamily="18" charset="0"/>
                                </a:rPr>
                              </m:ctrlPr>
                            </m:sSubPr>
                            <m:e>
                              <m:r>
                                <a:rPr lang="en-US" sz="3600" i="1">
                                  <a:latin typeface="Cambria Math"/>
                                </a:rPr>
                                <m:t>𝐼</m:t>
                              </m:r>
                            </m:e>
                            <m:sub>
                              <m:r>
                                <a:rPr lang="en-US" sz="3600" i="1">
                                  <a:latin typeface="Cambria Math"/>
                                </a:rPr>
                                <m:t>𝑗</m:t>
                              </m:r>
                            </m:sub>
                          </m:sSub>
                        </m:e>
                      </m:nary>
                    </m:oMath>
                  </a14:m>
                  <a:r>
                    <a:rPr lang="en-US" sz="3600" dirty="0">
                      <a:latin typeface="Cambria Math"/>
                    </a:rPr>
                    <a:t>=0</a:t>
                  </a:r>
                </a:p>
              </p:txBody>
            </p:sp>
          </mc:Choice>
          <mc:Fallback xmlns="">
            <p:sp>
              <p:nvSpPr>
                <p:cNvPr id="19" name="TextBox 18"/>
                <p:cNvSpPr txBox="1">
                  <a:spLocks noRot="1" noChangeAspect="1" noMove="1" noResize="1" noEditPoints="1" noAdjustHandles="1" noChangeArrowheads="1" noChangeShapeType="1" noTextEdit="1"/>
                </p:cNvSpPr>
                <p:nvPr/>
              </p:nvSpPr>
              <p:spPr>
                <a:xfrm>
                  <a:off x="3529705" y="4706382"/>
                  <a:ext cx="2794895" cy="788101"/>
                </a:xfrm>
                <a:prstGeom prst="rect">
                  <a:avLst/>
                </a:prstGeom>
                <a:blipFill rotWithShape="1">
                  <a:blip r:embed="rId7"/>
                  <a:stretch>
                    <a:fillRect t="-3101" b="-19380"/>
                  </a:stretch>
                </a:blipFill>
              </p:spPr>
              <p:txBody>
                <a:bodyPr/>
                <a:lstStyle/>
                <a:p>
                  <a:r>
                    <a:rPr lang="en-US">
                      <a:noFill/>
                    </a:rPr>
                    <a:t> </a:t>
                  </a:r>
                </a:p>
              </p:txBody>
            </p:sp>
          </mc:Fallback>
        </mc:AlternateContent>
        <p:sp>
          <p:nvSpPr>
            <p:cNvPr id="20" name="Rectangle 19"/>
            <p:cNvSpPr/>
            <p:nvPr/>
          </p:nvSpPr>
          <p:spPr>
            <a:xfrm>
              <a:off x="5760654" y="4888468"/>
              <a:ext cx="2468946" cy="369332"/>
            </a:xfrm>
            <a:prstGeom prst="rect">
              <a:avLst/>
            </a:prstGeom>
          </p:spPr>
          <p:txBody>
            <a:bodyPr wrap="none">
              <a:spAutoFit/>
            </a:bodyPr>
            <a:lstStyle/>
            <a:p>
              <a:pPr algn="l" rtl="1"/>
              <a:r>
                <a:rPr lang="he-IL" b="1" dirty="0" smtClean="0"/>
                <a:t>חוק הצומת של קירכהוף</a:t>
              </a:r>
              <a:r>
                <a:rPr lang="en-US" b="1" dirty="0" smtClean="0"/>
                <a:t>:</a:t>
              </a:r>
              <a:endParaRPr lang="en-US" dirty="0"/>
            </a:p>
          </p:txBody>
        </p:sp>
      </p:grpSp>
      <p:grpSp>
        <p:nvGrpSpPr>
          <p:cNvPr id="38" name="Group 37"/>
          <p:cNvGrpSpPr/>
          <p:nvPr/>
        </p:nvGrpSpPr>
        <p:grpSpPr>
          <a:xfrm>
            <a:off x="1293222" y="5092337"/>
            <a:ext cx="1902822" cy="659674"/>
            <a:chOff x="1293222" y="5092337"/>
            <a:chExt cx="1902822" cy="659674"/>
          </a:xfrm>
        </p:grpSpPr>
        <p:sp>
          <p:nvSpPr>
            <p:cNvPr id="28" name="Oval 27"/>
            <p:cNvSpPr/>
            <p:nvPr/>
          </p:nvSpPr>
          <p:spPr bwMode="auto">
            <a:xfrm>
              <a:off x="1293222" y="5092337"/>
              <a:ext cx="117564" cy="150223"/>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34" name="Elbow Connector 33"/>
            <p:cNvCxnSpPr>
              <a:stCxn id="28" idx="6"/>
            </p:cNvCxnSpPr>
            <p:nvPr/>
          </p:nvCxnSpPr>
          <p:spPr bwMode="auto">
            <a:xfrm>
              <a:off x="1410786" y="5167449"/>
              <a:ext cx="1180014" cy="416921"/>
            </a:xfrm>
            <a:prstGeom prst="bentConnector3">
              <a:avLst/>
            </a:prstGeom>
            <a:solidFill>
              <a:schemeClr val="accent1"/>
            </a:solidFill>
            <a:ln w="9525" cap="flat" cmpd="sng" algn="ctr">
              <a:solidFill>
                <a:schemeClr val="tx1"/>
              </a:solidFill>
              <a:prstDash val="lg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2434044" y="5382679"/>
              <a:ext cx="762000" cy="369332"/>
            </a:xfrm>
            <a:prstGeom prst="rect">
              <a:avLst/>
            </a:prstGeom>
            <a:noFill/>
          </p:spPr>
          <p:txBody>
            <a:bodyPr wrap="square" rtlCol="0">
              <a:spAutoFit/>
            </a:bodyPr>
            <a:lstStyle/>
            <a:p>
              <a:pPr algn="r" rtl="1"/>
              <a:r>
                <a:rPr lang="he-IL" dirty="0" smtClean="0"/>
                <a:t>צומת</a:t>
              </a:r>
              <a:endParaRPr lang="en-US" dirty="0"/>
            </a:p>
          </p:txBody>
        </p:sp>
      </p:grpSp>
      <p:sp>
        <p:nvSpPr>
          <p:cNvPr id="40" name="TextBox 39"/>
          <p:cNvSpPr txBox="1"/>
          <p:nvPr/>
        </p:nvSpPr>
        <p:spPr>
          <a:xfrm>
            <a:off x="407126" y="2971800"/>
            <a:ext cx="8615694" cy="954107"/>
          </a:xfrm>
          <a:prstGeom prst="rect">
            <a:avLst/>
          </a:prstGeom>
          <a:noFill/>
        </p:spPr>
        <p:txBody>
          <a:bodyPr wrap="square" rtlCol="0">
            <a:spAutoFit/>
          </a:bodyPr>
          <a:lstStyle/>
          <a:p>
            <a:pPr algn="r" rtl="1"/>
            <a:r>
              <a:rPr lang="he-IL" sz="1400" dirty="0"/>
              <a:t>משמעות האינטגרל </a:t>
            </a:r>
            <a:r>
              <a:rPr lang="he-IL" sz="1400" dirty="0" smtClean="0"/>
              <a:t>הימני </a:t>
            </a:r>
            <a:r>
              <a:rPr lang="he-IL" sz="1400" dirty="0"/>
              <a:t>היא כי סכום הזרמים היוצאים/הנכנסים מבעד לקלפה סגורה (ששטחה  </a:t>
            </a:r>
            <a:r>
              <a:rPr lang="en-US" sz="1400" dirty="0"/>
              <a:t>S</a:t>
            </a:r>
            <a:r>
              <a:rPr lang="he-IL" sz="1400" dirty="0"/>
              <a:t> והיא עוטפת נפח  </a:t>
            </a:r>
            <a:r>
              <a:rPr lang="en-US" sz="1400" dirty="0" smtClean="0"/>
              <a:t>V</a:t>
            </a:r>
            <a:r>
              <a:rPr lang="he-IL" sz="1400" dirty="0" smtClean="0"/>
              <a:t>) </a:t>
            </a:r>
            <a:r>
              <a:rPr lang="he-IL" sz="1400" dirty="0"/>
              <a:t>הוא אפס.  ההיבט המעשי של מסקנה זאת, בכל הקשור למעגלים חשמלים, הוא כי בהנתן </a:t>
            </a:r>
            <a:r>
              <a:rPr lang="he-IL" sz="1400" dirty="0" smtClean="0"/>
              <a:t>מצב בא"ס </a:t>
            </a:r>
            <a:r>
              <a:rPr lang="he-IL" sz="1400" dirty="0"/>
              <a:t>או </a:t>
            </a:r>
            <a:r>
              <a:rPr lang="he-IL" sz="1400" dirty="0" smtClean="0"/>
              <a:t>מצב  הקרוב </a:t>
            </a:r>
            <a:r>
              <a:rPr lang="he-IL" sz="1400" dirty="0"/>
              <a:t>לכך, סכום הזרמים הנכנסים אל והיוצאים מתוך צומת (נקודת חיבור התיילים המוליכים זרם) הוא אפס והביטוי המתאים לכך הוא:</a:t>
            </a:r>
            <a:endParaRPr lang="en-US" sz="1400" i="1" dirty="0">
              <a:solidFill>
                <a:srgbClr val="FFFFFF"/>
              </a:solidFill>
              <a:latin typeface="Cambria Math"/>
            </a:endParaRPr>
          </a:p>
          <a:p>
            <a:pPr algn="r" rtl="1"/>
            <a:endParaRPr lang="en-US" sz="1400" dirty="0"/>
          </a:p>
        </p:txBody>
      </p:sp>
      <p:grpSp>
        <p:nvGrpSpPr>
          <p:cNvPr id="52" name="Group 51"/>
          <p:cNvGrpSpPr/>
          <p:nvPr/>
        </p:nvGrpSpPr>
        <p:grpSpPr>
          <a:xfrm>
            <a:off x="152400" y="3961005"/>
            <a:ext cx="2385935" cy="2439795"/>
            <a:chOff x="152400" y="3961005"/>
            <a:chExt cx="2385935" cy="2439795"/>
          </a:xfrm>
        </p:grpSpPr>
        <p:grpSp>
          <p:nvGrpSpPr>
            <p:cNvPr id="39" name="Group 38"/>
            <p:cNvGrpSpPr/>
            <p:nvPr/>
          </p:nvGrpSpPr>
          <p:grpSpPr>
            <a:xfrm>
              <a:off x="152400" y="3961005"/>
              <a:ext cx="1905000" cy="2439795"/>
              <a:chOff x="152400" y="3961005"/>
              <a:chExt cx="1905000" cy="2439795"/>
            </a:xfrm>
          </p:grpSpPr>
          <p:cxnSp>
            <p:nvCxnSpPr>
              <p:cNvPr id="23" name="Straight Arrow Connector 22"/>
              <p:cNvCxnSpPr/>
              <p:nvPr/>
            </p:nvCxnSpPr>
            <p:spPr bwMode="auto">
              <a:xfrm flipH="1" flipV="1">
                <a:off x="1388817" y="5218841"/>
                <a:ext cx="394465" cy="839365"/>
              </a:xfrm>
              <a:prstGeom prst="straightConnector1">
                <a:avLst/>
              </a:prstGeom>
              <a:solidFill>
                <a:schemeClr val="accent1"/>
              </a:solidFill>
              <a:ln w="285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a:endCxn id="28" idx="1"/>
              </p:cNvCxnSpPr>
              <p:nvPr/>
            </p:nvCxnSpPr>
            <p:spPr bwMode="auto">
              <a:xfrm>
                <a:off x="724989" y="4430485"/>
                <a:ext cx="585450" cy="683852"/>
              </a:xfrm>
              <a:prstGeom prst="straightConnector1">
                <a:avLst/>
              </a:prstGeom>
              <a:solidFill>
                <a:schemeClr val="accent1"/>
              </a:solidFill>
              <a:ln w="28575" cap="flat" cmpd="sng" algn="ctr">
                <a:solidFill>
                  <a:schemeClr val="tx1"/>
                </a:solidFill>
                <a:prstDash val="solid"/>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flipV="1">
                <a:off x="1358537" y="4272600"/>
                <a:ext cx="63142" cy="84804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endCxn id="28" idx="2"/>
              </p:cNvCxnSpPr>
              <p:nvPr/>
            </p:nvCxnSpPr>
            <p:spPr bwMode="auto">
              <a:xfrm flipV="1">
                <a:off x="490670" y="5167449"/>
                <a:ext cx="802552" cy="1518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9" name="Rectangle 28"/>
                  <p:cNvSpPr/>
                  <p:nvPr/>
                </p:nvSpPr>
                <p:spPr>
                  <a:xfrm>
                    <a:off x="1271452" y="3961005"/>
                    <a:ext cx="433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𝐼</m:t>
                              </m:r>
                            </m:e>
                            <m:sub>
                              <m:r>
                                <a:rPr lang="en-US" b="0" i="1" smtClean="0">
                                  <a:latin typeface="Cambria Math"/>
                                </a:rPr>
                                <m:t>1</m:t>
                              </m:r>
                            </m:sub>
                          </m:sSub>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1271452" y="3961005"/>
                    <a:ext cx="433452" cy="369332"/>
                  </a:xfrm>
                  <a:prstGeom prst="rect">
                    <a:avLst/>
                  </a:prstGeom>
                  <a:blipFill rotWithShape="1">
                    <a:blip r:embed="rId8"/>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52400" y="5154079"/>
                    <a:ext cx="438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𝐼</m:t>
                              </m:r>
                            </m:e>
                            <m:sub>
                              <m:r>
                                <a:rPr lang="en-US" b="0" i="1" smtClean="0">
                                  <a:latin typeface="Cambria Math"/>
                                </a:rPr>
                                <m:t>2</m:t>
                              </m:r>
                            </m:sub>
                          </m:sSub>
                        </m:oMath>
                      </m:oMathPara>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152400" y="5154079"/>
                    <a:ext cx="438774" cy="369332"/>
                  </a:xfrm>
                  <a:prstGeom prst="rect">
                    <a:avLst/>
                  </a:prstGeom>
                  <a:blipFill rotWithShape="1">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66413" y="4061153"/>
                    <a:ext cx="4387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𝐼</m:t>
                              </m:r>
                            </m:e>
                            <m:sub>
                              <m:r>
                                <a:rPr lang="en-US" b="0" i="1" smtClean="0">
                                  <a:latin typeface="Cambria Math"/>
                                </a:rPr>
                                <m:t>3</m:t>
                              </m:r>
                            </m:sub>
                          </m:sSub>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466413" y="4061153"/>
                    <a:ext cx="438773" cy="369332"/>
                  </a:xfrm>
                  <a:prstGeom prst="rect">
                    <a:avLst/>
                  </a:prstGeom>
                  <a:blipFill rotWithShape="1">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618627" y="6031468"/>
                    <a:ext cx="4387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𝐼</m:t>
                              </m:r>
                            </m:e>
                            <m:sub>
                              <m:r>
                                <a:rPr lang="en-US" b="0" i="1" smtClean="0">
                                  <a:latin typeface="Cambria Math"/>
                                </a:rPr>
                                <m:t>4</m:t>
                              </m:r>
                            </m:sub>
                          </m:sSub>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1618627" y="6031468"/>
                    <a:ext cx="438773" cy="369332"/>
                  </a:xfrm>
                  <a:prstGeom prst="rect">
                    <a:avLst/>
                  </a:prstGeom>
                  <a:blipFill rotWithShape="1">
                    <a:blip r:embed="rId11"/>
                    <a:stretch>
                      <a:fillRect b="-1639"/>
                    </a:stretch>
                  </a:blipFill>
                </p:spPr>
                <p:txBody>
                  <a:bodyPr/>
                  <a:lstStyle/>
                  <a:p>
                    <a:r>
                      <a:rPr lang="en-US">
                        <a:noFill/>
                      </a:rPr>
                      <a:t> </a:t>
                    </a:r>
                  </a:p>
                </p:txBody>
              </p:sp>
            </mc:Fallback>
          </mc:AlternateContent>
        </p:grpSp>
        <p:cxnSp>
          <p:nvCxnSpPr>
            <p:cNvPr id="47" name="Straight Arrow Connector 46"/>
            <p:cNvCxnSpPr/>
            <p:nvPr/>
          </p:nvCxnSpPr>
          <p:spPr bwMode="auto">
            <a:xfrm flipH="1">
              <a:off x="1397723" y="4456611"/>
              <a:ext cx="799014" cy="684712"/>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48" name="Rectangle 47"/>
                <p:cNvSpPr/>
                <p:nvPr/>
              </p:nvSpPr>
              <p:spPr>
                <a:xfrm>
                  <a:off x="2099561" y="4257487"/>
                  <a:ext cx="438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𝐼</m:t>
                            </m:r>
                          </m:e>
                          <m:sub>
                            <m:r>
                              <a:rPr lang="he-IL" b="0" i="1" smtClean="0">
                                <a:latin typeface="Cambria Math"/>
                              </a:rPr>
                              <m:t>5</m:t>
                            </m:r>
                          </m:sub>
                        </m:sSub>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2099561" y="4257487"/>
                  <a:ext cx="438774" cy="369332"/>
                </a:xfrm>
                <a:prstGeom prst="rect">
                  <a:avLst/>
                </a:prstGeom>
                <a:blipFill rotWithShape="1">
                  <a:blip r:embed="rId12"/>
                  <a:stretch>
                    <a:fillRect b="-1639"/>
                  </a:stretch>
                </a:blipFill>
              </p:spPr>
              <p:txBody>
                <a:bodyPr/>
                <a:lstStyle/>
                <a:p>
                  <a:r>
                    <a:rPr lang="en-US">
                      <a:noFill/>
                    </a:rPr>
                    <a:t> </a:t>
                  </a:r>
                </a:p>
              </p:txBody>
            </p:sp>
          </mc:Fallback>
        </mc:AlternateContent>
      </p:grpSp>
      <p:grpSp>
        <p:nvGrpSpPr>
          <p:cNvPr id="55" name="Group 54"/>
          <p:cNvGrpSpPr/>
          <p:nvPr/>
        </p:nvGrpSpPr>
        <p:grpSpPr>
          <a:xfrm>
            <a:off x="2434044" y="5867400"/>
            <a:ext cx="5566956" cy="499560"/>
            <a:chOff x="2434044" y="5867400"/>
            <a:chExt cx="5566956" cy="499560"/>
          </a:xfrm>
        </p:grpSpPr>
        <p:sp>
          <p:nvSpPr>
            <p:cNvPr id="53" name="TextBox 52"/>
            <p:cNvSpPr txBox="1"/>
            <p:nvPr/>
          </p:nvSpPr>
          <p:spPr>
            <a:xfrm>
              <a:off x="2434044" y="5943600"/>
              <a:ext cx="5566956" cy="369332"/>
            </a:xfrm>
            <a:prstGeom prst="rect">
              <a:avLst/>
            </a:prstGeom>
            <a:noFill/>
          </p:spPr>
          <p:txBody>
            <a:bodyPr wrap="square" rtlCol="0">
              <a:spAutoFit/>
            </a:bodyPr>
            <a:lstStyle/>
            <a:p>
              <a:pPr algn="r" rtl="1"/>
              <a:r>
                <a:rPr lang="he-IL" dirty="0"/>
                <a:t>על </a:t>
              </a:r>
              <a:r>
                <a:rPr lang="he-IL" dirty="0" smtClean="0"/>
                <a:t>הלוח: דוגמא ומהי המשמעות של המצב  </a:t>
              </a:r>
              <a:endParaRPr lang="en-US" dirty="0"/>
            </a:p>
          </p:txBody>
        </p:sp>
        <mc:AlternateContent xmlns:mc="http://schemas.openxmlformats.org/markup-compatibility/2006" xmlns:a14="http://schemas.microsoft.com/office/drawing/2010/main">
          <mc:Choice Requires="a14">
            <p:sp>
              <p:nvSpPr>
                <p:cNvPr id="54" name="Rectangle 53"/>
                <p:cNvSpPr/>
                <p:nvPr/>
              </p:nvSpPr>
              <p:spPr>
                <a:xfrm>
                  <a:off x="3002087" y="5867400"/>
                  <a:ext cx="807913" cy="499560"/>
                </a:xfrm>
                <a:prstGeom prst="rect">
                  <a:avLst/>
                </a:prstGeom>
              </p:spPr>
              <p:txBody>
                <a:bodyPr wrap="none">
                  <a:spAutoFit/>
                </a:bodyPr>
                <a:lstStyle/>
                <a:p>
                  <a:pPr lvl="0" algn="r" rtl="1"/>
                  <a14:m>
                    <m:oMath xmlns:m="http://schemas.openxmlformats.org/officeDocument/2006/math">
                      <m:f>
                        <m:fPr>
                          <m:ctrlPr>
                            <a:rPr lang="en-US" i="1" dirty="0" smtClean="0">
                              <a:solidFill>
                                <a:srgbClr val="FFFFFF"/>
                              </a:solidFill>
                              <a:latin typeface="Cambria Math" panose="02040503050406030204" pitchFamily="18" charset="0"/>
                            </a:rPr>
                          </m:ctrlPr>
                        </m:fPr>
                        <m:num>
                          <m:r>
                            <a:rPr lang="en-US" i="1" dirty="0">
                              <a:solidFill>
                                <a:srgbClr val="FFFFFF"/>
                              </a:solidFill>
                              <a:latin typeface="Cambria Math"/>
                            </a:rPr>
                            <m:t>𝜕𝜌</m:t>
                          </m:r>
                        </m:num>
                        <m:den>
                          <m:r>
                            <a:rPr lang="en-US" i="1" dirty="0">
                              <a:solidFill>
                                <a:srgbClr val="FFFFFF"/>
                              </a:solidFill>
                              <a:latin typeface="Cambria Math"/>
                            </a:rPr>
                            <m:t> </m:t>
                          </m:r>
                          <m:r>
                            <a:rPr lang="en-US" i="1" dirty="0">
                              <a:solidFill>
                                <a:srgbClr val="FFFFFF"/>
                              </a:solidFill>
                              <a:latin typeface="Cambria Math"/>
                            </a:rPr>
                            <m:t>𝜕</m:t>
                          </m:r>
                          <m:r>
                            <a:rPr lang="en-US" i="1" dirty="0">
                              <a:solidFill>
                                <a:srgbClr val="FFFFFF"/>
                              </a:solidFill>
                              <a:latin typeface="Cambria Math"/>
                            </a:rPr>
                            <m:t>𝑡</m:t>
                          </m:r>
                        </m:den>
                      </m:f>
                    </m:oMath>
                  </a14:m>
                  <a:r>
                    <a:rPr lang="en-US" i="1" dirty="0">
                      <a:solidFill>
                        <a:srgbClr val="FFFFFF"/>
                      </a:solidFill>
                      <a:latin typeface="Cambria Math"/>
                    </a:rPr>
                    <a:t> </a:t>
                  </a:r>
                  <a14:m>
                    <m:oMath xmlns:m="http://schemas.openxmlformats.org/officeDocument/2006/math">
                      <m:r>
                        <a:rPr lang="en-US" i="1" dirty="0" smtClean="0">
                          <a:solidFill>
                            <a:srgbClr val="FFFFFF"/>
                          </a:solidFill>
                          <a:latin typeface="Cambria Math"/>
                          <a:ea typeface="Cambria Math"/>
                        </a:rPr>
                        <m:t>≠</m:t>
                      </m:r>
                    </m:oMath>
                  </a14:m>
                  <a:r>
                    <a:rPr lang="en-US" dirty="0">
                      <a:solidFill>
                        <a:srgbClr val="FFFFFF"/>
                      </a:solidFill>
                      <a:latin typeface="Cambria Math"/>
                    </a:rPr>
                    <a:t> </a:t>
                  </a:r>
                  <a:r>
                    <a:rPr lang="en-US" dirty="0" smtClean="0">
                      <a:solidFill>
                        <a:srgbClr val="FFFFFF"/>
                      </a:solidFill>
                      <a:latin typeface="Cambria Math"/>
                    </a:rPr>
                    <a:t>0</a:t>
                  </a:r>
                  <a:endParaRPr lang="en-US" i="1" dirty="0">
                    <a:solidFill>
                      <a:srgbClr val="FFFFFF"/>
                    </a:solidFill>
                    <a:latin typeface="Cambria Math"/>
                  </a:endParaRPr>
                </a:p>
              </p:txBody>
            </p:sp>
          </mc:Choice>
          <mc:Fallback xmlns="">
            <p:sp>
              <p:nvSpPr>
                <p:cNvPr id="54" name="Rectangle 53"/>
                <p:cNvSpPr>
                  <a:spLocks noRot="1" noChangeAspect="1" noMove="1" noResize="1" noEditPoints="1" noAdjustHandles="1" noChangeArrowheads="1" noChangeShapeType="1" noTextEdit="1"/>
                </p:cNvSpPr>
                <p:nvPr/>
              </p:nvSpPr>
              <p:spPr>
                <a:xfrm>
                  <a:off x="3002087" y="5867400"/>
                  <a:ext cx="807913" cy="499560"/>
                </a:xfrm>
                <a:prstGeom prst="rect">
                  <a:avLst/>
                </a:prstGeom>
                <a:blipFill rotWithShape="1">
                  <a:blip r:embed="rId13"/>
                  <a:stretch>
                    <a:fillRect r="-6767" b="-4938"/>
                  </a:stretch>
                </a:blipFill>
              </p:spPr>
              <p:txBody>
                <a:bodyPr/>
                <a:lstStyle/>
                <a:p>
                  <a:r>
                    <a:rPr lang="en-US">
                      <a:noFill/>
                    </a:rPr>
                    <a:t> </a:t>
                  </a:r>
                </a:p>
              </p:txBody>
            </p:sp>
          </mc:Fallback>
        </mc:AlternateContent>
      </p:grpSp>
    </p:spTree>
    <p:extLst>
      <p:ext uri="{BB962C8B-B14F-4D97-AF65-F5344CB8AC3E}">
        <p14:creationId xmlns:p14="http://schemas.microsoft.com/office/powerpoint/2010/main" val="219683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fade">
                                      <p:cBhvr>
                                        <p:cTn id="36" dur="500"/>
                                        <p:tgtEl>
                                          <p:spTgt spid="4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circle(in)">
                                      <p:cBhvr>
                                        <p:cTn id="46" dur="20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245225"/>
            <a:ext cx="762000" cy="476250"/>
          </a:xfrm>
        </p:spPr>
        <p:txBody>
          <a:bodyPr/>
          <a:lstStyle/>
          <a:p>
            <a:pPr algn="r" rtl="1">
              <a:defRPr/>
            </a:pPr>
            <a:fld id="{DB313FC9-621A-4E74-B621-6E46F1091A4A}" type="slidenum">
              <a:rPr lang="he-IL" altLang="en-US" smtClean="0">
                <a:solidFill>
                  <a:srgbClr val="FFFFFF"/>
                </a:solidFill>
              </a:rPr>
              <a:pPr algn="r" rtl="1">
                <a:defRPr/>
              </a:pPr>
              <a:t>58</a:t>
            </a:fld>
            <a:endParaRPr lang="en-US" altLang="en-US" dirty="0">
              <a:solidFill>
                <a:srgbClr val="FFFFFF"/>
              </a:solidFill>
            </a:endParaRPr>
          </a:p>
        </p:txBody>
      </p:sp>
      <p:sp>
        <p:nvSpPr>
          <p:cNvPr id="22" name="TextBox 21"/>
          <p:cNvSpPr txBox="1"/>
          <p:nvPr/>
        </p:nvSpPr>
        <p:spPr>
          <a:xfrm>
            <a:off x="228600" y="76200"/>
            <a:ext cx="8839200" cy="369332"/>
          </a:xfrm>
          <a:prstGeom prst="rect">
            <a:avLst/>
          </a:prstGeom>
          <a:noFill/>
        </p:spPr>
        <p:txBody>
          <a:bodyPr wrap="square" rtlCol="0">
            <a:spAutoFit/>
          </a:bodyPr>
          <a:lstStyle/>
          <a:p>
            <a:pPr algn="r"/>
            <a:r>
              <a:rPr lang="en-US" dirty="0" smtClean="0"/>
              <a:t> </a:t>
            </a:r>
            <a:r>
              <a:rPr lang="he-IL" dirty="0" smtClean="0"/>
              <a:t> ופרמיטיביות  </a:t>
            </a:r>
            <a:r>
              <a:rPr lang="el-GR" dirty="0" smtClean="0"/>
              <a:t>σ</a:t>
            </a:r>
            <a:r>
              <a:rPr lang="he-IL" dirty="0" smtClean="0"/>
              <a:t>זמן הרלקסציה של התפלגות מטען שהוטען במוליך בעל  מוליכות </a:t>
            </a:r>
            <a:endParaRPr lang="en-US" dirty="0"/>
          </a:p>
        </p:txBody>
      </p:sp>
      <p:graphicFrame>
        <p:nvGraphicFramePr>
          <p:cNvPr id="24" name="Object 23"/>
          <p:cNvGraphicFramePr>
            <a:graphicFrameLocks noChangeAspect="1"/>
          </p:cNvGraphicFramePr>
          <p:nvPr>
            <p:extLst>
              <p:ext uri="{D42A27DB-BD31-4B8C-83A1-F6EECF244321}">
                <p14:modId xmlns:p14="http://schemas.microsoft.com/office/powerpoint/2010/main" val="961733087"/>
              </p:ext>
            </p:extLst>
          </p:nvPr>
        </p:nvGraphicFramePr>
        <p:xfrm>
          <a:off x="1797426" y="1217613"/>
          <a:ext cx="5289174" cy="914400"/>
        </p:xfrm>
        <a:graphic>
          <a:graphicData uri="http://schemas.openxmlformats.org/presentationml/2006/ole">
            <mc:AlternateContent xmlns:mc="http://schemas.openxmlformats.org/markup-compatibility/2006">
              <mc:Choice xmlns:v="urn:schemas-microsoft-com:vml" Requires="v">
                <p:oleObj spid="_x0000_s61636" name="Equation" r:id="rId4" imgW="2425680" imgH="431640" progId="Equation.DSMT4">
                  <p:embed/>
                </p:oleObj>
              </mc:Choice>
              <mc:Fallback>
                <p:oleObj name="Equation" r:id="rId4" imgW="2425680" imgH="431640" progId="Equation.DSMT4">
                  <p:embed/>
                  <p:pic>
                    <p:nvPicPr>
                      <p:cNvPr id="0" name=""/>
                      <p:cNvPicPr/>
                      <p:nvPr/>
                    </p:nvPicPr>
                    <p:blipFill>
                      <a:blip r:embed="rId5"/>
                      <a:stretch>
                        <a:fillRect/>
                      </a:stretch>
                    </p:blipFill>
                    <p:spPr>
                      <a:xfrm>
                        <a:off x="1797426" y="1217613"/>
                        <a:ext cx="5289174" cy="914400"/>
                      </a:xfrm>
                      <a:prstGeom prst="rect">
                        <a:avLst/>
                      </a:prstGeom>
                      <a:solidFill>
                        <a:schemeClr val="tx1"/>
                      </a:solidFill>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43535125"/>
              </p:ext>
            </p:extLst>
          </p:nvPr>
        </p:nvGraphicFramePr>
        <p:xfrm>
          <a:off x="1289050" y="3198813"/>
          <a:ext cx="6411913" cy="915987"/>
        </p:xfrm>
        <a:graphic>
          <a:graphicData uri="http://schemas.openxmlformats.org/presentationml/2006/ole">
            <mc:AlternateContent xmlns:mc="http://schemas.openxmlformats.org/markup-compatibility/2006">
              <mc:Choice xmlns:v="urn:schemas-microsoft-com:vml" Requires="v">
                <p:oleObj spid="_x0000_s61637" name="Equation" r:id="rId6" imgW="3555720" imgH="507960" progId="Equation.DSMT4">
                  <p:embed/>
                </p:oleObj>
              </mc:Choice>
              <mc:Fallback>
                <p:oleObj name="Equation" r:id="rId6" imgW="3555720" imgH="507960" progId="Equation.DSMT4">
                  <p:embed/>
                  <p:pic>
                    <p:nvPicPr>
                      <p:cNvPr id="0" name=""/>
                      <p:cNvPicPr/>
                      <p:nvPr/>
                    </p:nvPicPr>
                    <p:blipFill>
                      <a:blip r:embed="rId7"/>
                      <a:stretch>
                        <a:fillRect/>
                      </a:stretch>
                    </p:blipFill>
                    <p:spPr>
                      <a:xfrm>
                        <a:off x="1289050" y="3198813"/>
                        <a:ext cx="6411913" cy="915987"/>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26" name="TextBox 25"/>
              <p:cNvSpPr txBox="1"/>
              <p:nvPr/>
            </p:nvSpPr>
            <p:spPr>
              <a:xfrm>
                <a:off x="1591503" y="50074"/>
                <a:ext cx="46589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𝜀</m:t>
                          </m:r>
                        </m:e>
                        <m:sub>
                          <m:r>
                            <a:rPr lang="en-US" b="0" i="1" smtClean="0">
                              <a:latin typeface="Cambria Math"/>
                            </a:rPr>
                            <m:t>0</m:t>
                          </m:r>
                        </m:sub>
                      </m:sSub>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1503" y="50074"/>
                <a:ext cx="465897" cy="369332"/>
              </a:xfrm>
              <a:prstGeom prst="rect">
                <a:avLst/>
              </a:prstGeom>
              <a:blipFill rotWithShape="1">
                <a:blip r:embed="rId8"/>
                <a:stretch>
                  <a:fillRect b="-1639"/>
                </a:stretch>
              </a:blipFill>
            </p:spPr>
            <p:txBody>
              <a:bodyPr/>
              <a:lstStyle/>
              <a:p>
                <a:r>
                  <a:rPr lang="en-US">
                    <a:noFill/>
                  </a:rPr>
                  <a:t> </a:t>
                </a:r>
              </a:p>
            </p:txBody>
          </p:sp>
        </mc:Fallback>
      </mc:AlternateContent>
      <p:grpSp>
        <p:nvGrpSpPr>
          <p:cNvPr id="40" name="Group 39"/>
          <p:cNvGrpSpPr/>
          <p:nvPr/>
        </p:nvGrpSpPr>
        <p:grpSpPr>
          <a:xfrm>
            <a:off x="1332411" y="2055813"/>
            <a:ext cx="5601790" cy="1064632"/>
            <a:chOff x="1332411" y="1524000"/>
            <a:chExt cx="5601790" cy="1064632"/>
          </a:xfrm>
        </p:grpSpPr>
        <p:sp>
          <p:nvSpPr>
            <p:cNvPr id="36" name="Left Brace 35"/>
            <p:cNvSpPr/>
            <p:nvPr/>
          </p:nvSpPr>
          <p:spPr bwMode="auto">
            <a:xfrm rot="16200000">
              <a:off x="5868486" y="989515"/>
              <a:ext cx="531229" cy="1600200"/>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38" name="Straight Connector 37"/>
            <p:cNvCxnSpPr>
              <a:stCxn id="36" idx="1"/>
            </p:cNvCxnSpPr>
            <p:nvPr/>
          </p:nvCxnSpPr>
          <p:spPr bwMode="auto">
            <a:xfrm flipH="1">
              <a:off x="2209800" y="2055230"/>
              <a:ext cx="3924301" cy="0"/>
            </a:xfrm>
            <a:prstGeom prst="line">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eft Brace 38"/>
            <p:cNvSpPr/>
            <p:nvPr/>
          </p:nvSpPr>
          <p:spPr bwMode="auto">
            <a:xfrm rot="5400000">
              <a:off x="1943095" y="1446717"/>
              <a:ext cx="531231" cy="1752599"/>
            </a:xfrm>
            <a:prstGeom prst="leftBrace">
              <a:avLst>
                <a:gd name="adj1" fmla="val 19673"/>
                <a:gd name="adj2" fmla="val 50000"/>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43" name="Group 42"/>
          <p:cNvGrpSpPr/>
          <p:nvPr/>
        </p:nvGrpSpPr>
        <p:grpSpPr>
          <a:xfrm>
            <a:off x="1828800" y="1293813"/>
            <a:ext cx="5220789" cy="762000"/>
            <a:chOff x="1828800" y="1293813"/>
            <a:chExt cx="5220789" cy="762000"/>
          </a:xfrm>
        </p:grpSpPr>
        <p:sp>
          <p:nvSpPr>
            <p:cNvPr id="41" name="Rounded Rectangle 40"/>
            <p:cNvSpPr/>
            <p:nvPr/>
          </p:nvSpPr>
          <p:spPr bwMode="auto">
            <a:xfrm>
              <a:off x="1828800" y="1370013"/>
              <a:ext cx="609600" cy="533400"/>
            </a:xfrm>
            <a:prstGeom prst="roundRect">
              <a:avLst/>
            </a:prstGeom>
            <a:solidFill>
              <a:srgbClr val="00B0F0">
                <a:alpha val="14118"/>
              </a:srgbClr>
            </a:solid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42" name="Rounded Rectangle 41"/>
            <p:cNvSpPr/>
            <p:nvPr/>
          </p:nvSpPr>
          <p:spPr bwMode="auto">
            <a:xfrm>
              <a:off x="6283234" y="1293813"/>
              <a:ext cx="766355" cy="762000"/>
            </a:xfrm>
            <a:prstGeom prst="roundRect">
              <a:avLst/>
            </a:prstGeom>
            <a:solidFill>
              <a:srgbClr val="00B0F0">
                <a:alpha val="16863"/>
              </a:srgbClr>
            </a:solidFill>
            <a:ln>
              <a:headEnd type="none" w="med" len="med"/>
              <a:tailEnd type="none" w="med" len="med"/>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46" name="Group 45"/>
          <p:cNvGrpSpPr/>
          <p:nvPr/>
        </p:nvGrpSpPr>
        <p:grpSpPr>
          <a:xfrm>
            <a:off x="2188573" y="677093"/>
            <a:ext cx="3922668" cy="490538"/>
            <a:chOff x="2188573" y="677093"/>
            <a:chExt cx="3922668" cy="490538"/>
          </a:xfrm>
        </p:grpSpPr>
        <p:graphicFrame>
          <p:nvGraphicFramePr>
            <p:cNvPr id="44" name="Object 43"/>
            <p:cNvGraphicFramePr>
              <a:graphicFrameLocks noChangeAspect="1"/>
            </p:cNvGraphicFramePr>
            <p:nvPr>
              <p:extLst>
                <p:ext uri="{D42A27DB-BD31-4B8C-83A1-F6EECF244321}">
                  <p14:modId xmlns:p14="http://schemas.microsoft.com/office/powerpoint/2010/main" val="1426951371"/>
                </p:ext>
              </p:extLst>
            </p:nvPr>
          </p:nvGraphicFramePr>
          <p:xfrm>
            <a:off x="2188573" y="762000"/>
            <a:ext cx="1092200" cy="382270"/>
          </p:xfrm>
          <a:graphic>
            <a:graphicData uri="http://schemas.openxmlformats.org/presentationml/2006/ole">
              <mc:AlternateContent xmlns:mc="http://schemas.openxmlformats.org/markup-compatibility/2006">
                <mc:Choice xmlns:v="urn:schemas-microsoft-com:vml" Requires="v">
                  <p:oleObj spid="_x0000_s61638" name="Equation" r:id="rId9" imgW="507960" imgH="177480" progId="Equation.DSMT4">
                    <p:embed/>
                  </p:oleObj>
                </mc:Choice>
                <mc:Fallback>
                  <p:oleObj name="Equation" r:id="rId9" imgW="507960" imgH="177480" progId="Equation.DSMT4">
                    <p:embed/>
                    <p:pic>
                      <p:nvPicPr>
                        <p:cNvPr id="0" name=""/>
                        <p:cNvPicPr/>
                        <p:nvPr/>
                      </p:nvPicPr>
                      <p:blipFill>
                        <a:blip r:embed="rId10"/>
                        <a:stretch>
                          <a:fillRect/>
                        </a:stretch>
                      </p:blipFill>
                      <p:spPr>
                        <a:xfrm>
                          <a:off x="2188573" y="762000"/>
                          <a:ext cx="1092200" cy="382270"/>
                        </a:xfrm>
                        <a:prstGeom prst="rect">
                          <a:avLst/>
                        </a:prstGeom>
                        <a:solidFill>
                          <a:schemeClr val="bg2">
                            <a:lumMod val="40000"/>
                            <a:lumOff val="60000"/>
                          </a:schemeClr>
                        </a:solidFill>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895564776"/>
                </p:ext>
              </p:extLst>
            </p:nvPr>
          </p:nvGraphicFramePr>
          <p:xfrm>
            <a:off x="4418966" y="677093"/>
            <a:ext cx="1692275" cy="490538"/>
          </p:xfrm>
          <a:graphic>
            <a:graphicData uri="http://schemas.openxmlformats.org/presentationml/2006/ole">
              <mc:AlternateContent xmlns:mc="http://schemas.openxmlformats.org/markup-compatibility/2006">
                <mc:Choice xmlns:v="urn:schemas-microsoft-com:vml" Requires="v">
                  <p:oleObj spid="_x0000_s61639" name="Equation" r:id="rId11" imgW="787320" imgH="228600" progId="Equation.DSMT4">
                    <p:embed/>
                  </p:oleObj>
                </mc:Choice>
                <mc:Fallback>
                  <p:oleObj name="Equation" r:id="rId11" imgW="787320" imgH="228600" progId="Equation.DSMT4">
                    <p:embed/>
                    <p:pic>
                      <p:nvPicPr>
                        <p:cNvPr id="0" name="Object 43"/>
                        <p:cNvPicPr>
                          <a:picLocks noChangeAspect="1" noChangeArrowheads="1"/>
                        </p:cNvPicPr>
                        <p:nvPr/>
                      </p:nvPicPr>
                      <p:blipFill>
                        <a:blip r:embed="rId12"/>
                        <a:srcRect/>
                        <a:stretch>
                          <a:fillRect/>
                        </a:stretch>
                      </p:blipFill>
                      <p:spPr bwMode="auto">
                        <a:xfrm>
                          <a:off x="4418966" y="677093"/>
                          <a:ext cx="1692275" cy="490538"/>
                        </a:xfrm>
                        <a:prstGeom prst="rect">
                          <a:avLst/>
                        </a:prstGeom>
                        <a:solidFill>
                          <a:schemeClr val="bg2">
                            <a:lumMod val="40000"/>
                            <a:lumOff val="60000"/>
                          </a:schemeClr>
                        </a:solidFill>
                        <a:ln>
                          <a:noFill/>
                        </a:ln>
                      </p:spPr>
                    </p:pic>
                  </p:oleObj>
                </mc:Fallback>
              </mc:AlternateContent>
            </a:graphicData>
          </a:graphic>
        </p:graphicFrame>
      </p:grpSp>
      <p:grpSp>
        <p:nvGrpSpPr>
          <p:cNvPr id="49" name="Group 48"/>
          <p:cNvGrpSpPr/>
          <p:nvPr/>
        </p:nvGrpSpPr>
        <p:grpSpPr>
          <a:xfrm>
            <a:off x="1447800" y="4293326"/>
            <a:ext cx="7620001" cy="431074"/>
            <a:chOff x="1447800" y="4293326"/>
            <a:chExt cx="6944913" cy="431074"/>
          </a:xfrm>
        </p:grpSpPr>
        <mc:AlternateContent xmlns:mc="http://schemas.openxmlformats.org/markup-compatibility/2006" xmlns:a14="http://schemas.microsoft.com/office/drawing/2010/main">
          <mc:Choice Requires="a14">
            <p:sp>
              <p:nvSpPr>
                <p:cNvPr id="47" name="Rectangle 46"/>
                <p:cNvSpPr/>
                <p:nvPr/>
              </p:nvSpPr>
              <p:spPr>
                <a:xfrm>
                  <a:off x="1447800" y="4355068"/>
                  <a:ext cx="6299966" cy="369332"/>
                </a:xfrm>
                <a:prstGeom prst="rect">
                  <a:avLst/>
                </a:prstGeom>
              </p:spPr>
              <p:txBody>
                <a:bodyPr wrap="square">
                  <a:spAutoFit/>
                </a:bodyPr>
                <a:lstStyle/>
                <a:p>
                  <a:pPr lvl="0"/>
                  <a14:m>
                    <m:oMath xmlns:m="http://schemas.openxmlformats.org/officeDocument/2006/math">
                      <m:r>
                        <m:rPr>
                          <m:sty m:val="p"/>
                        </m:rPr>
                        <a:rPr lang="el-GR" i="1" dirty="0" smtClean="0">
                          <a:solidFill>
                            <a:schemeClr val="tx1"/>
                          </a:solidFill>
                          <a:latin typeface="Cambria Math"/>
                          <a:ea typeface="Cambria Math"/>
                        </a:rPr>
                        <m:t>σ</m:t>
                      </m:r>
                      <m:r>
                        <a:rPr lang="en-US" b="0" i="0" dirty="0" smtClean="0">
                          <a:solidFill>
                            <a:schemeClr val="tx1"/>
                          </a:solidFill>
                          <a:latin typeface="Cambria Math"/>
                          <a:ea typeface="Cambria Math"/>
                        </a:rPr>
                        <m:t>=</m:t>
                      </m:r>
                      <m:r>
                        <a:rPr lang="en-US" dirty="0">
                          <a:solidFill>
                            <a:schemeClr val="tx1"/>
                          </a:solidFill>
                          <a:latin typeface="Cambria Math"/>
                        </a:rPr>
                        <m:t>6</m:t>
                      </m:r>
                      <m:r>
                        <a:rPr lang="en-US" dirty="0">
                          <a:solidFill>
                            <a:schemeClr val="tx1"/>
                          </a:solidFill>
                          <a:latin typeface="Cambria Math"/>
                        </a:rPr>
                        <m:t>.</m:t>
                      </m:r>
                      <m:r>
                        <a:rPr lang="en-US" dirty="0">
                          <a:solidFill>
                            <a:schemeClr val="tx1"/>
                          </a:solidFill>
                          <a:latin typeface="Cambria Math"/>
                        </a:rPr>
                        <m:t>2</m:t>
                      </m:r>
                      <m:r>
                        <m:rPr>
                          <m:nor/>
                        </m:rPr>
                        <a:rPr lang="en-US" dirty="0">
                          <a:solidFill>
                            <a:schemeClr val="tx1"/>
                          </a:solidFill>
                          <a:latin typeface="Cambria Math"/>
                        </a:rPr>
                        <m:t> </m:t>
                      </m:r>
                      <m:r>
                        <m:rPr>
                          <m:nor/>
                        </m:rPr>
                        <a:rPr lang="en-US" dirty="0">
                          <a:solidFill>
                            <a:schemeClr val="tx1"/>
                          </a:solidFill>
                          <a:latin typeface="Arial" panose="020B0604020202020204" pitchFamily="34" charset="0"/>
                        </a:rPr>
                        <m:t>x</m:t>
                      </m:r>
                      <m:sSup>
                        <m:sSupPr>
                          <m:ctrlPr>
                            <a:rPr lang="en-US" i="1" dirty="0">
                              <a:solidFill>
                                <a:schemeClr val="tx1"/>
                              </a:solidFill>
                              <a:latin typeface="Cambria Math" panose="02040503050406030204" pitchFamily="18" charset="0"/>
                            </a:rPr>
                          </m:ctrlPr>
                        </m:sSupPr>
                        <m:e>
                          <m:r>
                            <a:rPr lang="en-US" dirty="0">
                              <a:solidFill>
                                <a:schemeClr val="tx1"/>
                              </a:solidFill>
                              <a:latin typeface="Cambria Math"/>
                            </a:rPr>
                            <m:t> </m:t>
                          </m:r>
                          <m:r>
                            <a:rPr lang="en-US" dirty="0">
                              <a:solidFill>
                                <a:schemeClr val="tx1"/>
                              </a:solidFill>
                              <a:latin typeface="Cambria Math"/>
                            </a:rPr>
                            <m:t>10</m:t>
                          </m:r>
                        </m:e>
                        <m:sup>
                          <m:r>
                            <a:rPr lang="en-US" dirty="0">
                              <a:solidFill>
                                <a:schemeClr val="tx1"/>
                              </a:solidFill>
                              <a:latin typeface="Cambria Math"/>
                            </a:rPr>
                            <m:t>7</m:t>
                          </m:r>
                        </m:sup>
                      </m:sSup>
                    </m:oMath>
                  </a14:m>
                  <a:r>
                    <a:rPr lang="en-US" dirty="0" smtClean="0">
                      <a:solidFill>
                        <a:schemeClr val="tx1"/>
                      </a:solidFill>
                      <a:latin typeface="Arial" panose="020B0604020202020204" pitchFamily="34" charset="0"/>
                      <a:cs typeface="Arial" panose="020B0604020202020204" pitchFamily="34" charset="0"/>
                    </a:rPr>
                    <a:t>S</a:t>
                  </a:r>
                  <a14:m>
                    <m:oMath xmlns:m="http://schemas.openxmlformats.org/officeDocument/2006/math">
                      <m:sSup>
                        <m:sSupPr>
                          <m:ctrlPr>
                            <a:rPr lang="en-US" i="1" dirty="0" smtClean="0">
                              <a:solidFill>
                                <a:schemeClr val="tx1"/>
                              </a:solidFill>
                              <a:latin typeface="Cambria Math" panose="02040503050406030204" pitchFamily="18" charset="0"/>
                              <a:cs typeface="Arial" panose="020B0604020202020204" pitchFamily="34" charset="0"/>
                            </a:rPr>
                          </m:ctrlPr>
                        </m:sSupPr>
                        <m:e>
                          <m:r>
                            <a:rPr lang="en-US" b="0" i="1" dirty="0" smtClean="0">
                              <a:solidFill>
                                <a:schemeClr val="tx1"/>
                              </a:solidFill>
                              <a:latin typeface="Cambria Math"/>
                              <a:cs typeface="Arial" panose="020B0604020202020204" pitchFamily="34" charset="0"/>
                            </a:rPr>
                            <m:t>𝑚</m:t>
                          </m:r>
                        </m:e>
                        <m:sup>
                          <m:r>
                            <a:rPr lang="en-US" b="0" i="1" dirty="0" smtClean="0">
                              <a:solidFill>
                                <a:schemeClr val="tx1"/>
                              </a:solidFill>
                              <a:latin typeface="Cambria Math"/>
                              <a:cs typeface="Arial" panose="020B0604020202020204" pitchFamily="34" charset="0"/>
                            </a:rPr>
                            <m:t>−</m:t>
                          </m:r>
                          <m:r>
                            <a:rPr lang="en-US" b="0" i="1" dirty="0" smtClean="0">
                              <a:solidFill>
                                <a:schemeClr val="tx1"/>
                              </a:solidFill>
                              <a:latin typeface="Cambria Math"/>
                              <a:cs typeface="Arial" panose="020B0604020202020204" pitchFamily="34" charset="0"/>
                            </a:rPr>
                            <m:t>1</m:t>
                          </m:r>
                        </m:sup>
                      </m:sSup>
                    </m:oMath>
                  </a14:m>
                  <a:r>
                    <a:rPr lang="en-US" dirty="0" smtClean="0">
                      <a:solidFill>
                        <a:srgbClr val="003366"/>
                      </a:solidFill>
                      <a:latin typeface="Arial" panose="020B0604020202020204" pitchFamily="34" charset="0"/>
                      <a:cs typeface="Arial" panose="020B0604020202020204" pitchFamily="34" charset="0"/>
                    </a:rPr>
                    <a:t> </a:t>
                  </a:r>
                  <a:r>
                    <a:rPr lang="en-US" dirty="0">
                      <a:latin typeface="Cambria Math"/>
                    </a:rPr>
                    <a:t>;  </a:t>
                  </a:r>
                  <a14:m>
                    <m:oMath xmlns:m="http://schemas.openxmlformats.org/officeDocument/2006/math">
                      <m:r>
                        <a:rPr lang="en-US">
                          <a:latin typeface="Cambria Math"/>
                        </a:rPr>
                        <m:t>𝜀</m:t>
                      </m:r>
                      <m:r>
                        <a:rPr lang="en-US">
                          <a:latin typeface="Cambria Math"/>
                        </a:rPr>
                        <m:t>≅</m:t>
                      </m:r>
                      <m:sSub>
                        <m:sSubPr>
                          <m:ctrlPr>
                            <a:rPr lang="en-US" i="1">
                              <a:latin typeface="Cambria Math" panose="02040503050406030204" pitchFamily="18" charset="0"/>
                            </a:rPr>
                          </m:ctrlPr>
                        </m:sSubPr>
                        <m:e>
                          <m:r>
                            <a:rPr lang="en-US">
                              <a:latin typeface="Cambria Math"/>
                            </a:rPr>
                            <m:t>𝜀</m:t>
                          </m:r>
                        </m:e>
                        <m:sub>
                          <m:r>
                            <a:rPr lang="en-US">
                              <a:latin typeface="Cambria Math"/>
                            </a:rPr>
                            <m:t>0</m:t>
                          </m:r>
                        </m:sub>
                      </m:sSub>
                      <m:r>
                        <a:rPr lang="en-US" dirty="0">
                          <a:latin typeface="Cambria Math"/>
                        </a:rPr>
                        <m:t>=</m:t>
                      </m:r>
                    </m:oMath>
                  </a14:m>
                  <a:r>
                    <a:rPr lang="en-US" dirty="0">
                      <a:latin typeface="Cambria Math"/>
                    </a:rPr>
                    <a:t> 8.85 x </a:t>
                  </a:r>
                  <a14:m>
                    <m:oMath xmlns:m="http://schemas.openxmlformats.org/officeDocument/2006/math">
                      <m:sSup>
                        <m:sSupPr>
                          <m:ctrlPr>
                            <a:rPr lang="en-US" i="1">
                              <a:latin typeface="Cambria Math" panose="02040503050406030204" pitchFamily="18" charset="0"/>
                            </a:rPr>
                          </m:ctrlPr>
                        </m:sSupPr>
                        <m:e>
                          <m:r>
                            <a:rPr lang="en-US">
                              <a:latin typeface="Cambria Math"/>
                            </a:rPr>
                            <m:t>10</m:t>
                          </m:r>
                        </m:e>
                        <m:sup>
                          <m:r>
                            <a:rPr lang="en-US">
                              <a:latin typeface="Cambria Math"/>
                            </a:rPr>
                            <m:t>−</m:t>
                          </m:r>
                          <m:r>
                            <a:rPr lang="en-US">
                              <a:latin typeface="Cambria Math"/>
                            </a:rPr>
                            <m:t>12</m:t>
                          </m:r>
                        </m:sup>
                      </m:sSup>
                      <m:sSup>
                        <m:sSupPr>
                          <m:ctrlPr>
                            <a:rPr lang="en-US" i="1">
                              <a:latin typeface="Cambria Math" panose="02040503050406030204" pitchFamily="18" charset="0"/>
                            </a:rPr>
                          </m:ctrlPr>
                        </m:sSupPr>
                        <m:e>
                          <m:r>
                            <a:rPr lang="en-US">
                              <a:latin typeface="Cambria Math"/>
                            </a:rPr>
                            <m:t>𝑁</m:t>
                          </m:r>
                        </m:e>
                        <m:sup>
                          <m:r>
                            <a:rPr lang="en-US">
                              <a:latin typeface="Cambria Math"/>
                            </a:rPr>
                            <m:t>−</m:t>
                          </m:r>
                          <m:r>
                            <a:rPr lang="en-US">
                              <a:latin typeface="Cambria Math"/>
                            </a:rPr>
                            <m:t>1</m:t>
                          </m:r>
                        </m:sup>
                      </m:sSup>
                      <m:sSup>
                        <m:sSupPr>
                          <m:ctrlPr>
                            <a:rPr lang="en-US" i="1">
                              <a:latin typeface="Cambria Math" panose="02040503050406030204" pitchFamily="18" charset="0"/>
                            </a:rPr>
                          </m:ctrlPr>
                        </m:sSupPr>
                        <m:e>
                          <m:r>
                            <a:rPr lang="en-US">
                              <a:latin typeface="Cambria Math"/>
                            </a:rPr>
                            <m:t>𝑚</m:t>
                          </m:r>
                        </m:e>
                        <m:sup>
                          <m:r>
                            <a:rPr lang="en-US">
                              <a:latin typeface="Cambria Math"/>
                            </a:rPr>
                            <m:t>−</m:t>
                          </m:r>
                          <m:r>
                            <a:rPr lang="en-US">
                              <a:latin typeface="Cambria Math"/>
                            </a:rPr>
                            <m:t>2</m:t>
                          </m:r>
                        </m:sup>
                      </m:sSup>
                      <m:sSup>
                        <m:sSupPr>
                          <m:ctrlPr>
                            <a:rPr lang="en-US" i="1">
                              <a:latin typeface="Cambria Math" panose="02040503050406030204" pitchFamily="18" charset="0"/>
                            </a:rPr>
                          </m:ctrlPr>
                        </m:sSupPr>
                        <m:e>
                          <m:r>
                            <a:rPr lang="en-US">
                              <a:latin typeface="Cambria Math"/>
                            </a:rPr>
                            <m:t>𝐶</m:t>
                          </m:r>
                        </m:e>
                        <m:sup>
                          <m:r>
                            <a:rPr lang="en-US">
                              <a:latin typeface="Cambria Math"/>
                            </a:rPr>
                            <m:t>2</m:t>
                          </m:r>
                        </m:sup>
                      </m:sSup>
                    </m:oMath>
                  </a14:m>
                  <a:endParaRPr lang="en-US" dirty="0">
                    <a:latin typeface="Cambria Math"/>
                  </a:endParaRPr>
                </a:p>
              </p:txBody>
            </p:sp>
          </mc:Choice>
          <mc:Fallback xmlns="">
            <p:sp>
              <p:nvSpPr>
                <p:cNvPr id="47" name="Rectangle 46"/>
                <p:cNvSpPr>
                  <a:spLocks noRot="1" noChangeAspect="1" noMove="1" noResize="1" noEditPoints="1" noAdjustHandles="1" noChangeArrowheads="1" noChangeShapeType="1" noTextEdit="1"/>
                </p:cNvSpPr>
                <p:nvPr/>
              </p:nvSpPr>
              <p:spPr>
                <a:xfrm>
                  <a:off x="1447800" y="4355068"/>
                  <a:ext cx="6299966" cy="369332"/>
                </a:xfrm>
                <a:prstGeom prst="rect">
                  <a:avLst/>
                </a:prstGeom>
                <a:blipFill rotWithShape="1">
                  <a:blip r:embed="rId13"/>
                  <a:stretch>
                    <a:fillRect t="-9836" b="-24590"/>
                  </a:stretch>
                </a:blipFill>
              </p:spPr>
              <p:txBody>
                <a:bodyPr/>
                <a:lstStyle/>
                <a:p>
                  <a:r>
                    <a:rPr lang="en-US">
                      <a:noFill/>
                    </a:rPr>
                    <a:t> </a:t>
                  </a:r>
                </a:p>
              </p:txBody>
            </p:sp>
          </mc:Fallback>
        </mc:AlternateContent>
        <p:sp>
          <p:nvSpPr>
            <p:cNvPr id="48" name="TextBox 47"/>
            <p:cNvSpPr txBox="1"/>
            <p:nvPr/>
          </p:nvSpPr>
          <p:spPr>
            <a:xfrm>
              <a:off x="6309239" y="4293326"/>
              <a:ext cx="2083474" cy="369332"/>
            </a:xfrm>
            <a:prstGeom prst="rect">
              <a:avLst/>
            </a:prstGeom>
            <a:noFill/>
          </p:spPr>
          <p:txBody>
            <a:bodyPr wrap="square" rtlCol="0">
              <a:spAutoFit/>
            </a:bodyPr>
            <a:lstStyle/>
            <a:p>
              <a:pPr algn="r" rtl="1"/>
              <a:r>
                <a:rPr lang="he-IL" dirty="0" smtClean="0"/>
                <a:t>לדוגמא עבור  כסף</a:t>
              </a:r>
              <a:r>
                <a:rPr lang="en-US" dirty="0" smtClean="0"/>
                <a:t>:</a:t>
              </a:r>
              <a:r>
                <a:rPr lang="he-IL" dirty="0" smtClean="0"/>
                <a:t> </a:t>
              </a:r>
              <a:endParaRPr lang="en-US" dirty="0"/>
            </a:p>
          </p:txBody>
        </p:sp>
      </p:grpSp>
      <mc:AlternateContent xmlns:mc="http://schemas.openxmlformats.org/markup-compatibility/2006" xmlns:a14="http://schemas.microsoft.com/office/drawing/2010/main">
        <mc:Choice Requires="a14">
          <p:sp>
            <p:nvSpPr>
              <p:cNvPr id="50" name="TextBox 49"/>
              <p:cNvSpPr txBox="1"/>
              <p:nvPr/>
            </p:nvSpPr>
            <p:spPr>
              <a:xfrm>
                <a:off x="1492820" y="4896046"/>
                <a:ext cx="3841180" cy="590354"/>
              </a:xfrm>
              <a:prstGeom prst="rect">
                <a:avLst/>
              </a:prstGeom>
              <a:noFill/>
            </p:spPr>
            <p:txBody>
              <a:bodyPr wrap="none" rtlCol="0">
                <a:spAutoFit/>
              </a:bodyPr>
              <a:lstStyle/>
              <a:p>
                <a14:m>
                  <m:oMath xmlns:m="http://schemas.openxmlformats.org/officeDocument/2006/math">
                    <m:sSub>
                      <m:sSubPr>
                        <m:ctrlPr>
                          <a:rPr lang="en-US" sz="2000" i="1" smtClean="0">
                            <a:solidFill>
                              <a:srgbClr val="FFFFFF"/>
                            </a:solidFill>
                            <a:latin typeface="Cambria Math" panose="02040503050406030204" pitchFamily="18" charset="0"/>
                          </a:rPr>
                        </m:ctrlPr>
                      </m:sSubPr>
                      <m:e>
                        <m:r>
                          <a:rPr lang="en-US" sz="2000">
                            <a:solidFill>
                              <a:srgbClr val="FFFFFF"/>
                            </a:solidFill>
                            <a:latin typeface="Cambria Math"/>
                          </a:rPr>
                          <m:t>𝜏</m:t>
                        </m:r>
                      </m:e>
                      <m:sub>
                        <m:r>
                          <a:rPr lang="en-US" sz="2000">
                            <a:solidFill>
                              <a:srgbClr val="FFFFFF"/>
                            </a:solidFill>
                            <a:latin typeface="Cambria Math"/>
                          </a:rPr>
                          <m:t>𝑆𝑖𝑙𝑣𝑒𝑟</m:t>
                        </m:r>
                      </m:sub>
                    </m:sSub>
                    <m:r>
                      <a:rPr lang="en-US" sz="2000">
                        <a:solidFill>
                          <a:srgbClr val="FFFFFF"/>
                        </a:solidFill>
                        <a:latin typeface="Cambria Math"/>
                      </a:rPr>
                      <m:t>= </m:t>
                    </m:r>
                    <m:f>
                      <m:fPr>
                        <m:ctrlPr>
                          <a:rPr lang="en-US" sz="2000" i="1">
                            <a:solidFill>
                              <a:srgbClr val="FFFFFF"/>
                            </a:solidFill>
                            <a:latin typeface="Cambria Math" panose="02040503050406030204" pitchFamily="18" charset="0"/>
                          </a:rPr>
                        </m:ctrlPr>
                      </m:fPr>
                      <m:num>
                        <m:r>
                          <m:rPr>
                            <m:nor/>
                          </m:rPr>
                          <a:rPr lang="en-US" sz="2000" dirty="0">
                            <a:solidFill>
                              <a:srgbClr val="FFFFFF"/>
                            </a:solidFill>
                            <a:latin typeface="Cambria Math"/>
                          </a:rPr>
                          <m:t>8.85 </m:t>
                        </m:r>
                        <m:r>
                          <m:rPr>
                            <m:nor/>
                          </m:rPr>
                          <a:rPr lang="en-US" sz="2000" dirty="0">
                            <a:solidFill>
                              <a:srgbClr val="FFFFFF"/>
                            </a:solidFill>
                            <a:latin typeface="Cambria Math"/>
                          </a:rPr>
                          <m:t>x</m:t>
                        </m:r>
                        <m:r>
                          <m:rPr>
                            <m:nor/>
                          </m:rPr>
                          <a:rPr lang="en-US" sz="2000" dirty="0">
                            <a:solidFill>
                              <a:srgbClr val="FFFFFF"/>
                            </a:solidFill>
                            <a:latin typeface="Cambria Math"/>
                          </a:rPr>
                          <m:t> </m:t>
                        </m:r>
                        <m:sSup>
                          <m:sSupPr>
                            <m:ctrlPr>
                              <a:rPr lang="en-US" sz="2000" i="1">
                                <a:solidFill>
                                  <a:srgbClr val="FFFFFF"/>
                                </a:solidFill>
                                <a:latin typeface="Cambria Math" panose="02040503050406030204" pitchFamily="18" charset="0"/>
                              </a:rPr>
                            </m:ctrlPr>
                          </m:sSupPr>
                          <m:e>
                            <m:r>
                              <a:rPr lang="en-US" sz="2000">
                                <a:solidFill>
                                  <a:srgbClr val="FFFFFF"/>
                                </a:solidFill>
                                <a:latin typeface="Cambria Math"/>
                              </a:rPr>
                              <m:t>10</m:t>
                            </m:r>
                          </m:e>
                          <m:sup>
                            <m:r>
                              <a:rPr lang="en-US" sz="2000">
                                <a:solidFill>
                                  <a:srgbClr val="FFFFFF"/>
                                </a:solidFill>
                                <a:latin typeface="Cambria Math"/>
                              </a:rPr>
                              <m:t>−</m:t>
                            </m:r>
                            <m:r>
                              <a:rPr lang="en-US" sz="2000">
                                <a:solidFill>
                                  <a:srgbClr val="FFFFFF"/>
                                </a:solidFill>
                                <a:latin typeface="Cambria Math"/>
                              </a:rPr>
                              <m:t>12</m:t>
                            </m:r>
                          </m:sup>
                        </m:sSup>
                      </m:num>
                      <m:den>
                        <m:r>
                          <a:rPr lang="en-US" sz="2000" dirty="0">
                            <a:solidFill>
                              <a:srgbClr val="FFFFFF"/>
                            </a:solidFill>
                            <a:latin typeface="Cambria Math"/>
                          </a:rPr>
                          <m:t>6</m:t>
                        </m:r>
                        <m:r>
                          <a:rPr lang="en-US" sz="2000" dirty="0">
                            <a:solidFill>
                              <a:srgbClr val="FFFFFF"/>
                            </a:solidFill>
                            <a:latin typeface="Cambria Math"/>
                          </a:rPr>
                          <m:t>.</m:t>
                        </m:r>
                        <m:r>
                          <a:rPr lang="en-US" sz="2000" dirty="0">
                            <a:solidFill>
                              <a:srgbClr val="FFFFFF"/>
                            </a:solidFill>
                            <a:latin typeface="Cambria Math"/>
                          </a:rPr>
                          <m:t>2</m:t>
                        </m:r>
                        <m:r>
                          <a:rPr lang="en-US" sz="2000" b="0" i="0" dirty="0" smtClean="0">
                            <a:solidFill>
                              <a:srgbClr val="FFFFFF"/>
                            </a:solidFill>
                            <a:latin typeface="Cambria Math"/>
                          </a:rPr>
                          <m:t> </m:t>
                        </m:r>
                        <m:r>
                          <m:rPr>
                            <m:nor/>
                          </m:rPr>
                          <a:rPr lang="en-US" sz="2000" dirty="0">
                            <a:solidFill>
                              <a:srgbClr val="FFFFFF"/>
                            </a:solidFill>
                            <a:latin typeface="Cambria Math"/>
                          </a:rPr>
                          <m:t> </m:t>
                        </m:r>
                        <m:r>
                          <m:rPr>
                            <m:nor/>
                          </m:rPr>
                          <a:rPr lang="en-US" sz="2000" dirty="0">
                            <a:solidFill>
                              <a:srgbClr val="FFFFFF"/>
                            </a:solidFill>
                            <a:latin typeface="Cambria Math"/>
                          </a:rPr>
                          <m:t>x</m:t>
                        </m:r>
                        <m:sSup>
                          <m:sSupPr>
                            <m:ctrlPr>
                              <a:rPr lang="en-US" sz="2000" i="1" dirty="0">
                                <a:solidFill>
                                  <a:srgbClr val="FFFFFF"/>
                                </a:solidFill>
                                <a:latin typeface="Cambria Math" panose="02040503050406030204" pitchFamily="18" charset="0"/>
                              </a:rPr>
                            </m:ctrlPr>
                          </m:sSupPr>
                          <m:e>
                            <m:r>
                              <a:rPr lang="en-US" sz="2000" dirty="0">
                                <a:solidFill>
                                  <a:srgbClr val="FFFFFF"/>
                                </a:solidFill>
                                <a:latin typeface="Cambria Math"/>
                              </a:rPr>
                              <m:t> </m:t>
                            </m:r>
                            <m:r>
                              <a:rPr lang="en-US" sz="2000" b="0" i="0" dirty="0" smtClean="0">
                                <a:solidFill>
                                  <a:srgbClr val="FFFFFF"/>
                                </a:solidFill>
                                <a:latin typeface="Cambria Math"/>
                              </a:rPr>
                              <m:t> </m:t>
                            </m:r>
                            <m:r>
                              <a:rPr lang="en-US" sz="2000" dirty="0">
                                <a:solidFill>
                                  <a:srgbClr val="FFFFFF"/>
                                </a:solidFill>
                                <a:latin typeface="Cambria Math"/>
                              </a:rPr>
                              <m:t>10</m:t>
                            </m:r>
                          </m:e>
                          <m:sup>
                            <m:r>
                              <a:rPr lang="en-US" sz="2000" dirty="0">
                                <a:solidFill>
                                  <a:srgbClr val="FFFFFF"/>
                                </a:solidFill>
                                <a:latin typeface="Cambria Math"/>
                              </a:rPr>
                              <m:t>7</m:t>
                            </m:r>
                          </m:sup>
                        </m:sSup>
                      </m:den>
                    </m:f>
                    <m:r>
                      <a:rPr lang="en-US" sz="2000">
                        <a:solidFill>
                          <a:srgbClr val="FFFFFF"/>
                        </a:solidFill>
                        <a:latin typeface="Cambria Math"/>
                      </a:rPr>
                      <m:t>≅</m:t>
                    </m:r>
                    <m:sSup>
                      <m:sSupPr>
                        <m:ctrlPr>
                          <a:rPr lang="en-US" sz="2000" i="1">
                            <a:solidFill>
                              <a:srgbClr val="FFFFFF"/>
                            </a:solidFill>
                            <a:latin typeface="Cambria Math" panose="02040503050406030204" pitchFamily="18" charset="0"/>
                          </a:rPr>
                        </m:ctrlPr>
                      </m:sSupPr>
                      <m:e>
                        <m:r>
                          <a:rPr lang="en-US" sz="2000">
                            <a:solidFill>
                              <a:srgbClr val="FFFFFF"/>
                            </a:solidFill>
                            <a:latin typeface="Cambria Math"/>
                          </a:rPr>
                          <m:t>10</m:t>
                        </m:r>
                      </m:e>
                      <m:sup>
                        <m:r>
                          <a:rPr lang="en-US" sz="2000">
                            <a:solidFill>
                              <a:srgbClr val="FFFFFF"/>
                            </a:solidFill>
                            <a:latin typeface="Cambria Math"/>
                          </a:rPr>
                          <m:t>−</m:t>
                        </m:r>
                        <m:r>
                          <a:rPr lang="en-US" sz="2000">
                            <a:solidFill>
                              <a:srgbClr val="FFFFFF"/>
                            </a:solidFill>
                            <a:latin typeface="Cambria Math"/>
                          </a:rPr>
                          <m:t>19</m:t>
                        </m:r>
                      </m:sup>
                    </m:sSup>
                  </m:oMath>
                </a14:m>
                <a:r>
                  <a:rPr lang="en-US" i="1" dirty="0" smtClean="0"/>
                  <a:t>sec</a:t>
                </a:r>
                <a:endParaRPr lang="en-US" i="1" dirty="0"/>
              </a:p>
            </p:txBody>
          </p:sp>
        </mc:Choice>
        <mc:Fallback xmlns="">
          <p:sp>
            <p:nvSpPr>
              <p:cNvPr id="50" name="TextBox 49"/>
              <p:cNvSpPr txBox="1">
                <a:spLocks noRot="1" noChangeAspect="1" noMove="1" noResize="1" noEditPoints="1" noAdjustHandles="1" noChangeArrowheads="1" noChangeShapeType="1" noTextEdit="1"/>
              </p:cNvSpPr>
              <p:nvPr/>
            </p:nvSpPr>
            <p:spPr>
              <a:xfrm>
                <a:off x="1492820" y="4896046"/>
                <a:ext cx="3841180" cy="590354"/>
              </a:xfrm>
              <a:prstGeom prst="rect">
                <a:avLst/>
              </a:prstGeom>
              <a:blipFill rotWithShape="1">
                <a:blip r:embed="rId14"/>
                <a:stretch>
                  <a:fillRect b="-2062"/>
                </a:stretch>
              </a:blipFill>
            </p:spPr>
            <p:txBody>
              <a:bodyPr/>
              <a:lstStyle/>
              <a:p>
                <a:r>
                  <a:rPr lang="en-US">
                    <a:noFill/>
                  </a:rPr>
                  <a:t> </a:t>
                </a:r>
              </a:p>
            </p:txBody>
          </p:sp>
        </mc:Fallback>
      </mc:AlternateContent>
      <p:grpSp>
        <p:nvGrpSpPr>
          <p:cNvPr id="53" name="Group 52"/>
          <p:cNvGrpSpPr/>
          <p:nvPr/>
        </p:nvGrpSpPr>
        <p:grpSpPr>
          <a:xfrm>
            <a:off x="5654584" y="4812268"/>
            <a:ext cx="3413216" cy="1588532"/>
            <a:chOff x="5654584" y="4812268"/>
            <a:chExt cx="3413216" cy="1588532"/>
          </a:xfrm>
        </p:grpSpPr>
        <p:graphicFrame>
          <p:nvGraphicFramePr>
            <p:cNvPr id="51" name="Object 50"/>
            <p:cNvGraphicFramePr>
              <a:graphicFrameLocks noChangeAspect="1"/>
            </p:cNvGraphicFramePr>
            <p:nvPr>
              <p:extLst>
                <p:ext uri="{D42A27DB-BD31-4B8C-83A1-F6EECF244321}">
                  <p14:modId xmlns:p14="http://schemas.microsoft.com/office/powerpoint/2010/main" val="1374655658"/>
                </p:ext>
              </p:extLst>
            </p:nvPr>
          </p:nvGraphicFramePr>
          <p:xfrm>
            <a:off x="5654584" y="4896046"/>
            <a:ext cx="1909880" cy="1504754"/>
          </p:xfrm>
          <a:graphic>
            <a:graphicData uri="http://schemas.openxmlformats.org/presentationml/2006/ole">
              <mc:AlternateContent xmlns:mc="http://schemas.openxmlformats.org/markup-compatibility/2006">
                <mc:Choice xmlns:v="urn:schemas-microsoft-com:vml" Requires="v">
                  <p:oleObj spid="_x0000_s61640" name="Equation" r:id="rId15" imgW="1257120" imgH="990360" progId="Equation.DSMT4">
                    <p:embed/>
                  </p:oleObj>
                </mc:Choice>
                <mc:Fallback>
                  <p:oleObj name="Equation" r:id="rId15" imgW="1257120" imgH="990360" progId="Equation.DSMT4">
                    <p:embed/>
                    <p:pic>
                      <p:nvPicPr>
                        <p:cNvPr id="0" name=""/>
                        <p:cNvPicPr/>
                        <p:nvPr/>
                      </p:nvPicPr>
                      <p:blipFill>
                        <a:blip r:embed="rId16"/>
                        <a:stretch>
                          <a:fillRect/>
                        </a:stretch>
                      </p:blipFill>
                      <p:spPr>
                        <a:xfrm>
                          <a:off x="5654584" y="4896046"/>
                          <a:ext cx="1909880" cy="1504754"/>
                        </a:xfrm>
                        <a:prstGeom prst="rect">
                          <a:avLst/>
                        </a:prstGeom>
                        <a:solidFill>
                          <a:schemeClr val="tx1"/>
                        </a:solidFill>
                      </p:spPr>
                    </p:pic>
                  </p:oleObj>
                </mc:Fallback>
              </mc:AlternateContent>
            </a:graphicData>
          </a:graphic>
        </p:graphicFrame>
        <p:sp>
          <p:nvSpPr>
            <p:cNvPr id="52" name="TextBox 51"/>
            <p:cNvSpPr txBox="1"/>
            <p:nvPr/>
          </p:nvSpPr>
          <p:spPr>
            <a:xfrm>
              <a:off x="7772400" y="4812268"/>
              <a:ext cx="1295400" cy="369332"/>
            </a:xfrm>
            <a:prstGeom prst="rect">
              <a:avLst/>
            </a:prstGeom>
            <a:noFill/>
          </p:spPr>
          <p:txBody>
            <a:bodyPr wrap="square" rtlCol="0">
              <a:spAutoFit/>
            </a:bodyPr>
            <a:lstStyle/>
            <a:p>
              <a:pPr algn="r" rtl="1"/>
              <a:r>
                <a:rPr lang="he-IL" dirty="0" smtClean="0"/>
                <a:t>ובמבודדים:</a:t>
              </a:r>
              <a:endParaRPr lang="en-US" dirty="0"/>
            </a:p>
          </p:txBody>
        </p:sp>
      </p:grpSp>
    </p:spTree>
    <p:extLst>
      <p:ext uri="{BB962C8B-B14F-4D97-AF65-F5344CB8AC3E}">
        <p14:creationId xmlns:p14="http://schemas.microsoft.com/office/powerpoint/2010/main" val="2202094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ircle(out)">
                                      <p:cBhvr>
                                        <p:cTn id="22" dur="2000"/>
                                        <p:tgtEl>
                                          <p:spTgt spid="40"/>
                                        </p:tgtEl>
                                      </p:cBhvr>
                                    </p:animEffect>
                                  </p:childTnLst>
                                </p:cTn>
                              </p:par>
                              <p:par>
                                <p:cTn id="23" presetID="10" presetClass="entr" presetSubtype="0" fill="hold" nodeType="withEffect">
                                  <p:stCondLst>
                                    <p:cond delay="20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oup 5"/>
          <p:cNvGrpSpPr/>
          <p:nvPr/>
        </p:nvGrpSpPr>
        <p:grpSpPr>
          <a:xfrm>
            <a:off x="457200" y="241663"/>
            <a:ext cx="8432074" cy="637306"/>
            <a:chOff x="76200" y="241663"/>
            <a:chExt cx="8995956" cy="637306"/>
          </a:xfrm>
        </p:grpSpPr>
        <p:sp>
          <p:nvSpPr>
            <p:cNvPr id="4" name="TextBox 3"/>
            <p:cNvSpPr txBox="1"/>
            <p:nvPr/>
          </p:nvSpPr>
          <p:spPr>
            <a:xfrm>
              <a:off x="918756" y="294194"/>
              <a:ext cx="8153400" cy="584775"/>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פולרזביליות יונית:  </a:t>
              </a:r>
              <a:r>
                <a:rPr lang="he-IL" sz="1600" dirty="0"/>
                <a:t>מתקיימת  במולקולת בעלות דיפול </a:t>
              </a:r>
              <a:r>
                <a:rPr lang="he-IL" sz="1600" dirty="0" smtClean="0"/>
                <a:t>קבוע: </a:t>
              </a:r>
              <a:r>
                <a:rPr lang="en-US" sz="1600" dirty="0" smtClean="0"/>
                <a:t>H</a:t>
              </a:r>
              <a:r>
                <a:rPr lang="en-US" sz="1600" baseline="-25000" dirty="0" smtClean="0"/>
                <a:t>2</a:t>
              </a:r>
              <a:r>
                <a:rPr lang="en-US" sz="1600" dirty="0" smtClean="0"/>
                <a:t>0 </a:t>
              </a:r>
              <a:r>
                <a:rPr lang="he-IL" sz="1600" dirty="0" smtClean="0"/>
                <a:t>, </a:t>
              </a:r>
              <a:r>
                <a:rPr lang="en-US" sz="1600" dirty="0" smtClean="0"/>
                <a:t> CO</a:t>
              </a:r>
              <a:r>
                <a:rPr lang="he-IL" sz="1600" dirty="0"/>
                <a:t>, </a:t>
              </a:r>
              <a:r>
                <a:rPr lang="en-US" sz="1600" dirty="0" smtClean="0"/>
                <a:t>:</a:t>
              </a:r>
              <a:r>
                <a:rPr lang="en-US" sz="1600" dirty="0" err="1" smtClean="0"/>
                <a:t>HCl</a:t>
              </a:r>
              <a:endParaRPr lang="he-IL" sz="1600" dirty="0" smtClean="0"/>
            </a:p>
            <a:p>
              <a:pPr algn="r" rtl="1"/>
              <a:r>
                <a:rPr lang="he-IL" sz="1600" dirty="0" smtClean="0"/>
                <a:t>    כאשר </a:t>
              </a:r>
              <a:r>
                <a:rPr lang="en-US" sz="1600" dirty="0"/>
                <a:t>d</a:t>
              </a:r>
              <a:r>
                <a:rPr lang="en-US" sz="1600" baseline="-25000" dirty="0"/>
                <a:t>a</a:t>
              </a:r>
              <a:r>
                <a:rPr lang="he-IL" sz="1600" dirty="0"/>
                <a:t> הוא המרווח הבין-אטומי הממוצע  ו – </a:t>
              </a:r>
              <a:r>
                <a:rPr lang="en-US" sz="1600" dirty="0"/>
                <a:t>n</a:t>
              </a:r>
              <a:r>
                <a:rPr lang="he-IL" sz="1600" dirty="0"/>
                <a:t> הינו טהור בין </a:t>
              </a:r>
              <a:r>
                <a:rPr lang="en-US" sz="1600" dirty="0"/>
                <a:t>5-12</a:t>
              </a:r>
              <a:r>
                <a:rPr lang="he-IL" sz="1600" dirty="0" smtClean="0"/>
                <a:t>.  </a:t>
              </a:r>
              <a:endParaRPr lang="en-US"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3824197482"/>
                </p:ext>
              </p:extLst>
            </p:nvPr>
          </p:nvGraphicFramePr>
          <p:xfrm>
            <a:off x="76200" y="241663"/>
            <a:ext cx="1681018" cy="609600"/>
          </p:xfrm>
          <a:graphic>
            <a:graphicData uri="http://schemas.openxmlformats.org/presentationml/2006/ole">
              <mc:AlternateContent xmlns:mc="http://schemas.openxmlformats.org/markup-compatibility/2006">
                <mc:Choice xmlns:v="urn:schemas-microsoft-com:vml" Requires="v">
                  <p:oleObj spid="_x0000_s57813" name="Equation" r:id="rId4" imgW="1155600" imgH="419040" progId="Equation.DSMT4">
                    <p:embed/>
                  </p:oleObj>
                </mc:Choice>
                <mc:Fallback>
                  <p:oleObj name="Equation" r:id="rId4" imgW="1155600" imgH="419040" progId="Equation.DSMT4">
                    <p:embed/>
                    <p:pic>
                      <p:nvPicPr>
                        <p:cNvPr id="0" name=""/>
                        <p:cNvPicPr/>
                        <p:nvPr/>
                      </p:nvPicPr>
                      <p:blipFill>
                        <a:blip r:embed="rId5"/>
                        <a:stretch>
                          <a:fillRect/>
                        </a:stretch>
                      </p:blipFill>
                      <p:spPr>
                        <a:xfrm>
                          <a:off x="76200" y="241663"/>
                          <a:ext cx="1681018" cy="609600"/>
                        </a:xfrm>
                        <a:prstGeom prst="rect">
                          <a:avLst/>
                        </a:prstGeom>
                        <a:solidFill>
                          <a:schemeClr val="tx1"/>
                        </a:solidFill>
                      </p:spPr>
                    </p:pic>
                  </p:oleObj>
                </mc:Fallback>
              </mc:AlternateContent>
            </a:graphicData>
          </a:graphic>
        </p:graphicFrame>
      </p:grpSp>
      <p:sp>
        <p:nvSpPr>
          <p:cNvPr id="2" name="Slide Number Placeholder 1"/>
          <p:cNvSpPr>
            <a:spLocks noGrp="1"/>
          </p:cNvSpPr>
          <p:nvPr>
            <p:ph type="sldNum" sz="quarter" idx="12"/>
          </p:nvPr>
        </p:nvSpPr>
        <p:spPr>
          <a:xfrm>
            <a:off x="8229600" y="6245225"/>
            <a:ext cx="838200" cy="476250"/>
          </a:xfrm>
        </p:spPr>
        <p:txBody>
          <a:bodyPr/>
          <a:lstStyle/>
          <a:p>
            <a:pPr algn="r" rtl="1">
              <a:defRPr/>
            </a:pPr>
            <a:fld id="{DB313FC9-621A-4E74-B621-6E46F1091A4A}" type="slidenum">
              <a:rPr lang="he-IL" altLang="en-US" smtClean="0">
                <a:solidFill>
                  <a:srgbClr val="FFFFFF"/>
                </a:solidFill>
              </a:rPr>
              <a:pPr algn="r" rtl="1">
                <a:defRPr/>
              </a:pPr>
              <a:t>59</a:t>
            </a:fld>
            <a:r>
              <a:rPr lang="he-IL" altLang="en-US" dirty="0" smtClean="0">
                <a:solidFill>
                  <a:srgbClr val="FFFFFF"/>
                </a:solidFill>
              </a:rPr>
              <a:t> </a:t>
            </a:r>
            <a:endParaRPr lang="en-US" altLang="en-US" dirty="0">
              <a:solidFill>
                <a:srgbClr val="FFFFFF"/>
              </a:solidFill>
            </a:endParaRPr>
          </a:p>
        </p:txBody>
      </p:sp>
      <p:sp>
        <p:nvSpPr>
          <p:cNvPr id="25" name="TextBox 24"/>
          <p:cNvSpPr txBox="1"/>
          <p:nvPr/>
        </p:nvSpPr>
        <p:spPr>
          <a:xfrm>
            <a:off x="0" y="5475982"/>
            <a:ext cx="8839200" cy="1323439"/>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בהיבט המיקרוקופי הביטוי [2] איננו מדוייק אך לא מעניינו!  נזכור:מחוג הגרעין הוא כ- </a:t>
            </a:r>
            <a:r>
              <a:rPr lang="en-US" sz="1600" dirty="0" smtClean="0"/>
              <a:t>10</a:t>
            </a:r>
            <a:r>
              <a:rPr lang="en-US" sz="1600" baseline="30000" dirty="0" smtClean="0"/>
              <a:t>-15</a:t>
            </a:r>
            <a:r>
              <a:rPr lang="he-IL" sz="1600" dirty="0" smtClean="0"/>
              <a:t> מ' בעוד הרווח הבין-אטומי הוא כ- </a:t>
            </a:r>
            <a:r>
              <a:rPr lang="en-US" sz="1600" dirty="0" smtClean="0"/>
              <a:t>10</a:t>
            </a:r>
            <a:r>
              <a:rPr lang="en-US" sz="1600" baseline="30000" dirty="0" smtClean="0"/>
              <a:t>-10</a:t>
            </a:r>
            <a:r>
              <a:rPr lang="he-IL" sz="1600" baseline="30000" dirty="0"/>
              <a:t> </a:t>
            </a:r>
            <a:r>
              <a:rPr lang="he-IL" sz="1600" dirty="0" smtClean="0"/>
              <a:t>מ' ולפיכך בחלל שבניהם משתנה </a:t>
            </a:r>
            <a:r>
              <a:rPr lang="en-US" sz="1600" dirty="0" smtClean="0"/>
              <a:t>P</a:t>
            </a:r>
            <a:r>
              <a:rPr lang="he-IL" sz="1600" dirty="0" smtClean="0"/>
              <a:t> באופן דרסטי ואף עשוי להתאפס.  מאידך, כאשר נבחנים מימדים מקרוסקופים, נניח קוביה שצלעה 1 מיקרון (</a:t>
            </a:r>
            <a:r>
              <a:rPr lang="en-US" sz="1600" dirty="0" smtClean="0"/>
              <a:t>10</a:t>
            </a:r>
            <a:r>
              <a:rPr lang="en-US" sz="1600" baseline="30000" dirty="0" smtClean="0"/>
              <a:t>-6</a:t>
            </a:r>
            <a:r>
              <a:rPr lang="he-IL" sz="1600" baseline="-25000" dirty="0" smtClean="0"/>
              <a:t> </a:t>
            </a:r>
            <a:r>
              <a:rPr lang="he-IL" sz="1600" dirty="0" smtClean="0"/>
              <a:t>מ), הערך הנקי של </a:t>
            </a:r>
            <a:r>
              <a:rPr lang="en-US" sz="1600" dirty="0" smtClean="0"/>
              <a:t>P</a:t>
            </a:r>
            <a:r>
              <a:rPr lang="he-IL" sz="1600" dirty="0" smtClean="0"/>
              <a:t> ו –</a:t>
            </a:r>
            <a:r>
              <a:rPr lang="en-US" sz="1600" dirty="0" smtClean="0"/>
              <a:t>E</a:t>
            </a:r>
            <a:r>
              <a:rPr lang="he-IL" sz="1600" dirty="0" smtClean="0"/>
              <a:t> מתמצע על פני כ- </a:t>
            </a:r>
            <a:r>
              <a:rPr lang="en-US" sz="1600" dirty="0" smtClean="0"/>
              <a:t>10</a:t>
            </a:r>
            <a:r>
              <a:rPr lang="en-US" sz="1600" baseline="30000" dirty="0" smtClean="0"/>
              <a:t>12</a:t>
            </a:r>
            <a:r>
              <a:rPr lang="he-IL" sz="1600" baseline="30000" dirty="0" smtClean="0"/>
              <a:t> </a:t>
            </a:r>
            <a:r>
              <a:rPr lang="he-IL" sz="1600" dirty="0" smtClean="0"/>
              <a:t>אטומים , ולכן השתנותם בחומר  (אם קיימת) היא מאד מתונה ו"חלקה" --- עובדה </a:t>
            </a:r>
          </a:p>
          <a:p>
            <a:pPr algn="r" rtl="1"/>
            <a:r>
              <a:rPr lang="he-IL" sz="1600" dirty="0" smtClean="0"/>
              <a:t>     אשר אכן מצדיקה את הגדרתם כגדלים מקרוסקופיים.</a:t>
            </a:r>
            <a:endParaRPr lang="en-US" sz="1600" dirty="0"/>
          </a:p>
        </p:txBody>
      </p:sp>
      <p:grpSp>
        <p:nvGrpSpPr>
          <p:cNvPr id="27" name="Group 26"/>
          <p:cNvGrpSpPr/>
          <p:nvPr/>
        </p:nvGrpSpPr>
        <p:grpSpPr>
          <a:xfrm>
            <a:off x="0" y="1106269"/>
            <a:ext cx="8897981" cy="1852238"/>
            <a:chOff x="0" y="1106269"/>
            <a:chExt cx="8897981" cy="1852238"/>
          </a:xfrm>
        </p:grpSpPr>
        <mc:AlternateContent xmlns:mc="http://schemas.openxmlformats.org/markup-compatibility/2006" xmlns:a14="http://schemas.microsoft.com/office/drawing/2010/main">
          <mc:Choice Requires="a14">
            <p:sp>
              <p:nvSpPr>
                <p:cNvPr id="11" name="TextBox 10"/>
                <p:cNvSpPr txBox="1"/>
                <p:nvPr/>
              </p:nvSpPr>
              <p:spPr>
                <a:xfrm>
                  <a:off x="0" y="1106269"/>
                  <a:ext cx="8897981" cy="1852238"/>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solidFill>
                        <a:srgbClr val="FFFFFF"/>
                      </a:solidFill>
                    </a:rPr>
                    <a:t>פולרזביליות </a:t>
                  </a:r>
                  <a:r>
                    <a:rPr lang="he-IL" sz="1600" dirty="0" smtClean="0"/>
                    <a:t>כיוונית:  היתכוונות של מולקולות בעלות פולריזציה קבועה (פרמננטית) </a:t>
                  </a:r>
                  <a:endParaRPr lang="en-US" sz="1600" dirty="0" smtClean="0"/>
                </a:p>
                <a:p>
                  <a:pPr algn="r" rtl="1"/>
                  <a:r>
                    <a:rPr lang="en-US" sz="1600" dirty="0" smtClean="0"/>
                    <a:t>    </a:t>
                  </a:r>
                  <a:r>
                    <a:rPr lang="he-IL" sz="1600" dirty="0" smtClean="0"/>
                    <a:t>בנוכחות שדה חשמלי המפעיל תנופה עליהן ולעיתים גם "מתיחה". כנגד פעולה </a:t>
                  </a:r>
                </a:p>
                <a:p>
                  <a:pPr algn="r" rtl="1"/>
                  <a:r>
                    <a:rPr lang="he-IL" sz="1600" dirty="0" smtClean="0"/>
                    <a:t>     קוהרנטית זאת פועל חום המערכת כהפרעה לא קוהרנטית ומקטין את סדר במערכת.  </a:t>
                  </a:r>
                </a:p>
                <a:p>
                  <a:pPr algn="r" rtl="1"/>
                  <a14:m>
                    <m:oMath xmlns:m="http://schemas.openxmlformats.org/officeDocument/2006/math">
                      <m:r>
                        <a:rPr lang="en-US" sz="1600" i="1">
                          <a:latin typeface="Cambria Math"/>
                        </a:rPr>
                        <m:t>𝑝</m:t>
                      </m:r>
                      <m:r>
                        <a:rPr lang="en-US" sz="1600" i="1">
                          <a:latin typeface="Cambria Math"/>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𝑒</m:t>
                              </m:r>
                            </m:sub>
                          </m:sSub>
                        </m:e>
                      </m:d>
                    </m:oMath>
                  </a14:m>
                  <a:r>
                    <a:rPr lang="en-US" sz="1600" i="1" dirty="0" smtClean="0">
                      <a:latin typeface="Cambria Math"/>
                    </a:rPr>
                    <a:t>d</a:t>
                  </a:r>
                  <a:r>
                    <a:rPr lang="en-US" sz="1400" dirty="0" smtClean="0"/>
                    <a:t> </a:t>
                  </a:r>
                  <a:r>
                    <a:rPr lang="he-IL" sz="1400" dirty="0" smtClean="0"/>
                    <a:t> .  </a:t>
                  </a:r>
                  <a:r>
                    <a:rPr lang="he-IL" sz="1600" dirty="0" smtClean="0"/>
                    <a:t>לדוגמא, עבור</a:t>
                  </a:r>
                  <a:r>
                    <a:rPr lang="en-US" sz="1600" dirty="0" smtClean="0"/>
                    <a:t>=1.6 X</a:t>
                  </a:r>
                  <a14:m>
                    <m:oMath xmlns:m="http://schemas.openxmlformats.org/officeDocument/2006/math">
                      <m:sSup>
                        <m:sSupPr>
                          <m:ctrlPr>
                            <a:rPr lang="en-US" sz="1600" i="1">
                              <a:latin typeface="Cambria Math" panose="02040503050406030204" pitchFamily="18" charset="0"/>
                            </a:rPr>
                          </m:ctrlPr>
                        </m:sSupPr>
                        <m:e>
                          <m:r>
                            <a:rPr lang="en-US" sz="1600">
                              <a:latin typeface="Cambria Math"/>
                            </a:rPr>
                            <m:t> </m:t>
                          </m:r>
                          <m:r>
                            <a:rPr lang="en-US" sz="1600">
                              <a:latin typeface="Cambria Math"/>
                            </a:rPr>
                            <m:t>10</m:t>
                          </m:r>
                        </m:e>
                        <m:sup>
                          <m:r>
                            <a:rPr lang="en-US" sz="1600">
                              <a:latin typeface="Cambria Math"/>
                            </a:rPr>
                            <m:t>−</m:t>
                          </m:r>
                          <m:r>
                            <a:rPr lang="en-US" sz="1600">
                              <a:latin typeface="Cambria Math"/>
                            </a:rPr>
                            <m:t>19</m:t>
                          </m:r>
                        </m:sup>
                      </m:sSup>
                    </m:oMath>
                  </a14:m>
                  <a:r>
                    <a:rPr lang="en-US" sz="1600" dirty="0" smtClean="0"/>
                    <a:t>   </a:t>
                  </a:r>
                  <a:r>
                    <a:rPr lang="he-IL" sz="1600" dirty="0" smtClean="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𝑞</m:t>
                          </m:r>
                        </m:e>
                        <m:sub>
                          <m:r>
                            <a:rPr lang="en-US" sz="1600" i="1">
                              <a:latin typeface="Cambria Math"/>
                            </a:rPr>
                            <m:t>𝑒</m:t>
                          </m:r>
                        </m:sub>
                      </m:sSub>
                    </m:oMath>
                  </a14:m>
                  <a:r>
                    <a:rPr lang="he-IL" sz="1600" dirty="0" smtClean="0"/>
                    <a:t> ו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a:rPr>
                            <m:t>𝐴</m:t>
                          </m:r>
                        </m:e>
                        <m:sup>
                          <m:r>
                            <a:rPr lang="en-US" sz="1600" i="1" smtClean="0">
                              <a:latin typeface="Cambria Math"/>
                              <a:ea typeface="Cambria Math"/>
                            </a:rPr>
                            <m:t>°</m:t>
                          </m:r>
                        </m:sup>
                      </m:sSup>
                    </m:oMath>
                  </a14:m>
                  <a:r>
                    <a:rPr lang="he-IL" sz="1600" dirty="0" smtClean="0"/>
                    <a:t> </a:t>
                  </a:r>
                  <a14:m>
                    <m:oMath xmlns:m="http://schemas.openxmlformats.org/officeDocument/2006/math">
                      <m:r>
                        <a:rPr lang="en-US" sz="1600" b="0" i="1" smtClean="0">
                          <a:latin typeface="Cambria Math"/>
                        </a:rPr>
                        <m:t>𝑑</m:t>
                      </m:r>
                      <m:r>
                        <a:rPr lang="en-US" sz="1600" b="0" i="1" smtClean="0">
                          <a:latin typeface="Cambria Math"/>
                        </a:rPr>
                        <m:t>=</m:t>
                      </m:r>
                      <m:r>
                        <a:rPr lang="en-US" sz="1600" b="0" i="1" smtClean="0">
                          <a:latin typeface="Cambria Math"/>
                        </a:rPr>
                        <m:t>1</m:t>
                      </m:r>
                    </m:oMath>
                  </a14:m>
                  <a:r>
                    <a:rPr lang="he-IL" sz="1600" dirty="0" smtClean="0"/>
                    <a:t> מקבלים                                  ולפיכך </a:t>
                  </a:r>
                </a:p>
                <a:p>
                  <a:pPr algn="r" rtl="1"/>
                  <a:endParaRPr lang="he-IL" sz="1600" dirty="0"/>
                </a:p>
                <a:p>
                  <a:pPr algn="r" rtl="1"/>
                  <a:r>
                    <a:rPr lang="he-IL" sz="1600" dirty="0" smtClean="0"/>
                    <a:t>    הפולרזביליות הכיוונית בטמפרטורת החדר הינה:                                    .</a:t>
                  </a:r>
                  <a:endParaRPr lang="en-US" sz="1600" dirty="0" smtClean="0"/>
                </a:p>
                <a:p>
                  <a:pPr algn="r" rtl="1"/>
                  <a:r>
                    <a:rPr lang="he-IL" dirty="0" smtClean="0">
                      <a:latin typeface="Cambria Math"/>
                    </a:rPr>
                    <a:t>  </a:t>
                  </a:r>
                  <a:endParaRPr lang="en-US" dirty="0">
                    <a:latin typeface="Cambria Math"/>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0" y="1106269"/>
                  <a:ext cx="8897981" cy="1852238"/>
                </a:xfrm>
                <a:prstGeom prst="rect">
                  <a:avLst/>
                </a:prstGeom>
                <a:blipFill rotWithShape="1">
                  <a:blip r:embed="rId7"/>
                  <a:stretch>
                    <a:fillRect t="-658" r="-479" b="-4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Object 8"/>
                <p:cNvGraphicFramePr>
                  <a:graphicFrameLocks noChangeAspect="1"/>
                </p:cNvGraphicFramePr>
                <p:nvPr>
                  <p:extLst>
                    <p:ext uri="{D42A27DB-BD31-4B8C-83A1-F6EECF244321}">
                      <p14:modId xmlns:p14="http://schemas.microsoft.com/office/powerpoint/2010/main" val="631133392"/>
                    </p:ext>
                  </p:extLst>
                </p:nvPr>
              </p:nvGraphicFramePr>
              <p:xfrm>
                <a:off x="314325" y="1106269"/>
                <a:ext cx="1285875" cy="646331"/>
              </p:xfrm>
              <a:graphic>
                <a:graphicData uri="http://schemas.openxmlformats.org/presentationml/2006/ole">
                  <mc:AlternateContent>
                    <mc:Choice xmlns:v="urn:schemas-microsoft-com:vml" Requires="v">
                      <p:oleObj spid="_x0000_s57814" name="Equation" r:id="rId8" imgW="723600" imgH="457200" progId="Equation.DSMT4">
                        <p:embed/>
                      </p:oleObj>
                    </mc:Choice>
                    <mc:Fallback>
                      <p:oleObj name="Equation" r:id="rId8" imgW="723600" imgH="457200" progId="Equation.DSMT4">
                        <p:embed/>
                        <p:pic>
                          <p:nvPicPr>
                            <p:cNvPr id="0" name=""/>
                            <p:cNvPicPr/>
                            <p:nvPr/>
                          </p:nvPicPr>
                          <p:blipFill>
                            <a:blip r:embed="rId9"/>
                            <a:stretch>
                              <a:fillRect/>
                            </a:stretch>
                          </p:blipFill>
                          <p:spPr>
                            <a:xfrm>
                              <a:off x="314325" y="1106269"/>
                              <a:ext cx="1285875" cy="646331"/>
                            </a:xfrm>
                            <a:prstGeom prst="rect">
                              <a:avLst/>
                            </a:prstGeom>
                            <a:solidFill>
                              <a:schemeClr val="tx1"/>
                            </a:solidFill>
                          </p:spPr>
                        </p:pic>
                      </p:oleObj>
                    </mc:Fallback>
                  </mc:AlternateContent>
                </a:graphicData>
              </a:graphic>
            </p:graphicFrame>
          </mc:Choice>
          <mc:Fallback xmlns="">
            <p:graphicFrame>
              <p:nvGraphicFramePr>
                <p:cNvPr id="9" name="Object 8"/>
                <p:cNvGraphicFramePr>
                  <a:graphicFrameLocks noChangeAspect="1"/>
                </p:cNvGraphicFramePr>
                <p:nvPr>
                  <p:extLst>
                    <p:ext uri="{D42A27DB-BD31-4B8C-83A1-F6EECF244321}">
                      <p14:modId xmlns:p14="http://schemas.microsoft.com/office/powerpoint/2010/main" val="631133392"/>
                    </p:ext>
                  </p:extLst>
                </p:nvPr>
              </p:nvGraphicFramePr>
              <p:xfrm>
                <a:off x="314325" y="1106269"/>
                <a:ext cx="1285875" cy="646331"/>
              </p:xfrm>
              <a:graphic>
                <a:graphicData uri="http://schemas.openxmlformats.org/presentationml/2006/ole">
                  <mc:AlternateContent>
                    <mc:Choice xmlns:v="urn:schemas-microsoft-com:vml" Requires="v">
                      <p:oleObj spid="_x0000_s41166" name="Equation" r:id="rId10" imgW="723600" imgH="457200" progId="Equation.DSMT4">
                        <p:embed/>
                      </p:oleObj>
                    </mc:Choice>
                    <mc:Fallback>
                      <p:oleObj name="Equation" r:id="rId10" imgW="723600" imgH="457200" progId="Equation.DSMT4">
                        <p:embed/>
                        <p:pic>
                          <p:nvPicPr>
                            <p:cNvPr id="0" name=""/>
                            <p:cNvPicPr/>
                            <p:nvPr/>
                          </p:nvPicPr>
                          <p:blipFill>
                            <a:blip r:embed="rId11"/>
                            <a:stretch>
                              <a:fillRect/>
                            </a:stretch>
                          </p:blipFill>
                          <p:spPr>
                            <a:xfrm>
                              <a:off x="314325" y="1106269"/>
                              <a:ext cx="1285875" cy="646331"/>
                            </a:xfrm>
                            <a:prstGeom prst="rect">
                              <a:avLst/>
                            </a:prstGeom>
                            <a:solidFill>
                              <a:schemeClr val="tx1"/>
                            </a:solid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4" name="Object 13"/>
                <p:cNvGraphicFramePr>
                  <a:graphicFrameLocks noChangeAspect="1"/>
                </p:cNvGraphicFramePr>
                <p:nvPr>
                  <p:extLst>
                    <p:ext uri="{D42A27DB-BD31-4B8C-83A1-F6EECF244321}">
                      <p14:modId xmlns:p14="http://schemas.microsoft.com/office/powerpoint/2010/main" val="3407951750"/>
                    </p:ext>
                  </p:extLst>
                </p:nvPr>
              </p:nvGraphicFramePr>
              <p:xfrm>
                <a:off x="1663700" y="1922463"/>
                <a:ext cx="1616075" cy="330200"/>
              </p:xfrm>
              <a:graphic>
                <a:graphicData uri="http://schemas.openxmlformats.org/presentationml/2006/ole">
                  <mc:AlternateContent>
                    <mc:Choice xmlns:v="urn:schemas-microsoft-com:vml" Requires="v">
                      <p:oleObj spid="_x0000_s57815" name="Equation" r:id="rId12" imgW="1117440" imgH="228600" progId="Equation.DSMT4">
                        <p:embed/>
                      </p:oleObj>
                    </mc:Choice>
                    <mc:Fallback>
                      <p:oleObj name="Equation" r:id="rId12" imgW="1117440" imgH="228600" progId="Equation.DSMT4">
                        <p:embed/>
                        <p:pic>
                          <p:nvPicPr>
                            <p:cNvPr id="0" name=""/>
                            <p:cNvPicPr/>
                            <p:nvPr/>
                          </p:nvPicPr>
                          <p:blipFill>
                            <a:blip r:embed="rId13"/>
                            <a:stretch>
                              <a:fillRect/>
                            </a:stretch>
                          </p:blipFill>
                          <p:spPr>
                            <a:xfrm>
                              <a:off x="1663700" y="1922463"/>
                              <a:ext cx="1616075" cy="330200"/>
                            </a:xfrm>
                            <a:prstGeom prst="rect">
                              <a:avLst/>
                            </a:prstGeom>
                            <a:solidFill>
                              <a:schemeClr val="tx1"/>
                            </a:solidFill>
                          </p:spPr>
                        </p:pic>
                      </p:oleObj>
                    </mc:Fallback>
                  </mc:AlternateContent>
                </a:graphicData>
              </a:graphic>
            </p:graphicFrame>
          </mc:Choice>
          <mc:Fallback xmlns="">
            <p:graphicFrame>
              <p:nvGraphicFramePr>
                <p:cNvPr id="14" name="Object 13"/>
                <p:cNvGraphicFramePr>
                  <a:graphicFrameLocks noChangeAspect="1"/>
                </p:cNvGraphicFramePr>
                <p:nvPr>
                  <p:extLst>
                    <p:ext uri="{D42A27DB-BD31-4B8C-83A1-F6EECF244321}">
                      <p14:modId xmlns:p14="http://schemas.microsoft.com/office/powerpoint/2010/main" val="4123328127"/>
                    </p:ext>
                  </p:extLst>
                </p:nvPr>
              </p:nvGraphicFramePr>
              <p:xfrm>
                <a:off x="1600200" y="1922724"/>
                <a:ext cx="1744891" cy="330611"/>
              </p:xfrm>
              <a:graphic>
                <a:graphicData uri="http://schemas.openxmlformats.org/presentationml/2006/ole">
                  <mc:AlternateContent>
                    <mc:Choice xmlns:v="urn:schemas-microsoft-com:vml" Requires="v">
                      <p:oleObj spid="_x0000_s41167" name="Equation" r:id="rId14" imgW="1206360" imgH="228600" progId="Equation.DSMT4">
                        <p:embed/>
                      </p:oleObj>
                    </mc:Choice>
                    <mc:Fallback>
                      <p:oleObj name="Equation" r:id="rId14" imgW="1206360" imgH="228600" progId="Equation.DSMT4">
                        <p:embed/>
                        <p:pic>
                          <p:nvPicPr>
                            <p:cNvPr id="0" name=""/>
                            <p:cNvPicPr/>
                            <p:nvPr/>
                          </p:nvPicPr>
                          <p:blipFill>
                            <a:blip r:embed="rId15"/>
                            <a:stretch>
                              <a:fillRect/>
                            </a:stretch>
                          </p:blipFill>
                          <p:spPr>
                            <a:xfrm>
                              <a:off x="1600200" y="1922724"/>
                              <a:ext cx="1744891" cy="330611"/>
                            </a:xfrm>
                            <a:prstGeom prst="rect">
                              <a:avLst/>
                            </a:prstGeom>
                            <a:solidFill>
                              <a:schemeClr val="tx1"/>
                            </a:solid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5" name="Object 14"/>
                <p:cNvGraphicFramePr>
                  <a:graphicFrameLocks noChangeAspect="1"/>
                </p:cNvGraphicFramePr>
                <p:nvPr>
                  <p:extLst>
                    <p:ext uri="{D42A27DB-BD31-4B8C-83A1-F6EECF244321}">
                      <p14:modId xmlns:p14="http://schemas.microsoft.com/office/powerpoint/2010/main" val="1713814784"/>
                    </p:ext>
                  </p:extLst>
                </p:nvPr>
              </p:nvGraphicFramePr>
              <p:xfrm>
                <a:off x="2819400" y="2312126"/>
                <a:ext cx="1853838" cy="348085"/>
              </p:xfrm>
              <a:graphic>
                <a:graphicData uri="http://schemas.openxmlformats.org/presentationml/2006/ole">
                  <mc:AlternateContent>
                    <mc:Choice xmlns:v="urn:schemas-microsoft-com:vml" Requires="v">
                      <p:oleObj spid="_x0000_s57816" name="Equation" r:id="rId16" imgW="1079280" imgH="241200" progId="Equation.DSMT4">
                        <p:embed/>
                      </p:oleObj>
                    </mc:Choice>
                    <mc:Fallback>
                      <p:oleObj name="Equation" r:id="rId16" imgW="1079280" imgH="241200" progId="Equation.DSMT4">
                        <p:embed/>
                        <p:pic>
                          <p:nvPicPr>
                            <p:cNvPr id="0" name="Object 13"/>
                            <p:cNvPicPr>
                              <a:picLocks noChangeAspect="1" noChangeArrowheads="1"/>
                            </p:cNvPicPr>
                            <p:nvPr/>
                          </p:nvPicPr>
                          <p:blipFill>
                            <a:blip r:embed="rId15"/>
                            <a:srcRect/>
                            <a:stretch>
                              <a:fillRect/>
                            </a:stretch>
                          </p:blipFill>
                          <p:spPr bwMode="auto">
                            <a:xfrm>
                              <a:off x="2819400" y="2312126"/>
                              <a:ext cx="1853838" cy="348085"/>
                            </a:xfrm>
                            <a:prstGeom prst="rect">
                              <a:avLst/>
                            </a:prstGeom>
                            <a:solidFill>
                              <a:schemeClr val="tx1"/>
                            </a:solidFill>
                            <a:ln>
                              <a:noFill/>
                            </a:ln>
                          </p:spPr>
                        </p:pic>
                      </p:oleObj>
                    </mc:Fallback>
                  </mc:AlternateContent>
                </a:graphicData>
              </a:graphic>
            </p:graphicFrame>
          </mc:Choice>
          <mc:Fallback xmlns="">
            <p:graphicFrame>
              <p:nvGraphicFramePr>
                <p:cNvPr id="15" name="Object 14"/>
                <p:cNvGraphicFramePr>
                  <a:graphicFrameLocks noChangeAspect="1"/>
                </p:cNvGraphicFramePr>
                <p:nvPr>
                  <p:extLst>
                    <p:ext uri="{D42A27DB-BD31-4B8C-83A1-F6EECF244321}">
                      <p14:modId xmlns:p14="http://schemas.microsoft.com/office/powerpoint/2010/main" val="1713814784"/>
                    </p:ext>
                  </p:extLst>
                </p:nvPr>
              </p:nvGraphicFramePr>
              <p:xfrm>
                <a:off x="2819400" y="2312126"/>
                <a:ext cx="1853838" cy="348085"/>
              </p:xfrm>
              <a:graphic>
                <a:graphicData uri="http://schemas.openxmlformats.org/presentationml/2006/ole">
                  <mc:AlternateContent>
                    <mc:Choice xmlns:v="urn:schemas-microsoft-com:vml" Requires="v">
                      <p:oleObj spid="_x0000_s41168" name="Equation" r:id="rId18" imgW="1079280" imgH="241200" progId="Equation.DSMT4">
                        <p:embed/>
                      </p:oleObj>
                    </mc:Choice>
                    <mc:Fallback>
                      <p:oleObj name="Equation" r:id="rId18" imgW="1079280" imgH="241200" progId="Equation.DSMT4">
                        <p:embed/>
                        <p:pic>
                          <p:nvPicPr>
                            <p:cNvPr id="0" name="Object 13"/>
                            <p:cNvPicPr>
                              <a:picLocks noChangeAspect="1" noChangeArrowheads="1"/>
                            </p:cNvPicPr>
                            <p:nvPr/>
                          </p:nvPicPr>
                          <p:blipFill>
                            <a:blip r:embed="rId19"/>
                            <a:srcRect/>
                            <a:stretch>
                              <a:fillRect/>
                            </a:stretch>
                          </p:blipFill>
                          <p:spPr bwMode="auto">
                            <a:xfrm>
                              <a:off x="2819400" y="2312126"/>
                              <a:ext cx="1853838" cy="348085"/>
                            </a:xfrm>
                            <a:prstGeom prst="rect">
                              <a:avLst/>
                            </a:prstGeom>
                            <a:solidFill>
                              <a:schemeClr val="tx1"/>
                            </a:solidFill>
                            <a:ln>
                              <a:noFill/>
                            </a:ln>
                          </p:spPr>
                        </p:pic>
                      </p:oleObj>
                    </mc:Fallback>
                  </mc:AlternateContent>
                </a:graphicData>
              </a:graphic>
            </p:graphicFrame>
          </mc:Fallback>
        </mc:AlternateContent>
      </p:grpSp>
      <p:grpSp>
        <p:nvGrpSpPr>
          <p:cNvPr id="12" name="Group 11"/>
          <p:cNvGrpSpPr/>
          <p:nvPr/>
        </p:nvGrpSpPr>
        <p:grpSpPr>
          <a:xfrm>
            <a:off x="304801" y="2844225"/>
            <a:ext cx="8584474" cy="660976"/>
            <a:chOff x="304801" y="2844225"/>
            <a:chExt cx="8584474" cy="660976"/>
          </a:xfrm>
        </p:grpSpPr>
        <mc:AlternateContent xmlns:mc="http://schemas.openxmlformats.org/markup-compatibility/2006" xmlns:a14="http://schemas.microsoft.com/office/drawing/2010/main">
          <mc:Choice Requires="a14">
            <p:sp>
              <p:nvSpPr>
                <p:cNvPr id="17" name="TextBox 16"/>
                <p:cNvSpPr txBox="1"/>
                <p:nvPr/>
              </p:nvSpPr>
              <p:spPr>
                <a:xfrm>
                  <a:off x="304801" y="2844225"/>
                  <a:ext cx="8584474" cy="609206"/>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בהכללה, הפולרזביליות הכוללת  </a:t>
                  </a:r>
                  <a14:m>
                    <m:oMath xmlns:m="http://schemas.openxmlformats.org/officeDocument/2006/math">
                      <m:sSub>
                        <m:sSubPr>
                          <m:ctrlPr>
                            <a:rPr lang="he-IL" i="1" smtClean="0">
                              <a:latin typeface="Cambria Math" panose="02040503050406030204" pitchFamily="18" charset="0"/>
                            </a:rPr>
                          </m:ctrlPr>
                        </m:sSubPr>
                        <m:e>
                          <m:r>
                            <a:rPr lang="he-IL" i="1" smtClean="0">
                              <a:latin typeface="Cambria Math"/>
                              <a:ea typeface="Cambria Math"/>
                            </a:rPr>
                            <m:t>𝛼</m:t>
                          </m:r>
                        </m:e>
                        <m:sub>
                          <m:r>
                            <a:rPr lang="en-US" b="0" i="1" smtClean="0">
                              <a:latin typeface="Cambria Math"/>
                            </a:rPr>
                            <m:t>𝑇</m:t>
                          </m:r>
                        </m:sub>
                      </m:sSub>
                    </m:oMath>
                  </a14:m>
                  <a:r>
                    <a:rPr lang="he-IL" sz="1600" dirty="0" smtClean="0"/>
                    <a:t> מורכבת משלושת התרומות: אלקטרונית, יונית וכיוונית ולפיכך עבור </a:t>
                  </a:r>
                  <a:r>
                    <a:rPr lang="en-US" sz="1600" dirty="0" smtClean="0"/>
                    <a:t>N</a:t>
                  </a:r>
                  <a:r>
                    <a:rPr lang="he-IL" sz="1600" dirty="0" smtClean="0"/>
                    <a:t> מולקולות נקבל:  </a:t>
                  </a:r>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04801" y="2844225"/>
                  <a:ext cx="8584474" cy="609206"/>
                </a:xfrm>
                <a:prstGeom prst="rect">
                  <a:avLst/>
                </a:prstGeom>
                <a:blipFill rotWithShape="1">
                  <a:blip r:embed="rId20"/>
                  <a:stretch>
                    <a:fillRect r="-355" b="-13000"/>
                  </a:stretch>
                </a:blipFill>
              </p:spPr>
              <p:txBody>
                <a:bodyPr/>
                <a:lstStyle/>
                <a:p>
                  <a:r>
                    <a:rPr lang="en-US">
                      <a:noFill/>
                    </a:rPr>
                    <a:t> </a:t>
                  </a:r>
                </a:p>
              </p:txBody>
            </p:sp>
          </mc:Fallback>
        </mc:AlternateContent>
        <p:sp>
          <p:nvSpPr>
            <p:cNvPr id="10" name="Left Brace 9"/>
            <p:cNvSpPr/>
            <p:nvPr/>
          </p:nvSpPr>
          <p:spPr bwMode="auto">
            <a:xfrm rot="5400000">
              <a:off x="5637470" y="2526816"/>
              <a:ext cx="381000" cy="1575769"/>
            </a:xfrm>
            <a:prstGeom prst="lef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sp>
        <p:nvSpPr>
          <p:cNvPr id="7" name="TextBox 6"/>
          <p:cNvSpPr txBox="1"/>
          <p:nvPr/>
        </p:nvSpPr>
        <p:spPr>
          <a:xfrm>
            <a:off x="6615855" y="0"/>
            <a:ext cx="2375745" cy="369332"/>
          </a:xfrm>
          <a:prstGeom prst="rect">
            <a:avLst/>
          </a:prstGeom>
          <a:noFill/>
        </p:spPr>
        <p:txBody>
          <a:bodyPr wrap="square" rtlCol="0">
            <a:spAutoFit/>
          </a:bodyPr>
          <a:lstStyle/>
          <a:p>
            <a:pPr algn="r" rtl="1"/>
            <a:r>
              <a:rPr lang="he-IL" u="sng" dirty="0" smtClean="0"/>
              <a:t>פולרזביליות: השלמות</a:t>
            </a:r>
            <a:endParaRPr lang="en-US" u="sng" dirty="0"/>
          </a:p>
        </p:txBody>
      </p:sp>
      <p:graphicFrame>
        <p:nvGraphicFramePr>
          <p:cNvPr id="3" name="Object 2"/>
          <p:cNvGraphicFramePr>
            <a:graphicFrameLocks noChangeAspect="1"/>
          </p:cNvGraphicFramePr>
          <p:nvPr>
            <p:extLst>
              <p:ext uri="{D42A27DB-BD31-4B8C-83A1-F6EECF244321}">
                <p14:modId xmlns:p14="http://schemas.microsoft.com/office/powerpoint/2010/main" val="3611919601"/>
              </p:ext>
            </p:extLst>
          </p:nvPr>
        </p:nvGraphicFramePr>
        <p:xfrm>
          <a:off x="4449326" y="3556331"/>
          <a:ext cx="2772596" cy="736774"/>
        </p:xfrm>
        <a:graphic>
          <a:graphicData uri="http://schemas.openxmlformats.org/presentationml/2006/ole">
            <mc:AlternateContent xmlns:mc="http://schemas.openxmlformats.org/markup-compatibility/2006">
              <mc:Choice xmlns:v="urn:schemas-microsoft-com:vml" Requires="v">
                <p:oleObj spid="_x0000_s57817" name="Equation" r:id="rId21" imgW="1815840" imgH="482400" progId="Equation.DSMT4">
                  <p:embed/>
                </p:oleObj>
              </mc:Choice>
              <mc:Fallback>
                <p:oleObj name="Equation" r:id="rId21" imgW="1815840" imgH="482400" progId="Equation.DSMT4">
                  <p:embed/>
                  <p:pic>
                    <p:nvPicPr>
                      <p:cNvPr id="0" name=""/>
                      <p:cNvPicPr/>
                      <p:nvPr/>
                    </p:nvPicPr>
                    <p:blipFill>
                      <a:blip r:embed="rId15"/>
                      <a:stretch>
                        <a:fillRect/>
                      </a:stretch>
                    </p:blipFill>
                    <p:spPr>
                      <a:xfrm>
                        <a:off x="4449326" y="3556331"/>
                        <a:ext cx="2772596" cy="736774"/>
                      </a:xfrm>
                      <a:prstGeom prst="rect">
                        <a:avLst/>
                      </a:prstGeom>
                      <a:solidFill>
                        <a:schemeClr val="tx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67791264"/>
              </p:ext>
            </p:extLst>
          </p:nvPr>
        </p:nvGraphicFramePr>
        <p:xfrm>
          <a:off x="288257" y="1104946"/>
          <a:ext cx="8528815" cy="3571634"/>
        </p:xfrm>
        <a:graphic>
          <a:graphicData uri="http://schemas.openxmlformats.org/presentationml/2006/ole">
            <mc:AlternateContent xmlns:mc="http://schemas.openxmlformats.org/markup-compatibility/2006">
              <mc:Choice xmlns:v="urn:schemas-microsoft-com:vml" Requires="v">
                <p:oleObj spid="_x0000_s57818" name="Equation" r:id="rId22" imgW="3517560" imgH="1473120" progId="Equation.DSMT4">
                  <p:embed/>
                </p:oleObj>
              </mc:Choice>
              <mc:Fallback>
                <p:oleObj name="Equation" r:id="rId22" imgW="3517560" imgH="1473120" progId="Equation.DSMT4">
                  <p:embed/>
                  <p:pic>
                    <p:nvPicPr>
                      <p:cNvPr id="0" name=""/>
                      <p:cNvPicPr/>
                      <p:nvPr/>
                    </p:nvPicPr>
                    <p:blipFill>
                      <a:blip r:embed="rId23"/>
                      <a:stretch>
                        <a:fillRect/>
                      </a:stretch>
                    </p:blipFill>
                    <p:spPr>
                      <a:xfrm>
                        <a:off x="288257" y="1104946"/>
                        <a:ext cx="8528815" cy="3571634"/>
                      </a:xfrm>
                      <a:prstGeom prst="rect">
                        <a:avLst/>
                      </a:prstGeom>
                      <a:solidFill>
                        <a:schemeClr val="tx1"/>
                      </a:solidFill>
                    </p:spPr>
                  </p:pic>
                </p:oleObj>
              </mc:Fallback>
            </mc:AlternateContent>
          </a:graphicData>
        </a:graphic>
      </p:graphicFrame>
      <p:grpSp>
        <p:nvGrpSpPr>
          <p:cNvPr id="8" name="Group 7"/>
          <p:cNvGrpSpPr/>
          <p:nvPr/>
        </p:nvGrpSpPr>
        <p:grpSpPr>
          <a:xfrm>
            <a:off x="0" y="4368225"/>
            <a:ext cx="8861531" cy="1077218"/>
            <a:chOff x="0" y="4368225"/>
            <a:chExt cx="8861531" cy="1077218"/>
          </a:xfrm>
        </p:grpSpPr>
        <p:sp>
          <p:nvSpPr>
            <p:cNvPr id="19" name="TextBox 18"/>
            <p:cNvSpPr txBox="1"/>
            <p:nvPr/>
          </p:nvSpPr>
          <p:spPr>
            <a:xfrm>
              <a:off x="0" y="4368225"/>
              <a:ext cx="8861531" cy="1077218"/>
            </a:xfrm>
            <a:prstGeom prst="rect">
              <a:avLst/>
            </a:prstGeom>
            <a:noFill/>
          </p:spPr>
          <p:txBody>
            <a:bodyPr wrap="square" rtlCol="0">
              <a:spAutoFit/>
            </a:bodyPr>
            <a:lstStyle/>
            <a:p>
              <a:pPr marL="285750" indent="-285750" algn="r" rtl="1">
                <a:buFont typeface="Arial" panose="020B0604020202020204" pitchFamily="34" charset="0"/>
                <a:buChar char="•"/>
              </a:pPr>
              <a:r>
                <a:rPr lang="he-IL" sz="1600" u="sng" dirty="0" smtClean="0"/>
                <a:t>הבהרה</a:t>
              </a:r>
              <a:r>
                <a:rPr lang="he-IL" sz="1600" dirty="0" smtClean="0"/>
                <a:t>:  השדה  </a:t>
              </a:r>
              <a:r>
                <a:rPr lang="en-US" sz="1600" dirty="0" smtClean="0"/>
                <a:t>E</a:t>
              </a:r>
              <a:r>
                <a:rPr lang="he-IL" sz="1600" dirty="0" smtClean="0"/>
                <a:t> בביטוי [1] לעיל הוא לכאורה שדה החיצוני </a:t>
              </a:r>
              <a:r>
                <a:rPr lang="en-US" sz="1600" dirty="0" err="1" smtClean="0"/>
                <a:t>E</a:t>
              </a:r>
              <a:r>
                <a:rPr lang="en-US" sz="1600" baseline="-25000" dirty="0" err="1" smtClean="0"/>
                <a:t>ext</a:t>
              </a:r>
              <a:r>
                <a:rPr lang="en-US" sz="1600" baseline="-25000" dirty="0" smtClean="0"/>
                <a:t> </a:t>
              </a:r>
              <a:r>
                <a:rPr lang="he-IL" sz="1600" baseline="-25000" dirty="0" smtClean="0"/>
                <a:t> </a:t>
              </a:r>
              <a:r>
                <a:rPr lang="he-IL" sz="1600" dirty="0" smtClean="0"/>
                <a:t>וזה אכן נכון לגבי חומרים שצפיפות נמוכה כגאזים, שם זניחה השפעת השדה הממוצע המולקולרי המקומי </a:t>
              </a:r>
              <a:r>
                <a:rPr lang="en-US" sz="1600" dirty="0" err="1" smtClean="0"/>
                <a:t>E</a:t>
              </a:r>
              <a:r>
                <a:rPr lang="en-US" sz="1600" baseline="-25000" dirty="0" err="1" smtClean="0"/>
                <a:t>mol</a:t>
              </a:r>
              <a:r>
                <a:rPr lang="he-IL" sz="1600" baseline="-25000" dirty="0" smtClean="0"/>
                <a:t> </a:t>
              </a:r>
              <a:r>
                <a:rPr lang="he-IL" sz="1600" dirty="0" smtClean="0"/>
                <a:t>שמקורו במולקולות שכנות.  מאידך עבור מוצקים (חומרים צפופים ) השפעת השדה משכנים קרובים איננה ניתנת להזנחה ואז ירשם:                       ,  ניתן להראות כי בקרוב טוב                 .  הצבת  </a:t>
              </a:r>
              <a:r>
                <a:rPr lang="en-US" sz="1600" dirty="0" err="1" smtClean="0"/>
                <a:t>E</a:t>
              </a:r>
              <a:r>
                <a:rPr lang="en-US" sz="1600" baseline="-25000" dirty="0" err="1" smtClean="0"/>
                <a:t>loc</a:t>
              </a:r>
              <a:r>
                <a:rPr lang="he-IL" sz="1600" dirty="0" smtClean="0"/>
                <a:t> בביטוי [1] מניבה בהיבט המקרוסקופי:</a:t>
              </a:r>
              <a:endParaRPr lang="en-US" sz="1600" dirty="0"/>
            </a:p>
          </p:txBody>
        </p:sp>
        <p:graphicFrame>
          <p:nvGraphicFramePr>
            <p:cNvPr id="16" name="Object 15"/>
            <p:cNvGraphicFramePr>
              <a:graphicFrameLocks noChangeAspect="1"/>
            </p:cNvGraphicFramePr>
            <p:nvPr>
              <p:extLst>
                <p:ext uri="{D42A27DB-BD31-4B8C-83A1-F6EECF244321}">
                  <p14:modId xmlns:p14="http://schemas.microsoft.com/office/powerpoint/2010/main" val="1763059410"/>
                </p:ext>
              </p:extLst>
            </p:nvPr>
          </p:nvGraphicFramePr>
          <p:xfrm>
            <a:off x="281638" y="4906834"/>
            <a:ext cx="1092200" cy="228600"/>
          </p:xfrm>
          <a:graphic>
            <a:graphicData uri="http://schemas.openxmlformats.org/presentationml/2006/ole">
              <mc:AlternateContent xmlns:mc="http://schemas.openxmlformats.org/markup-compatibility/2006">
                <mc:Choice xmlns:v="urn:schemas-microsoft-com:vml" Requires="v">
                  <p:oleObj spid="_x0000_s57819" name="Equation" r:id="rId24" imgW="1091880" imgH="228600" progId="Equation.DSMT4">
                    <p:embed/>
                  </p:oleObj>
                </mc:Choice>
                <mc:Fallback>
                  <p:oleObj name="Equation" r:id="rId24" imgW="1091880" imgH="228600" progId="Equation.DSMT4">
                    <p:embed/>
                    <p:pic>
                      <p:nvPicPr>
                        <p:cNvPr id="0" name=""/>
                        <p:cNvPicPr/>
                        <p:nvPr/>
                      </p:nvPicPr>
                      <p:blipFill>
                        <a:blip r:embed="rId11"/>
                        <a:stretch>
                          <a:fillRect/>
                        </a:stretch>
                      </p:blipFill>
                      <p:spPr>
                        <a:xfrm>
                          <a:off x="281638" y="4906834"/>
                          <a:ext cx="1092200" cy="228600"/>
                        </a:xfrm>
                        <a:prstGeom prst="rect">
                          <a:avLst/>
                        </a:prstGeom>
                        <a:solidFill>
                          <a:schemeClr val="tx1"/>
                        </a:solid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5893348"/>
                </p:ext>
              </p:extLst>
            </p:nvPr>
          </p:nvGraphicFramePr>
          <p:xfrm>
            <a:off x="5524500" y="5167313"/>
            <a:ext cx="812800" cy="228600"/>
          </p:xfrm>
          <a:graphic>
            <a:graphicData uri="http://schemas.openxmlformats.org/presentationml/2006/ole">
              <mc:AlternateContent xmlns:mc="http://schemas.openxmlformats.org/markup-compatibility/2006">
                <mc:Choice xmlns:v="urn:schemas-microsoft-com:vml" Requires="v">
                  <p:oleObj spid="_x0000_s57820" name="Equation" r:id="rId25" imgW="812520" imgH="228600" progId="Equation.DSMT4">
                    <p:embed/>
                  </p:oleObj>
                </mc:Choice>
                <mc:Fallback>
                  <p:oleObj name="Equation" r:id="rId25" imgW="812520" imgH="228600" progId="Equation.DSMT4">
                    <p:embed/>
                    <p:pic>
                      <p:nvPicPr>
                        <p:cNvPr id="0" name=""/>
                        <p:cNvPicPr/>
                        <p:nvPr/>
                      </p:nvPicPr>
                      <p:blipFill>
                        <a:blip r:embed="rId26"/>
                        <a:stretch>
                          <a:fillRect/>
                        </a:stretch>
                      </p:blipFill>
                      <p:spPr>
                        <a:xfrm>
                          <a:off x="5524500" y="5167313"/>
                          <a:ext cx="812800" cy="228600"/>
                        </a:xfrm>
                        <a:prstGeom prst="rect">
                          <a:avLst/>
                        </a:prstGeom>
                        <a:solidFill>
                          <a:schemeClr val="tx1"/>
                        </a:solidFill>
                      </p:spPr>
                    </p:pic>
                  </p:oleObj>
                </mc:Fallback>
              </mc:AlternateContent>
            </a:graphicData>
          </a:graphic>
        </p:graphicFrame>
      </p:grpSp>
    </p:spTree>
    <p:extLst>
      <p:ext uri="{BB962C8B-B14F-4D97-AF65-F5344CB8AC3E}">
        <p14:creationId xmlns:p14="http://schemas.microsoft.com/office/powerpoint/2010/main" val="78405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5225"/>
            <a:ext cx="533400" cy="476250"/>
          </a:xfrm>
        </p:spPr>
        <p:txBody>
          <a:bodyPr/>
          <a:lstStyle/>
          <a:p>
            <a:pPr algn="r" rtl="1">
              <a:defRPr/>
            </a:pPr>
            <a:fld id="{DB313FC9-621A-4E74-B621-6E46F1091A4A}" type="slidenum">
              <a:rPr lang="he-IL" altLang="en-US" smtClean="0">
                <a:solidFill>
                  <a:srgbClr val="FFFFFF"/>
                </a:solidFill>
              </a:rPr>
              <a:pPr algn="r" rtl="1">
                <a:defRPr/>
              </a:pPr>
              <a:t>6</a:t>
            </a:fld>
            <a:endParaRPr lang="en-US" altLang="en-US" dirty="0">
              <a:solidFill>
                <a:srgbClr val="FFFFFF"/>
              </a:solidFill>
            </a:endParaRPr>
          </a:p>
        </p:txBody>
      </p:sp>
      <p:sp>
        <p:nvSpPr>
          <p:cNvPr id="3" name="TextBox 2"/>
          <p:cNvSpPr txBox="1"/>
          <p:nvPr/>
        </p:nvSpPr>
        <p:spPr>
          <a:xfrm>
            <a:off x="7505700" y="76200"/>
            <a:ext cx="1562100" cy="369332"/>
          </a:xfrm>
          <a:prstGeom prst="rect">
            <a:avLst/>
          </a:prstGeom>
          <a:noFill/>
        </p:spPr>
        <p:txBody>
          <a:bodyPr wrap="square" rtlCol="0">
            <a:spAutoFit/>
          </a:bodyPr>
          <a:lstStyle/>
          <a:p>
            <a:pPr algn="r" rtl="1"/>
            <a:r>
              <a:rPr lang="he-IL" dirty="0" smtClean="0"/>
              <a:t>משמעות הקרל</a:t>
            </a:r>
            <a:endParaRPr lang="en-US" dirty="0"/>
          </a:p>
        </p:txBody>
      </p:sp>
      <p:grpSp>
        <p:nvGrpSpPr>
          <p:cNvPr id="158" name="Group 157"/>
          <p:cNvGrpSpPr/>
          <p:nvPr/>
        </p:nvGrpSpPr>
        <p:grpSpPr>
          <a:xfrm>
            <a:off x="152400" y="304800"/>
            <a:ext cx="3288405" cy="3048000"/>
            <a:chOff x="152400" y="304800"/>
            <a:chExt cx="3288405" cy="3048000"/>
          </a:xfrm>
        </p:grpSpPr>
        <p:grpSp>
          <p:nvGrpSpPr>
            <p:cNvPr id="34" name="Group 33"/>
            <p:cNvGrpSpPr/>
            <p:nvPr/>
          </p:nvGrpSpPr>
          <p:grpSpPr>
            <a:xfrm>
              <a:off x="304800" y="785613"/>
              <a:ext cx="2667000" cy="2133600"/>
              <a:chOff x="838200" y="381000"/>
              <a:chExt cx="3133218" cy="2133600"/>
            </a:xfrm>
          </p:grpSpPr>
          <p:grpSp>
            <p:nvGrpSpPr>
              <p:cNvPr id="30" name="Group 29"/>
              <p:cNvGrpSpPr/>
              <p:nvPr/>
            </p:nvGrpSpPr>
            <p:grpSpPr>
              <a:xfrm>
                <a:off x="838200" y="457200"/>
                <a:ext cx="2749858" cy="2057400"/>
                <a:chOff x="838200" y="457200"/>
                <a:chExt cx="2749858" cy="2057400"/>
              </a:xfrm>
            </p:grpSpPr>
            <p:grpSp>
              <p:nvGrpSpPr>
                <p:cNvPr id="22" name="Group 21"/>
                <p:cNvGrpSpPr/>
                <p:nvPr/>
              </p:nvGrpSpPr>
              <p:grpSpPr>
                <a:xfrm>
                  <a:off x="838200" y="1600200"/>
                  <a:ext cx="2749858" cy="914400"/>
                  <a:chOff x="838200" y="1600200"/>
                  <a:chExt cx="2749858" cy="914400"/>
                </a:xfrm>
              </p:grpSpPr>
              <p:cxnSp>
                <p:nvCxnSpPr>
                  <p:cNvPr id="17" name="Straight Arrow Connector 16"/>
                  <p:cNvCxnSpPr/>
                  <p:nvPr/>
                </p:nvCxnSpPr>
                <p:spPr bwMode="auto">
                  <a:xfrm>
                    <a:off x="838200" y="16002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838200" y="18288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838200" y="20574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838200" y="22860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838200" y="25146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 name="Group 23"/>
                <p:cNvGrpSpPr/>
                <p:nvPr/>
              </p:nvGrpSpPr>
              <p:grpSpPr>
                <a:xfrm>
                  <a:off x="838200" y="457200"/>
                  <a:ext cx="2749858" cy="914400"/>
                  <a:chOff x="838200" y="1600200"/>
                  <a:chExt cx="2749858" cy="914400"/>
                </a:xfrm>
              </p:grpSpPr>
              <p:cxnSp>
                <p:nvCxnSpPr>
                  <p:cNvPr id="25" name="Straight Arrow Connector 24"/>
                  <p:cNvCxnSpPr/>
                  <p:nvPr/>
                </p:nvCxnSpPr>
                <p:spPr bwMode="auto">
                  <a:xfrm>
                    <a:off x="838200" y="16002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838200" y="18288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838200" y="20574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838200" y="22860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838200" y="25146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33" name="TextBox 32"/>
                  <p:cNvSpPr txBox="1"/>
                  <p:nvPr/>
                </p:nvSpPr>
                <p:spPr>
                  <a:xfrm>
                    <a:off x="3505200" y="381000"/>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a:rPr lang="en-US" b="0" i="1" smtClean="0">
                                  <a:solidFill>
                                    <a:srgbClr val="FFFF00"/>
                                  </a:solidFill>
                                  <a:latin typeface="Cambria Math"/>
                                </a:rPr>
                                <m:t>𝐹</m:t>
                              </m:r>
                            </m:e>
                            <m:sub>
                              <m:r>
                                <a:rPr lang="en-US" b="0" i="1" smtClean="0">
                                  <a:solidFill>
                                    <a:srgbClr val="FFFF00"/>
                                  </a:solidFill>
                                  <a:latin typeface="Cambria Math"/>
                                </a:rPr>
                                <m:t>𝑥</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3505200" y="381000"/>
                    <a:ext cx="466218" cy="369332"/>
                  </a:xfrm>
                  <a:prstGeom prst="rect">
                    <a:avLst/>
                  </a:prstGeom>
                  <a:blipFill rotWithShape="1">
                    <a:blip r:embed="rId3"/>
                    <a:stretch>
                      <a:fillRect/>
                    </a:stretch>
                  </a:blipFill>
                </p:spPr>
                <p:txBody>
                  <a:bodyPr/>
                  <a:lstStyle/>
                  <a:p>
                    <a:r>
                      <a:rPr lang="en-US">
                        <a:noFill/>
                      </a:rPr>
                      <a:t> </a:t>
                    </a:r>
                  </a:p>
                </p:txBody>
              </p:sp>
            </mc:Fallback>
          </mc:AlternateContent>
        </p:grpSp>
        <p:grpSp>
          <p:nvGrpSpPr>
            <p:cNvPr id="15" name="Group 14"/>
            <p:cNvGrpSpPr/>
            <p:nvPr/>
          </p:nvGrpSpPr>
          <p:grpSpPr>
            <a:xfrm>
              <a:off x="152400" y="304800"/>
              <a:ext cx="3288405" cy="3048000"/>
              <a:chOff x="596721" y="-137376"/>
              <a:chExt cx="3288405" cy="3048000"/>
            </a:xfrm>
          </p:grpSpPr>
          <p:grpSp>
            <p:nvGrpSpPr>
              <p:cNvPr id="7" name="Group 6"/>
              <p:cNvGrpSpPr/>
              <p:nvPr/>
            </p:nvGrpSpPr>
            <p:grpSpPr>
              <a:xfrm>
                <a:off x="749121" y="308156"/>
                <a:ext cx="2826058" cy="2435044"/>
                <a:chOff x="749121" y="308156"/>
                <a:chExt cx="2826058" cy="2435044"/>
              </a:xfrm>
            </p:grpSpPr>
            <p:cxnSp>
              <p:nvCxnSpPr>
                <p:cNvPr id="5" name="Straight Arrow Connector 4"/>
                <p:cNvCxnSpPr/>
                <p:nvPr/>
              </p:nvCxnSpPr>
              <p:spPr bwMode="auto">
                <a:xfrm flipH="1" flipV="1">
                  <a:off x="749121" y="308156"/>
                  <a:ext cx="12879" cy="24350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V="1">
                  <a:off x="768508" y="2738837"/>
                  <a:ext cx="2806671" cy="436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8" name="TextBox 7"/>
                  <p:cNvSpPr txBox="1"/>
                  <p:nvPr/>
                </p:nvSpPr>
                <p:spPr>
                  <a:xfrm>
                    <a:off x="3497905" y="2541292"/>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97905" y="2541292"/>
                    <a:ext cx="387221"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6721" y="-137376"/>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96721" y="-137376"/>
                    <a:ext cx="387221" cy="369332"/>
                  </a:xfrm>
                  <a:prstGeom prst="rect">
                    <a:avLst/>
                  </a:prstGeom>
                  <a:blipFill rotWithShape="1">
                    <a:blip r:embed="rId5"/>
                    <a:stretch>
                      <a:fillRect b="-8197"/>
                    </a:stretch>
                  </a:blipFill>
                </p:spPr>
                <p:txBody>
                  <a:bodyPr/>
                  <a:lstStyle/>
                  <a:p>
                    <a:r>
                      <a:rPr lang="en-US">
                        <a:noFill/>
                      </a:rPr>
                      <a:t> </a:t>
                    </a:r>
                  </a:p>
                </p:txBody>
              </p:sp>
            </mc:Fallback>
          </mc:AlternateContent>
        </p:grpSp>
      </p:grpSp>
      <p:sp>
        <p:nvSpPr>
          <p:cNvPr id="10" name="Sun 9"/>
          <p:cNvSpPr/>
          <p:nvPr/>
        </p:nvSpPr>
        <p:spPr bwMode="auto">
          <a:xfrm>
            <a:off x="1143000" y="1561563"/>
            <a:ext cx="457200" cy="457200"/>
          </a:xfrm>
          <a:prstGeom prst="sun">
            <a:avLst>
              <a:gd name="adj" fmla="val 3485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5" name="TextBox 34"/>
          <p:cNvSpPr txBox="1"/>
          <p:nvPr/>
        </p:nvSpPr>
        <p:spPr>
          <a:xfrm>
            <a:off x="4495800" y="750332"/>
            <a:ext cx="4572000"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נתון זרם הומוגני במישור </a:t>
            </a:r>
            <a:r>
              <a:rPr lang="en-US" sz="1600" dirty="0" smtClean="0"/>
              <a:t>XY</a:t>
            </a:r>
            <a:r>
              <a:rPr lang="he-IL" sz="1600" dirty="0" smtClean="0"/>
              <a:t> הזורם בכוון  </a:t>
            </a:r>
            <a:r>
              <a:rPr lang="en-US" sz="1600" dirty="0" smtClean="0"/>
              <a:t>X</a:t>
            </a:r>
            <a:endParaRPr lang="he-IL" dirty="0" smtClean="0"/>
          </a:p>
        </p:txBody>
      </p:sp>
      <mc:AlternateContent xmlns:mc="http://schemas.openxmlformats.org/markup-compatibility/2006" xmlns:a14="http://schemas.microsoft.com/office/drawing/2010/main">
        <mc:Choice Requires="a14">
          <p:sp>
            <p:nvSpPr>
              <p:cNvPr id="36" name="TextBox 35"/>
              <p:cNvSpPr txBox="1"/>
              <p:nvPr/>
            </p:nvSpPr>
            <p:spPr>
              <a:xfrm>
                <a:off x="2895600" y="1066800"/>
                <a:ext cx="6172200" cy="369332"/>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בתוך הזרם מוצב  גלגלון-בוחן-תנופה על היקפו פועל כוח הזרם  </a:t>
                </a:r>
                <a14:m>
                  <m:oMath xmlns:m="http://schemas.openxmlformats.org/officeDocument/2006/math">
                    <m:sSub>
                      <m:sSubPr>
                        <m:ctrlPr>
                          <a:rPr lang="en-US" i="1">
                            <a:solidFill>
                              <a:srgbClr val="FFFF00"/>
                            </a:solidFill>
                            <a:latin typeface="Cambria Math" panose="02040503050406030204" pitchFamily="18" charset="0"/>
                          </a:rPr>
                        </m:ctrlPr>
                      </m:sSubPr>
                      <m:e>
                        <m:r>
                          <a:rPr lang="en-US" i="1">
                            <a:solidFill>
                              <a:srgbClr val="FFFF00"/>
                            </a:solidFill>
                            <a:latin typeface="Cambria Math"/>
                          </a:rPr>
                          <m:t>𝐹</m:t>
                        </m:r>
                      </m:e>
                      <m:sub>
                        <m:r>
                          <a:rPr lang="en-US" i="1">
                            <a:solidFill>
                              <a:srgbClr val="FFFF00"/>
                            </a:solidFill>
                            <a:latin typeface="Cambria Math"/>
                          </a:rPr>
                          <m:t>𝑥</m:t>
                        </m:r>
                      </m:sub>
                    </m:sSub>
                  </m:oMath>
                </a14:m>
                <a:endParaRPr lang="he-IL" dirty="0" smtClean="0"/>
              </a:p>
            </p:txBody>
          </p:sp>
        </mc:Choice>
        <mc:Fallback xmlns="">
          <p:sp>
            <p:nvSpPr>
              <p:cNvPr id="36" name="TextBox 35"/>
              <p:cNvSpPr txBox="1">
                <a:spLocks noRot="1" noChangeAspect="1" noMove="1" noResize="1" noEditPoints="1" noAdjustHandles="1" noChangeArrowheads="1" noChangeShapeType="1" noTextEdit="1"/>
              </p:cNvSpPr>
              <p:nvPr/>
            </p:nvSpPr>
            <p:spPr>
              <a:xfrm>
                <a:off x="2895600" y="1066800"/>
                <a:ext cx="6172200" cy="369332"/>
              </a:xfrm>
              <a:prstGeom prst="rect">
                <a:avLst/>
              </a:prstGeom>
              <a:blipFill rotWithShape="1">
                <a:blip r:embed="rId6"/>
                <a:stretch>
                  <a:fillRect r="-395" b="-18033"/>
                </a:stretch>
              </a:blipFill>
            </p:spPr>
            <p:txBody>
              <a:bodyPr/>
              <a:lstStyle/>
              <a:p>
                <a:r>
                  <a:rPr lang="en-US">
                    <a:noFill/>
                  </a:rPr>
                  <a:t> </a:t>
                </a:r>
              </a:p>
            </p:txBody>
          </p:sp>
        </mc:Fallback>
      </mc:AlternateContent>
      <p:sp>
        <p:nvSpPr>
          <p:cNvPr id="38" name="TextBox 37"/>
          <p:cNvSpPr txBox="1"/>
          <p:nvPr/>
        </p:nvSpPr>
        <p:spPr>
          <a:xfrm>
            <a:off x="4123818" y="1447800"/>
            <a:ext cx="4943982"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האם פועלת תנופה על הגלגלון  בציור העליון? </a:t>
            </a:r>
            <a:endParaRPr lang="he-IL" dirty="0" smtClean="0"/>
          </a:p>
        </p:txBody>
      </p:sp>
      <p:sp>
        <p:nvSpPr>
          <p:cNvPr id="39" name="TextBox 38"/>
          <p:cNvSpPr txBox="1"/>
          <p:nvPr/>
        </p:nvSpPr>
        <p:spPr>
          <a:xfrm>
            <a:off x="3962400" y="1795046"/>
            <a:ext cx="5105400"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a:t>האם פועלת תנופה </a:t>
            </a:r>
            <a:r>
              <a:rPr lang="he-IL" sz="1600" dirty="0" smtClean="0"/>
              <a:t>על הגלגלון בציור התחתון? </a:t>
            </a:r>
            <a:endParaRPr lang="he-IL" sz="1600" dirty="0"/>
          </a:p>
        </p:txBody>
      </p:sp>
      <p:sp>
        <p:nvSpPr>
          <p:cNvPr id="72" name="TextBox 71"/>
          <p:cNvSpPr txBox="1"/>
          <p:nvPr/>
        </p:nvSpPr>
        <p:spPr>
          <a:xfrm>
            <a:off x="3962400" y="2133600"/>
            <a:ext cx="5105400"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כיצד נביע זאת באו</a:t>
            </a:r>
            <a:r>
              <a:rPr lang="he-IL" sz="1600" dirty="0"/>
              <a:t>פ</a:t>
            </a:r>
            <a:r>
              <a:rPr lang="he-IL" sz="1600" dirty="0" smtClean="0"/>
              <a:t>ן מתמטי? </a:t>
            </a:r>
            <a:endParaRPr lang="he-IL" sz="1600" dirty="0"/>
          </a:p>
        </p:txBody>
      </p:sp>
      <p:grpSp>
        <p:nvGrpSpPr>
          <p:cNvPr id="14" name="Group 13"/>
          <p:cNvGrpSpPr/>
          <p:nvPr/>
        </p:nvGrpSpPr>
        <p:grpSpPr>
          <a:xfrm>
            <a:off x="1066800" y="82242"/>
            <a:ext cx="1143000" cy="4026119"/>
            <a:chOff x="1066800" y="82242"/>
            <a:chExt cx="1143000" cy="4026119"/>
          </a:xfrm>
        </p:grpSpPr>
        <mc:AlternateContent xmlns:mc="http://schemas.openxmlformats.org/markup-compatibility/2006" xmlns:a14="http://schemas.microsoft.com/office/drawing/2010/main">
          <mc:Choice Requires="a14">
            <p:sp>
              <p:nvSpPr>
                <p:cNvPr id="73" name="TextBox 72"/>
                <p:cNvSpPr txBox="1"/>
                <p:nvPr/>
              </p:nvSpPr>
              <p:spPr>
                <a:xfrm>
                  <a:off x="1085005" y="82242"/>
                  <a:ext cx="1124795" cy="730200"/>
                </a:xfrm>
                <a:prstGeom prst="rect">
                  <a:avLst/>
                </a:prstGeom>
                <a:noFill/>
                <a:ln w="28575">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𝐹</m:t>
                                </m:r>
                              </m:e>
                              <m:sub>
                                <m:r>
                                  <a:rPr lang="en-US" sz="2000" b="0" i="1" smtClean="0">
                                    <a:latin typeface="Cambria Math"/>
                                    <a:ea typeface="Cambria Math"/>
                                  </a:rPr>
                                  <m:t>𝑥</m:t>
                                </m:r>
                              </m:sub>
                            </m:sSub>
                          </m:num>
                          <m:den>
                            <m:r>
                              <a:rPr lang="en-US" sz="2000" i="1" smtClean="0">
                                <a:latin typeface="Cambria Math"/>
                                <a:ea typeface="Cambria Math"/>
                              </a:rPr>
                              <m:t>𝜕</m:t>
                            </m:r>
                            <m:r>
                              <a:rPr lang="en-US" sz="2000" b="0" i="1" smtClean="0">
                                <a:latin typeface="Cambria Math"/>
                                <a:ea typeface="Cambria Math"/>
                              </a:rPr>
                              <m:t>𝑦</m:t>
                            </m:r>
                          </m:den>
                        </m:f>
                        <m:r>
                          <a:rPr lang="en-US" sz="2000" b="0" i="0" smtClean="0">
                            <a:latin typeface="Cambria Math"/>
                          </a:rPr>
                          <m:t>=</m:t>
                        </m:r>
                        <m:r>
                          <a:rPr lang="en-US" sz="2000" b="0" i="0" smtClean="0">
                            <a:latin typeface="Cambria Math"/>
                          </a:rPr>
                          <m:t>0</m:t>
                        </m:r>
                      </m:oMath>
                    </m:oMathPara>
                  </a14:m>
                  <a:endParaRPr lang="en-US" sz="20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85005" y="82242"/>
                  <a:ext cx="1124795" cy="730200"/>
                </a:xfrm>
                <a:prstGeom prst="rect">
                  <a:avLst/>
                </a:prstGeom>
                <a:blipFill rotWithShape="1">
                  <a:blip r:embed="rId7"/>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1066800" y="3384600"/>
                  <a:ext cx="1135487" cy="723761"/>
                </a:xfrm>
                <a:prstGeom prst="rect">
                  <a:avLst/>
                </a:prstGeom>
                <a:no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𝐹</m:t>
                                </m:r>
                              </m:e>
                              <m:sub>
                                <m:r>
                                  <a:rPr lang="en-US" sz="2000" b="0" i="1" smtClean="0">
                                    <a:latin typeface="Cambria Math"/>
                                    <a:ea typeface="Cambria Math"/>
                                  </a:rPr>
                                  <m:t>𝑥</m:t>
                                </m:r>
                              </m:sub>
                            </m:sSub>
                          </m:num>
                          <m:den>
                            <m:r>
                              <a:rPr lang="en-US" sz="2000" i="1" smtClean="0">
                                <a:latin typeface="Cambria Math"/>
                                <a:ea typeface="Cambria Math"/>
                              </a:rPr>
                              <m:t>𝜕</m:t>
                            </m:r>
                            <m:r>
                              <a:rPr lang="en-US" sz="2000" b="0" i="1" smtClean="0">
                                <a:latin typeface="Cambria Math"/>
                                <a:ea typeface="Cambria Math"/>
                              </a:rPr>
                              <m:t>𝑦</m:t>
                            </m:r>
                          </m:den>
                        </m:f>
                        <m:r>
                          <a:rPr lang="en-US" sz="2000" b="0" i="1" smtClean="0">
                            <a:latin typeface="Cambria Math"/>
                            <a:ea typeface="Cambria Math"/>
                          </a:rPr>
                          <m:t>&gt;</m:t>
                        </m:r>
                        <m:r>
                          <a:rPr lang="en-US" sz="2000" b="0" i="0" smtClean="0">
                            <a:latin typeface="Cambria Math"/>
                          </a:rPr>
                          <m:t>0</m:t>
                        </m:r>
                      </m:oMath>
                    </m:oMathPara>
                  </a14:m>
                  <a:endParaRPr lang="en-US" sz="2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1066800" y="3384600"/>
                  <a:ext cx="1135487" cy="723761"/>
                </a:xfrm>
                <a:prstGeom prst="rect">
                  <a:avLst/>
                </a:prstGeom>
                <a:blipFill rotWithShape="1">
                  <a:blip r:embed="rId8"/>
                  <a:stretch>
                    <a:fillRect/>
                  </a:stretch>
                </a:blipFill>
                <a:ln w="28575">
                  <a:solidFill>
                    <a:schemeClr val="tx1"/>
                  </a:solidFill>
                </a:ln>
              </p:spPr>
              <p:txBody>
                <a:bodyPr/>
                <a:lstStyle/>
                <a:p>
                  <a:r>
                    <a:rPr lang="en-US">
                      <a:noFill/>
                    </a:rPr>
                    <a:t> </a:t>
                  </a:r>
                </a:p>
              </p:txBody>
            </p:sp>
          </mc:Fallback>
        </mc:AlternateContent>
      </p:grpSp>
      <p:grpSp>
        <p:nvGrpSpPr>
          <p:cNvPr id="160" name="Group 159"/>
          <p:cNvGrpSpPr/>
          <p:nvPr/>
        </p:nvGrpSpPr>
        <p:grpSpPr>
          <a:xfrm>
            <a:off x="3429000" y="3429000"/>
            <a:ext cx="2825621" cy="3200400"/>
            <a:chOff x="3429000" y="3429000"/>
            <a:chExt cx="2825621" cy="3200400"/>
          </a:xfrm>
        </p:grpSpPr>
        <p:grpSp>
          <p:nvGrpSpPr>
            <p:cNvPr id="89" name="Group 88"/>
            <p:cNvGrpSpPr/>
            <p:nvPr/>
          </p:nvGrpSpPr>
          <p:grpSpPr>
            <a:xfrm>
              <a:off x="3429000" y="3871176"/>
              <a:ext cx="2825621" cy="2758224"/>
              <a:chOff x="596721" y="152400"/>
              <a:chExt cx="2825621" cy="2758224"/>
            </a:xfrm>
          </p:grpSpPr>
          <p:grpSp>
            <p:nvGrpSpPr>
              <p:cNvPr id="90" name="Group 89"/>
              <p:cNvGrpSpPr/>
              <p:nvPr/>
            </p:nvGrpSpPr>
            <p:grpSpPr>
              <a:xfrm>
                <a:off x="762000" y="489466"/>
                <a:ext cx="2387421" cy="2253735"/>
                <a:chOff x="762000" y="489466"/>
                <a:chExt cx="2387421" cy="2253735"/>
              </a:xfrm>
            </p:grpSpPr>
            <p:cxnSp>
              <p:nvCxnSpPr>
                <p:cNvPr id="93" name="Straight Arrow Connector 92"/>
                <p:cNvCxnSpPr/>
                <p:nvPr/>
              </p:nvCxnSpPr>
              <p:spPr bwMode="auto">
                <a:xfrm flipV="1">
                  <a:off x="762000" y="489466"/>
                  <a:ext cx="0" cy="22537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Arrow Connector 93"/>
                <p:cNvCxnSpPr/>
                <p:nvPr/>
              </p:nvCxnSpPr>
              <p:spPr bwMode="auto">
                <a:xfrm flipV="1">
                  <a:off x="768508" y="2743200"/>
                  <a:ext cx="2380913"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91" name="TextBox 90"/>
                  <p:cNvSpPr txBox="1"/>
                  <p:nvPr/>
                </p:nvSpPr>
                <p:spPr>
                  <a:xfrm>
                    <a:off x="3035121" y="2541292"/>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91" name="TextBox 90"/>
                  <p:cNvSpPr txBox="1">
                    <a:spLocks noRot="1" noChangeAspect="1" noMove="1" noResize="1" noEditPoints="1" noAdjustHandles="1" noChangeArrowheads="1" noChangeShapeType="1" noTextEdit="1"/>
                  </p:cNvSpPr>
                  <p:nvPr/>
                </p:nvSpPr>
                <p:spPr>
                  <a:xfrm>
                    <a:off x="3035121" y="2541292"/>
                    <a:ext cx="387221"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596721" y="152400"/>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67" name="TextBox 66"/>
                  <p:cNvSpPr txBox="1">
                    <a:spLocks noRot="1" noChangeAspect="1" noMove="1" noResize="1" noEditPoints="1" noAdjustHandles="1" noChangeArrowheads="1" noChangeShapeType="1" noTextEdit="1"/>
                  </p:cNvSpPr>
                  <p:nvPr/>
                </p:nvSpPr>
                <p:spPr>
                  <a:xfrm>
                    <a:off x="596721" y="152400"/>
                    <a:ext cx="387221" cy="369332"/>
                  </a:xfrm>
                  <a:prstGeom prst="rect">
                    <a:avLst/>
                  </a:prstGeom>
                  <a:blipFill rotWithShape="1">
                    <a:blip r:embed="rId10"/>
                    <a:stretch>
                      <a:fillRect b="-8197"/>
                    </a:stretch>
                  </a:blipFill>
                </p:spPr>
                <p:txBody>
                  <a:bodyPr/>
                  <a:lstStyle/>
                  <a:p>
                    <a:r>
                      <a:rPr lang="en-US">
                        <a:noFill/>
                      </a:rPr>
                      <a:t> </a:t>
                    </a:r>
                  </a:p>
                </p:txBody>
              </p:sp>
            </mc:Fallback>
          </mc:AlternateContent>
        </p:grpSp>
        <p:grpSp>
          <p:nvGrpSpPr>
            <p:cNvPr id="40" name="Group 39"/>
            <p:cNvGrpSpPr/>
            <p:nvPr/>
          </p:nvGrpSpPr>
          <p:grpSpPr>
            <a:xfrm>
              <a:off x="3798198" y="3429000"/>
              <a:ext cx="2297805" cy="2980820"/>
              <a:chOff x="3798198" y="3429000"/>
              <a:chExt cx="2297805" cy="2980820"/>
            </a:xfrm>
          </p:grpSpPr>
          <p:grpSp>
            <p:nvGrpSpPr>
              <p:cNvPr id="96" name="Group 95"/>
              <p:cNvGrpSpPr/>
              <p:nvPr/>
            </p:nvGrpSpPr>
            <p:grpSpPr>
              <a:xfrm rot="16200000">
                <a:off x="3596751" y="3910568"/>
                <a:ext cx="2700699" cy="2297805"/>
                <a:chOff x="838200" y="457200"/>
                <a:chExt cx="3225506" cy="2297805"/>
              </a:xfrm>
            </p:grpSpPr>
            <p:grpSp>
              <p:nvGrpSpPr>
                <p:cNvPr id="97" name="Group 96"/>
                <p:cNvGrpSpPr/>
                <p:nvPr/>
              </p:nvGrpSpPr>
              <p:grpSpPr>
                <a:xfrm>
                  <a:off x="838200" y="457200"/>
                  <a:ext cx="2775616" cy="2057400"/>
                  <a:chOff x="838200" y="457200"/>
                  <a:chExt cx="2775616" cy="2057400"/>
                </a:xfrm>
              </p:grpSpPr>
              <p:grpSp>
                <p:nvGrpSpPr>
                  <p:cNvPr id="99" name="Group 98"/>
                  <p:cNvGrpSpPr/>
                  <p:nvPr/>
                </p:nvGrpSpPr>
                <p:grpSpPr>
                  <a:xfrm>
                    <a:off x="838200" y="1600200"/>
                    <a:ext cx="2749858" cy="914400"/>
                    <a:chOff x="838200" y="1600200"/>
                    <a:chExt cx="2749858" cy="914400"/>
                  </a:xfrm>
                </p:grpSpPr>
                <p:cxnSp>
                  <p:nvCxnSpPr>
                    <p:cNvPr id="106" name="Straight Arrow Connector 105"/>
                    <p:cNvCxnSpPr/>
                    <p:nvPr/>
                  </p:nvCxnSpPr>
                  <p:spPr bwMode="auto">
                    <a:xfrm>
                      <a:off x="838200" y="1600200"/>
                      <a:ext cx="2749858"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p:cNvCxnSpPr/>
                    <p:nvPr/>
                  </p:nvCxnSpPr>
                  <p:spPr bwMode="auto">
                    <a:xfrm>
                      <a:off x="838200" y="1828800"/>
                      <a:ext cx="2749858" cy="0"/>
                    </a:xfrm>
                    <a:prstGeom prst="straightConnector1">
                      <a:avLst/>
                    </a:prstGeom>
                    <a:solidFill>
                      <a:schemeClr val="accent1"/>
                    </a:solidFill>
                    <a:ln w="349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107"/>
                    <p:cNvCxnSpPr/>
                    <p:nvPr/>
                  </p:nvCxnSpPr>
                  <p:spPr bwMode="auto">
                    <a:xfrm>
                      <a:off x="838200" y="2057400"/>
                      <a:ext cx="2749858" cy="0"/>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Arrow Connector 108"/>
                    <p:cNvCxnSpPr/>
                    <p:nvPr/>
                  </p:nvCxnSpPr>
                  <p:spPr bwMode="auto">
                    <a:xfrm>
                      <a:off x="838200" y="2286000"/>
                      <a:ext cx="2749858" cy="0"/>
                    </a:xfrm>
                    <a:prstGeom prst="straightConnector1">
                      <a:avLst/>
                    </a:prstGeom>
                    <a:solidFill>
                      <a:schemeClr val="accent1"/>
                    </a:solidFill>
                    <a:ln w="254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Arrow Connector 109"/>
                    <p:cNvCxnSpPr/>
                    <p:nvPr/>
                  </p:nvCxnSpPr>
                  <p:spPr bwMode="auto">
                    <a:xfrm>
                      <a:off x="838200" y="25146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0" name="Group 99"/>
                  <p:cNvGrpSpPr/>
                  <p:nvPr/>
                </p:nvGrpSpPr>
                <p:grpSpPr>
                  <a:xfrm>
                    <a:off x="838200" y="457200"/>
                    <a:ext cx="2775616" cy="914400"/>
                    <a:chOff x="838200" y="1600200"/>
                    <a:chExt cx="2775616" cy="914400"/>
                  </a:xfrm>
                </p:grpSpPr>
                <p:cxnSp>
                  <p:nvCxnSpPr>
                    <p:cNvPr id="101" name="Straight Arrow Connector 100"/>
                    <p:cNvCxnSpPr/>
                    <p:nvPr/>
                  </p:nvCxnSpPr>
                  <p:spPr bwMode="auto">
                    <a:xfrm>
                      <a:off x="863958" y="1600200"/>
                      <a:ext cx="2749858" cy="0"/>
                    </a:xfrm>
                    <a:prstGeom prst="straightConnector1">
                      <a:avLst/>
                    </a:prstGeom>
                    <a:solidFill>
                      <a:schemeClr val="accent1"/>
                    </a:solidFill>
                    <a:ln w="66675" cap="sq"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Arrow Connector 101"/>
                    <p:cNvCxnSpPr/>
                    <p:nvPr/>
                  </p:nvCxnSpPr>
                  <p:spPr bwMode="auto">
                    <a:xfrm>
                      <a:off x="838200" y="1828800"/>
                      <a:ext cx="2749858" cy="0"/>
                    </a:xfrm>
                    <a:prstGeom prst="straightConnector1">
                      <a:avLst/>
                    </a:prstGeom>
                    <a:solidFill>
                      <a:schemeClr val="accent1"/>
                    </a:solidFill>
                    <a:ln w="603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Arrow Connector 102"/>
                    <p:cNvCxnSpPr/>
                    <p:nvPr/>
                  </p:nvCxnSpPr>
                  <p:spPr bwMode="auto">
                    <a:xfrm>
                      <a:off x="838200" y="2057400"/>
                      <a:ext cx="2749858" cy="0"/>
                    </a:xfrm>
                    <a:prstGeom prst="straightConnector1">
                      <a:avLst/>
                    </a:prstGeom>
                    <a:solidFill>
                      <a:schemeClr val="accent1"/>
                    </a:solidFill>
                    <a:ln w="508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Arrow Connector 103"/>
                    <p:cNvCxnSpPr/>
                    <p:nvPr/>
                  </p:nvCxnSpPr>
                  <p:spPr bwMode="auto">
                    <a:xfrm>
                      <a:off x="838200" y="2286000"/>
                      <a:ext cx="2749858" cy="0"/>
                    </a:xfrm>
                    <a:prstGeom prst="straightConnector1">
                      <a:avLst/>
                    </a:prstGeom>
                    <a:solidFill>
                      <a:schemeClr val="accent1"/>
                    </a:solidFill>
                    <a:ln w="476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Arrow Connector 104"/>
                    <p:cNvCxnSpPr/>
                    <p:nvPr/>
                  </p:nvCxnSpPr>
                  <p:spPr bwMode="auto">
                    <a:xfrm>
                      <a:off x="838200" y="2514600"/>
                      <a:ext cx="2749858" cy="0"/>
                    </a:xfrm>
                    <a:prstGeom prst="straightConnector1">
                      <a:avLst/>
                    </a:prstGeom>
                    <a:solidFill>
                      <a:schemeClr val="accent1"/>
                    </a:solidFill>
                    <a:ln w="412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98" name="TextBox 97"/>
                    <p:cNvSpPr txBox="1"/>
                    <p:nvPr/>
                  </p:nvSpPr>
                  <p:spPr>
                    <a:xfrm rot="5400000">
                      <a:off x="3631152" y="2322450"/>
                      <a:ext cx="473848"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a:rPr lang="en-US" b="0" i="1" smtClean="0">
                                    <a:solidFill>
                                      <a:srgbClr val="FFFF00"/>
                                    </a:solidFill>
                                    <a:latin typeface="Cambria Math"/>
                                  </a:rPr>
                                  <m:t>𝐹</m:t>
                                </m:r>
                              </m:e>
                              <m:sub>
                                <m:r>
                                  <a:rPr lang="en-US" b="0" i="1" smtClean="0">
                                    <a:solidFill>
                                      <a:srgbClr val="FFFF00"/>
                                    </a:solidFill>
                                    <a:latin typeface="Cambria Math"/>
                                  </a:rPr>
                                  <m:t>𝑦</m:t>
                                </m:r>
                              </m:sub>
                            </m:sSub>
                          </m:oMath>
                        </m:oMathPara>
                      </a14:m>
                      <a:endParaRPr 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5400000">
                      <a:off x="3631152" y="2322450"/>
                      <a:ext cx="473848" cy="391261"/>
                    </a:xfrm>
                    <a:prstGeom prst="rect">
                      <a:avLst/>
                    </a:prstGeom>
                    <a:blipFill rotWithShape="1">
                      <a:blip r:embed="rId11"/>
                      <a:stretch>
                        <a:fillRect b="-22222"/>
                      </a:stretch>
                    </a:blipFill>
                  </p:spPr>
                  <p:txBody>
                    <a:bodyPr/>
                    <a:lstStyle/>
                    <a:p>
                      <a:r>
                        <a:rPr lang="en-US">
                          <a:noFill/>
                        </a:rPr>
                        <a:t> </a:t>
                      </a:r>
                    </a:p>
                  </p:txBody>
                </p:sp>
              </mc:Fallback>
            </mc:AlternateContent>
          </p:grpSp>
          <p:sp>
            <p:nvSpPr>
              <p:cNvPr id="95" name="Sun 94"/>
              <p:cNvSpPr/>
              <p:nvPr/>
            </p:nvSpPr>
            <p:spPr bwMode="auto">
              <a:xfrm>
                <a:off x="4250025" y="4965879"/>
                <a:ext cx="457200" cy="457200"/>
              </a:xfrm>
              <a:prstGeom prst="sun">
                <a:avLst>
                  <a:gd name="adj" fmla="val 3485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55" name="TextBox 154"/>
                  <p:cNvSpPr txBox="1"/>
                  <p:nvPr/>
                </p:nvSpPr>
                <p:spPr>
                  <a:xfrm>
                    <a:off x="4198513" y="3429000"/>
                    <a:ext cx="1135487" cy="686022"/>
                  </a:xfrm>
                  <a:prstGeom prst="rect">
                    <a:avLst/>
                  </a:prstGeom>
                  <a:noFill/>
                  <a:ln w="28575">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𝐹</m:t>
                                  </m:r>
                                </m:e>
                                <m:sub>
                                  <m:r>
                                    <a:rPr lang="en-US" sz="2000" b="0" i="1" smtClean="0">
                                      <a:latin typeface="Cambria Math"/>
                                      <a:ea typeface="Cambria Math"/>
                                    </a:rPr>
                                    <m:t>𝑦</m:t>
                                  </m:r>
                                </m:sub>
                              </m:sSub>
                            </m:num>
                            <m:den>
                              <m:r>
                                <a:rPr lang="en-US" sz="2000" i="1" smtClean="0">
                                  <a:latin typeface="Cambria Math"/>
                                  <a:ea typeface="Cambria Math"/>
                                </a:rPr>
                                <m:t>𝜕</m:t>
                              </m:r>
                              <m:r>
                                <a:rPr lang="en-US" sz="2000" b="0" i="1" smtClean="0">
                                  <a:latin typeface="Cambria Math"/>
                                  <a:ea typeface="Cambria Math"/>
                                </a:rPr>
                                <m:t>𝑥</m:t>
                              </m:r>
                            </m:den>
                          </m:f>
                          <m:r>
                            <a:rPr lang="en-US" sz="2000" b="0" i="1" smtClean="0">
                              <a:latin typeface="Cambria Math"/>
                              <a:ea typeface="Cambria Math"/>
                            </a:rPr>
                            <m:t>&lt;</m:t>
                          </m:r>
                          <m:r>
                            <a:rPr lang="en-US" sz="2000" b="0" i="0" smtClean="0">
                              <a:latin typeface="Cambria Math"/>
                            </a:rPr>
                            <m:t>0</m:t>
                          </m:r>
                        </m:oMath>
                      </m:oMathPara>
                    </a14:m>
                    <a:endParaRPr lang="en-US" sz="2400" dirty="0"/>
                  </a:p>
                </p:txBody>
              </p:sp>
            </mc:Choice>
            <mc:Fallback xmlns="">
              <p:sp>
                <p:nvSpPr>
                  <p:cNvPr id="155" name="TextBox 154"/>
                  <p:cNvSpPr txBox="1">
                    <a:spLocks noRot="1" noChangeAspect="1" noMove="1" noResize="1" noEditPoints="1" noAdjustHandles="1" noChangeArrowheads="1" noChangeShapeType="1" noTextEdit="1"/>
                  </p:cNvSpPr>
                  <p:nvPr/>
                </p:nvSpPr>
                <p:spPr>
                  <a:xfrm>
                    <a:off x="4198513" y="3429000"/>
                    <a:ext cx="1135487" cy="686022"/>
                  </a:xfrm>
                  <a:prstGeom prst="rect">
                    <a:avLst/>
                  </a:prstGeom>
                  <a:blipFill rotWithShape="1">
                    <a:blip r:embed="rId12"/>
                    <a:stretch>
                      <a:fillRect/>
                    </a:stretch>
                  </a:blipFill>
                  <a:ln w="28575">
                    <a:solidFill>
                      <a:schemeClr val="tx1"/>
                    </a:solidFill>
                  </a:ln>
                </p:spPr>
                <p:txBody>
                  <a:bodyPr/>
                  <a:lstStyle/>
                  <a:p>
                    <a:r>
                      <a:rPr lang="en-US">
                        <a:noFill/>
                      </a:rPr>
                      <a:t> </a:t>
                    </a:r>
                  </a:p>
                </p:txBody>
              </p:sp>
            </mc:Fallback>
          </mc:AlternateContent>
        </p:grpSp>
      </p:grpSp>
      <p:sp>
        <p:nvSpPr>
          <p:cNvPr id="157" name="TextBox 156"/>
          <p:cNvSpPr txBox="1"/>
          <p:nvPr/>
        </p:nvSpPr>
        <p:spPr>
          <a:xfrm>
            <a:off x="3594279" y="2480846"/>
            <a:ext cx="5473521" cy="338554"/>
          </a:xfrm>
          <a:prstGeom prst="rect">
            <a:avLst/>
          </a:prstGeom>
          <a:noFill/>
        </p:spPr>
        <p:txBody>
          <a:bodyPr wrap="square" rtlCol="0">
            <a:spAutoFit/>
          </a:bodyPr>
          <a:lstStyle/>
          <a:p>
            <a:pPr marL="285750" indent="-285750" algn="r" rtl="1">
              <a:buFont typeface="Arial" panose="020B0604020202020204" pitchFamily="34" charset="0"/>
              <a:buChar char="•"/>
            </a:pPr>
            <a:r>
              <a:rPr lang="he-IL" sz="1600" dirty="0" smtClean="0"/>
              <a:t>מהי אפשרות הנוספת למצב יסוד אטרוגני במישור זה? </a:t>
            </a:r>
            <a:endParaRPr lang="he-IL" sz="1600" dirty="0"/>
          </a:p>
        </p:txBody>
      </p:sp>
      <p:grpSp>
        <p:nvGrpSpPr>
          <p:cNvPr id="164" name="Group 163"/>
          <p:cNvGrpSpPr/>
          <p:nvPr/>
        </p:nvGrpSpPr>
        <p:grpSpPr>
          <a:xfrm>
            <a:off x="127716" y="3505200"/>
            <a:ext cx="3002705" cy="3150095"/>
            <a:chOff x="127716" y="3505200"/>
            <a:chExt cx="3002705" cy="3150095"/>
          </a:xfrm>
        </p:grpSpPr>
        <p:grpSp>
          <p:nvGrpSpPr>
            <p:cNvPr id="159" name="Group 158"/>
            <p:cNvGrpSpPr/>
            <p:nvPr/>
          </p:nvGrpSpPr>
          <p:grpSpPr>
            <a:xfrm>
              <a:off x="304800" y="3874532"/>
              <a:ext cx="2697268" cy="2602469"/>
              <a:chOff x="317679" y="3859508"/>
              <a:chExt cx="2697268" cy="2602469"/>
            </a:xfrm>
          </p:grpSpPr>
          <p:grpSp>
            <p:nvGrpSpPr>
              <p:cNvPr id="112" name="Group 111"/>
              <p:cNvGrpSpPr/>
              <p:nvPr/>
            </p:nvGrpSpPr>
            <p:grpSpPr>
              <a:xfrm>
                <a:off x="317679" y="3859508"/>
                <a:ext cx="2468577" cy="2602469"/>
                <a:chOff x="762000" y="140732"/>
                <a:chExt cx="2468577" cy="2602469"/>
              </a:xfrm>
            </p:grpSpPr>
            <p:cxnSp>
              <p:nvCxnSpPr>
                <p:cNvPr id="115" name="Straight Arrow Connector 114"/>
                <p:cNvCxnSpPr/>
                <p:nvPr/>
              </p:nvCxnSpPr>
              <p:spPr bwMode="auto">
                <a:xfrm flipV="1">
                  <a:off x="762000" y="140732"/>
                  <a:ext cx="0" cy="26024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p:cNvCxnSpPr/>
                <p:nvPr/>
              </p:nvCxnSpPr>
              <p:spPr bwMode="auto">
                <a:xfrm flipV="1">
                  <a:off x="768508" y="2743200"/>
                  <a:ext cx="2462069"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6" name="Group 155"/>
              <p:cNvGrpSpPr/>
              <p:nvPr/>
            </p:nvGrpSpPr>
            <p:grpSpPr>
              <a:xfrm>
                <a:off x="342363" y="4114800"/>
                <a:ext cx="2672584" cy="2133600"/>
                <a:chOff x="342363" y="4114800"/>
                <a:chExt cx="2672584" cy="2133600"/>
              </a:xfrm>
            </p:grpSpPr>
            <p:grpSp>
              <p:nvGrpSpPr>
                <p:cNvPr id="62" name="Group 61"/>
                <p:cNvGrpSpPr/>
                <p:nvPr/>
              </p:nvGrpSpPr>
              <p:grpSpPr>
                <a:xfrm>
                  <a:off x="342363" y="4114800"/>
                  <a:ext cx="2672584" cy="2133600"/>
                  <a:chOff x="838200" y="381000"/>
                  <a:chExt cx="3133218" cy="2133600"/>
                </a:xfrm>
              </p:grpSpPr>
              <p:grpSp>
                <p:nvGrpSpPr>
                  <p:cNvPr id="63" name="Group 62"/>
                  <p:cNvGrpSpPr/>
                  <p:nvPr/>
                </p:nvGrpSpPr>
                <p:grpSpPr>
                  <a:xfrm>
                    <a:off x="838200" y="457200"/>
                    <a:ext cx="2775616" cy="2057400"/>
                    <a:chOff x="838200" y="457200"/>
                    <a:chExt cx="2775616" cy="2057400"/>
                  </a:xfrm>
                </p:grpSpPr>
                <p:grpSp>
                  <p:nvGrpSpPr>
                    <p:cNvPr id="76" name="Group 75"/>
                    <p:cNvGrpSpPr/>
                    <p:nvPr/>
                  </p:nvGrpSpPr>
                  <p:grpSpPr>
                    <a:xfrm>
                      <a:off x="838200" y="1600200"/>
                      <a:ext cx="2749858" cy="914400"/>
                      <a:chOff x="838200" y="1600200"/>
                      <a:chExt cx="2749858" cy="914400"/>
                    </a:xfrm>
                  </p:grpSpPr>
                  <p:cxnSp>
                    <p:nvCxnSpPr>
                      <p:cNvPr id="83" name="Straight Arrow Connector 82"/>
                      <p:cNvCxnSpPr/>
                      <p:nvPr/>
                    </p:nvCxnSpPr>
                    <p:spPr bwMode="auto">
                      <a:xfrm>
                        <a:off x="838200" y="1600200"/>
                        <a:ext cx="2749858"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a:off x="838200" y="1828800"/>
                        <a:ext cx="2749858" cy="0"/>
                      </a:xfrm>
                      <a:prstGeom prst="straightConnector1">
                        <a:avLst/>
                      </a:prstGeom>
                      <a:solidFill>
                        <a:schemeClr val="accent1"/>
                      </a:solidFill>
                      <a:ln w="349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p:cNvCxnSpPr/>
                      <p:nvPr/>
                    </p:nvCxnSpPr>
                    <p:spPr bwMode="auto">
                      <a:xfrm>
                        <a:off x="838200" y="2057400"/>
                        <a:ext cx="2749858" cy="0"/>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p:nvPr/>
                    </p:nvCxnSpPr>
                    <p:spPr bwMode="auto">
                      <a:xfrm>
                        <a:off x="838200" y="2286000"/>
                        <a:ext cx="2749858" cy="0"/>
                      </a:xfrm>
                      <a:prstGeom prst="straightConnector1">
                        <a:avLst/>
                      </a:prstGeom>
                      <a:solidFill>
                        <a:schemeClr val="accent1"/>
                      </a:solidFill>
                      <a:ln w="254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p:nvPr/>
                    </p:nvCxnSpPr>
                    <p:spPr bwMode="auto">
                      <a:xfrm>
                        <a:off x="838200" y="25146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 name="Group 76"/>
                    <p:cNvGrpSpPr/>
                    <p:nvPr/>
                  </p:nvGrpSpPr>
                  <p:grpSpPr>
                    <a:xfrm>
                      <a:off x="838200" y="457200"/>
                      <a:ext cx="2775616" cy="914400"/>
                      <a:chOff x="838200" y="1600200"/>
                      <a:chExt cx="2775616" cy="914400"/>
                    </a:xfrm>
                  </p:grpSpPr>
                  <p:cxnSp>
                    <p:nvCxnSpPr>
                      <p:cNvPr id="78" name="Straight Arrow Connector 77"/>
                      <p:cNvCxnSpPr/>
                      <p:nvPr/>
                    </p:nvCxnSpPr>
                    <p:spPr bwMode="auto">
                      <a:xfrm>
                        <a:off x="863958" y="1600200"/>
                        <a:ext cx="2749858" cy="0"/>
                      </a:xfrm>
                      <a:prstGeom prst="straightConnector1">
                        <a:avLst/>
                      </a:prstGeom>
                      <a:solidFill>
                        <a:schemeClr val="accent1"/>
                      </a:solidFill>
                      <a:ln w="66675" cap="sq"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Arrow Connector 78"/>
                      <p:cNvCxnSpPr/>
                      <p:nvPr/>
                    </p:nvCxnSpPr>
                    <p:spPr bwMode="auto">
                      <a:xfrm>
                        <a:off x="838200" y="1828800"/>
                        <a:ext cx="2749858" cy="0"/>
                      </a:xfrm>
                      <a:prstGeom prst="straightConnector1">
                        <a:avLst/>
                      </a:prstGeom>
                      <a:solidFill>
                        <a:schemeClr val="accent1"/>
                      </a:solidFill>
                      <a:ln w="603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p:cNvCxnSpPr/>
                      <p:nvPr/>
                    </p:nvCxnSpPr>
                    <p:spPr bwMode="auto">
                      <a:xfrm>
                        <a:off x="838200" y="2057400"/>
                        <a:ext cx="2749858" cy="0"/>
                      </a:xfrm>
                      <a:prstGeom prst="straightConnector1">
                        <a:avLst/>
                      </a:prstGeom>
                      <a:solidFill>
                        <a:schemeClr val="accent1"/>
                      </a:solidFill>
                      <a:ln w="508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p:cNvCxnSpPr/>
                      <p:nvPr/>
                    </p:nvCxnSpPr>
                    <p:spPr bwMode="auto">
                      <a:xfrm>
                        <a:off x="838200" y="2286000"/>
                        <a:ext cx="2749858" cy="0"/>
                      </a:xfrm>
                      <a:prstGeom prst="straightConnector1">
                        <a:avLst/>
                      </a:prstGeom>
                      <a:solidFill>
                        <a:schemeClr val="accent1"/>
                      </a:solidFill>
                      <a:ln w="476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p:cNvCxnSpPr/>
                      <p:nvPr/>
                    </p:nvCxnSpPr>
                    <p:spPr bwMode="auto">
                      <a:xfrm>
                        <a:off x="838200" y="2514600"/>
                        <a:ext cx="2749858" cy="0"/>
                      </a:xfrm>
                      <a:prstGeom prst="straightConnector1">
                        <a:avLst/>
                      </a:prstGeom>
                      <a:solidFill>
                        <a:schemeClr val="accent1"/>
                      </a:solidFill>
                      <a:ln w="412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75" name="TextBox 74"/>
                      <p:cNvSpPr txBox="1"/>
                      <p:nvPr/>
                    </p:nvSpPr>
                    <p:spPr>
                      <a:xfrm>
                        <a:off x="3505200" y="381000"/>
                        <a:ext cx="4662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a:rPr lang="en-US" b="0" i="1" smtClean="0">
                                      <a:solidFill>
                                        <a:srgbClr val="FFFF00"/>
                                      </a:solidFill>
                                      <a:latin typeface="Cambria Math"/>
                                    </a:rPr>
                                    <m:t>𝐹</m:t>
                                  </m:r>
                                </m:e>
                                <m:sub>
                                  <m:r>
                                    <a:rPr lang="en-US" b="0" i="1" smtClean="0">
                                      <a:solidFill>
                                        <a:srgbClr val="FFFF00"/>
                                      </a:solidFill>
                                      <a:latin typeface="Cambria Math"/>
                                    </a:rPr>
                                    <m:t>𝑥</m:t>
                                  </m:r>
                                </m:sub>
                              </m:sSub>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3505200" y="381000"/>
                        <a:ext cx="466218" cy="369332"/>
                      </a:xfrm>
                      <a:prstGeom prst="rect">
                        <a:avLst/>
                      </a:prstGeom>
                      <a:blipFill rotWithShape="1">
                        <a:blip r:embed="rId3"/>
                        <a:stretch>
                          <a:fillRect/>
                        </a:stretch>
                      </a:blipFill>
                    </p:spPr>
                    <p:txBody>
                      <a:bodyPr/>
                      <a:lstStyle/>
                      <a:p>
                        <a:r>
                          <a:rPr lang="en-US">
                            <a:noFill/>
                          </a:rPr>
                          <a:t> </a:t>
                        </a:r>
                      </a:p>
                    </p:txBody>
                  </p:sp>
                </mc:Fallback>
              </mc:AlternateContent>
            </p:grpSp>
            <p:sp>
              <p:nvSpPr>
                <p:cNvPr id="117" name="Sun 116"/>
                <p:cNvSpPr/>
                <p:nvPr/>
              </p:nvSpPr>
              <p:spPr bwMode="auto">
                <a:xfrm>
                  <a:off x="1127973" y="4888605"/>
                  <a:ext cx="457200" cy="457200"/>
                </a:xfrm>
                <a:prstGeom prst="sun">
                  <a:avLst>
                    <a:gd name="adj" fmla="val 3485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mc:AlternateContent xmlns:mc="http://schemas.openxmlformats.org/markup-compatibility/2006" xmlns:a14="http://schemas.microsoft.com/office/drawing/2010/main">
          <mc:Choice Requires="a14">
            <p:sp>
              <p:nvSpPr>
                <p:cNvPr id="162" name="TextBox 161"/>
                <p:cNvSpPr txBox="1"/>
                <p:nvPr/>
              </p:nvSpPr>
              <p:spPr>
                <a:xfrm>
                  <a:off x="2743200" y="6285963"/>
                  <a:ext cx="3872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162" name="TextBox 161"/>
                <p:cNvSpPr txBox="1">
                  <a:spLocks noRot="1" noChangeAspect="1" noMove="1" noResize="1" noEditPoints="1" noAdjustHandles="1" noChangeArrowheads="1" noChangeShapeType="1" noTextEdit="1"/>
                </p:cNvSpPr>
                <p:nvPr/>
              </p:nvSpPr>
              <p:spPr>
                <a:xfrm>
                  <a:off x="2743200" y="6285963"/>
                  <a:ext cx="387221" cy="3693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TextBox 162"/>
                <p:cNvSpPr txBox="1"/>
                <p:nvPr/>
              </p:nvSpPr>
              <p:spPr>
                <a:xfrm>
                  <a:off x="127716" y="3505200"/>
                  <a:ext cx="39062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163" name="TextBox 162"/>
                <p:cNvSpPr txBox="1">
                  <a:spLocks noRot="1" noChangeAspect="1" noMove="1" noResize="1" noEditPoints="1" noAdjustHandles="1" noChangeArrowheads="1" noChangeShapeType="1" noTextEdit="1"/>
                </p:cNvSpPr>
                <p:nvPr/>
              </p:nvSpPr>
              <p:spPr>
                <a:xfrm>
                  <a:off x="127716" y="3505200"/>
                  <a:ext cx="390620" cy="369332"/>
                </a:xfrm>
                <a:prstGeom prst="rect">
                  <a:avLst/>
                </a:prstGeom>
                <a:blipFill rotWithShape="1">
                  <a:blip r:embed="rId14"/>
                  <a:stretch>
                    <a:fillRect b="-8197"/>
                  </a:stretch>
                </a:blipFill>
              </p:spPr>
              <p:txBody>
                <a:bodyPr/>
                <a:lstStyle/>
                <a:p>
                  <a:r>
                    <a:rPr lang="en-US">
                      <a:noFill/>
                    </a:rPr>
                    <a:t> </a:t>
                  </a:r>
                </a:p>
              </p:txBody>
            </p:sp>
          </mc:Fallback>
        </mc:AlternateContent>
      </p:grpSp>
    </p:spTree>
    <p:extLst>
      <p:ext uri="{BB962C8B-B14F-4D97-AF65-F5344CB8AC3E}">
        <p14:creationId xmlns:p14="http://schemas.microsoft.com/office/powerpoint/2010/main" val="359223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circle(in)">
                                      <p:cBhvr>
                                        <p:cTn id="12" dur="20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additive="base">
                                        <p:cTn id="37" dur="500" fill="hold"/>
                                        <p:tgtEl>
                                          <p:spTgt spid="164"/>
                                        </p:tgtEl>
                                        <p:attrNameLst>
                                          <p:attrName>ppt_x</p:attrName>
                                        </p:attrNameLst>
                                      </p:cBhvr>
                                      <p:tavLst>
                                        <p:tav tm="0">
                                          <p:val>
                                            <p:strVal val="0-#ppt_w/2"/>
                                          </p:val>
                                        </p:tav>
                                        <p:tav tm="100000">
                                          <p:val>
                                            <p:strVal val="#ppt_x"/>
                                          </p:val>
                                        </p:tav>
                                      </p:tavLst>
                                    </p:anim>
                                    <p:anim calcmode="lin" valueType="num">
                                      <p:cBhvr additive="base">
                                        <p:cTn id="38" dur="500" fill="hold"/>
                                        <p:tgtEl>
                                          <p:spTgt spid="16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7"/>
                                        </p:tgtEl>
                                        <p:attrNameLst>
                                          <p:attrName>style.visibility</p:attrName>
                                        </p:attrNameLst>
                                      </p:cBhvr>
                                      <p:to>
                                        <p:strVal val="visible"/>
                                      </p:to>
                                    </p:set>
                                    <p:animEffect transition="in" filter="fade">
                                      <p:cBhvr>
                                        <p:cTn id="54" dur="500"/>
                                        <p:tgtEl>
                                          <p:spTgt spid="15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500" fill="hold"/>
                                        <p:tgtEl>
                                          <p:spTgt spid="160"/>
                                        </p:tgtEl>
                                        <p:attrNameLst>
                                          <p:attrName>ppt_x</p:attrName>
                                        </p:attrNameLst>
                                      </p:cBhvr>
                                      <p:tavLst>
                                        <p:tav tm="0">
                                          <p:val>
                                            <p:strVal val="#ppt_x"/>
                                          </p:val>
                                        </p:tav>
                                        <p:tav tm="100000">
                                          <p:val>
                                            <p:strVal val="#ppt_x"/>
                                          </p:val>
                                        </p:tav>
                                      </p:tavLst>
                                    </p:anim>
                                    <p:anim calcmode="lin" valueType="num">
                                      <p:cBhvr additive="base">
                                        <p:cTn id="6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p:bldP spid="36" grpId="0"/>
      <p:bldP spid="38" grpId="0"/>
      <p:bldP spid="39" grpId="0"/>
      <p:bldP spid="72" grpId="0"/>
      <p:bldP spid="157"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248400"/>
            <a:ext cx="533400" cy="476250"/>
          </a:xfrm>
        </p:spPr>
        <p:txBody>
          <a:bodyPr/>
          <a:lstStyle/>
          <a:p>
            <a:pPr algn="r" rtl="1">
              <a:defRPr/>
            </a:pPr>
            <a:fld id="{DB313FC9-621A-4E74-B621-6E46F1091A4A}" type="slidenum">
              <a:rPr lang="he-IL" altLang="en-US" smtClean="0">
                <a:solidFill>
                  <a:srgbClr val="FFFFFF"/>
                </a:solidFill>
              </a:rPr>
              <a:pPr algn="r" rtl="1">
                <a:defRPr/>
              </a:pPr>
              <a:t>60</a:t>
            </a:fld>
            <a:endParaRPr lang="en-US" altLang="en-US" dirty="0">
              <a:solidFill>
                <a:srgbClr val="FFFFFF"/>
              </a:solidFill>
            </a:endParaRPr>
          </a:p>
        </p:txBody>
      </p:sp>
      <p:pic>
        <p:nvPicPr>
          <p:cNvPr id="18434" name="Picture 2" descr="\ \varepsil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6413" y="144463"/>
            <a:ext cx="85725" cy="857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1864471" y="-26829"/>
                <a:ext cx="7127129" cy="575479"/>
              </a:xfrm>
              <a:prstGeom prst="rect">
                <a:avLst/>
              </a:prstGeom>
              <a:noFill/>
            </p:spPr>
            <p:txBody>
              <a:bodyPr wrap="square" rtlCol="0">
                <a:spAutoFit/>
              </a:bodyPr>
              <a:lstStyle/>
              <a:p>
                <a:pPr algn="r" rtl="1"/>
                <a:r>
                  <a:rPr lang="he-IL" sz="2800" dirty="0" smtClean="0"/>
                  <a:t>היחידות של </a:t>
                </a:r>
                <a14:m>
                  <m:oMath xmlns:m="http://schemas.openxmlformats.org/officeDocument/2006/math">
                    <m:acc>
                      <m:accPr>
                        <m:chr m:val="⃗"/>
                        <m:ctrlPr>
                          <a:rPr lang="he-IL" sz="2800" i="1" smtClean="0">
                            <a:latin typeface="Cambria Math" panose="02040503050406030204" pitchFamily="18" charset="0"/>
                          </a:rPr>
                        </m:ctrlPr>
                      </m:accPr>
                      <m:e>
                        <m:r>
                          <a:rPr lang="en-US" sz="2800" b="0" i="1" smtClean="0">
                            <a:latin typeface="Cambria Math"/>
                          </a:rPr>
                          <m:t>𝑃</m:t>
                        </m:r>
                      </m:e>
                    </m:acc>
                  </m:oMath>
                </a14:m>
                <a:r>
                  <a:rPr lang="he-IL" sz="2800" dirty="0" smtClean="0"/>
                  <a:t>,  של </a:t>
                </a:r>
                <a14:m>
                  <m:oMath xmlns:m="http://schemas.openxmlformats.org/officeDocument/2006/math">
                    <m:sSub>
                      <m:sSubPr>
                        <m:ctrlPr>
                          <a:rPr lang="he-IL" sz="2800" i="1" smtClean="0">
                            <a:latin typeface="Cambria Math" panose="02040503050406030204" pitchFamily="18" charset="0"/>
                          </a:rPr>
                        </m:ctrlPr>
                      </m:sSubPr>
                      <m:e>
                        <m:r>
                          <a:rPr lang="en-US" sz="2800" b="0" i="1" smtClean="0">
                            <a:latin typeface="Cambria Math"/>
                          </a:rPr>
                          <m:t> </m:t>
                        </m:r>
                        <m:r>
                          <a:rPr lang="he-IL" sz="2800" i="1">
                            <a:latin typeface="Cambria Math"/>
                            <a:ea typeface="Cambria Math"/>
                          </a:rPr>
                          <m:t>𝜒</m:t>
                        </m:r>
                      </m:e>
                      <m:sub>
                        <m:r>
                          <a:rPr lang="en-US" sz="2800" b="0" i="1" smtClean="0">
                            <a:latin typeface="Cambria Math"/>
                          </a:rPr>
                          <m:t>𝑒</m:t>
                        </m:r>
                      </m:sub>
                    </m:sSub>
                  </m:oMath>
                </a14:m>
                <a:r>
                  <a:rPr lang="he-IL" sz="2800" dirty="0" smtClean="0"/>
                  <a:t>והגדרת  ווקטור העתקה  </a:t>
                </a:r>
                <a14:m>
                  <m:oMath xmlns:m="http://schemas.openxmlformats.org/officeDocument/2006/math">
                    <m:acc>
                      <m:accPr>
                        <m:chr m:val="⃗"/>
                        <m:ctrlPr>
                          <a:rPr lang="he-IL" sz="2800" i="1" smtClean="0">
                            <a:latin typeface="Cambria Math" panose="02040503050406030204" pitchFamily="18" charset="0"/>
                          </a:rPr>
                        </m:ctrlPr>
                      </m:accPr>
                      <m:e>
                        <m:r>
                          <a:rPr lang="en-US" sz="2800" b="0" i="1" smtClean="0">
                            <a:latin typeface="Cambria Math"/>
                          </a:rPr>
                          <m:t>𝐷</m:t>
                        </m:r>
                      </m:e>
                    </m:acc>
                  </m:oMath>
                </a14:m>
                <a:r>
                  <a:rPr lang="he-IL" sz="2800" dirty="0" smtClean="0"/>
                  <a:t>  </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864471" y="-26829"/>
                <a:ext cx="7127129" cy="575479"/>
              </a:xfrm>
              <a:prstGeom prst="rect">
                <a:avLst/>
              </a:prstGeom>
              <a:blipFill rotWithShape="1">
                <a:blip r:embed="rId5"/>
                <a:stretch>
                  <a:fillRect l="-3336" t="-2128" r="-1711" b="-28723"/>
                </a:stretch>
              </a:blipFill>
            </p:spPr>
            <p:txBody>
              <a:bodyPr/>
              <a:lstStyle/>
              <a:p>
                <a:r>
                  <a:rPr lang="en-US">
                    <a:noFill/>
                  </a:rPr>
                  <a:t> </a:t>
                </a:r>
              </a:p>
            </p:txBody>
          </p:sp>
        </mc:Fallback>
      </mc:AlternateContent>
      <p:graphicFrame>
        <p:nvGraphicFramePr>
          <p:cNvPr id="12" name="Object 11"/>
          <p:cNvGraphicFramePr>
            <a:graphicFrameLocks noChangeAspect="1"/>
          </p:cNvGraphicFramePr>
          <p:nvPr>
            <p:extLst>
              <p:ext uri="{D42A27DB-BD31-4B8C-83A1-F6EECF244321}">
                <p14:modId xmlns:p14="http://schemas.microsoft.com/office/powerpoint/2010/main" val="1222221814"/>
              </p:ext>
            </p:extLst>
          </p:nvPr>
        </p:nvGraphicFramePr>
        <p:xfrm>
          <a:off x="236538" y="685800"/>
          <a:ext cx="8662987" cy="927100"/>
        </p:xfrm>
        <a:graphic>
          <a:graphicData uri="http://schemas.openxmlformats.org/presentationml/2006/ole">
            <mc:AlternateContent xmlns:mc="http://schemas.openxmlformats.org/markup-compatibility/2006">
              <mc:Choice xmlns:v="urn:schemas-microsoft-com:vml" Requires="v">
                <p:oleObj spid="_x0000_s40760" name="Equation" r:id="rId6" imgW="4038480" imgH="431640" progId="Equation.DSMT4">
                  <p:embed/>
                </p:oleObj>
              </mc:Choice>
              <mc:Fallback>
                <p:oleObj name="Equation" r:id="rId6" imgW="4038480" imgH="431640" progId="Equation.DSMT4">
                  <p:embed/>
                  <p:pic>
                    <p:nvPicPr>
                      <p:cNvPr id="0" name=""/>
                      <p:cNvPicPr/>
                      <p:nvPr/>
                    </p:nvPicPr>
                    <p:blipFill>
                      <a:blip r:embed="rId7"/>
                      <a:stretch>
                        <a:fillRect/>
                      </a:stretch>
                    </p:blipFill>
                    <p:spPr>
                      <a:xfrm>
                        <a:off x="236538" y="685800"/>
                        <a:ext cx="8662987" cy="927100"/>
                      </a:xfrm>
                      <a:prstGeom prst="rect">
                        <a:avLst/>
                      </a:prstGeom>
                      <a:solidFill>
                        <a:schemeClr val="tx1"/>
                      </a:solidFill>
                    </p:spPr>
                  </p:pic>
                </p:oleObj>
              </mc:Fallback>
            </mc:AlternateContent>
          </a:graphicData>
        </a:graphic>
      </p:graphicFrame>
      <p:sp>
        <p:nvSpPr>
          <p:cNvPr id="17" name="TextBox 16"/>
          <p:cNvSpPr txBox="1"/>
          <p:nvPr/>
        </p:nvSpPr>
        <p:spPr>
          <a:xfrm>
            <a:off x="4333696" y="1686662"/>
            <a:ext cx="3046498" cy="369332"/>
          </a:xfrm>
          <a:prstGeom prst="rect">
            <a:avLst/>
          </a:prstGeom>
          <a:noFill/>
        </p:spPr>
        <p:txBody>
          <a:bodyPr wrap="square" rtlCol="0">
            <a:spAutoFit/>
          </a:bodyPr>
          <a:lstStyle/>
          <a:p>
            <a:endParaRPr lang="en-US"/>
          </a:p>
        </p:txBody>
      </p:sp>
      <p:sp>
        <p:nvSpPr>
          <p:cNvPr id="4" name="TextBox 3"/>
          <p:cNvSpPr txBox="1"/>
          <p:nvPr/>
        </p:nvSpPr>
        <p:spPr>
          <a:xfrm>
            <a:off x="6934200" y="1752600"/>
            <a:ext cx="2057400" cy="381000"/>
          </a:xfrm>
          <a:prstGeom prst="rect">
            <a:avLst/>
          </a:prstGeom>
          <a:noFill/>
        </p:spPr>
        <p:txBody>
          <a:bodyPr wrap="square" rtlCol="0">
            <a:spAutoFit/>
          </a:bodyPr>
          <a:lstStyle/>
          <a:p>
            <a:pPr algn="r" rtl="1"/>
            <a:r>
              <a:rPr lang="he-IL" dirty="0" smtClean="0"/>
              <a:t>ומאידך מחוק גאוס:</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55201103"/>
              </p:ext>
            </p:extLst>
          </p:nvPr>
        </p:nvGraphicFramePr>
        <p:xfrm>
          <a:off x="434975" y="2286000"/>
          <a:ext cx="8280400" cy="1004888"/>
        </p:xfrm>
        <a:graphic>
          <a:graphicData uri="http://schemas.openxmlformats.org/presentationml/2006/ole">
            <mc:AlternateContent xmlns:mc="http://schemas.openxmlformats.org/markup-compatibility/2006">
              <mc:Choice xmlns:v="urn:schemas-microsoft-com:vml" Requires="v">
                <p:oleObj spid="_x0000_s40761" name="Equation" r:id="rId8" imgW="3657600" imgH="444240" progId="Equation.DSMT4">
                  <p:embed/>
                </p:oleObj>
              </mc:Choice>
              <mc:Fallback>
                <p:oleObj name="Equation" r:id="rId8" imgW="3657600" imgH="444240" progId="Equation.DSMT4">
                  <p:embed/>
                  <p:pic>
                    <p:nvPicPr>
                      <p:cNvPr id="0" name=""/>
                      <p:cNvPicPr/>
                      <p:nvPr/>
                    </p:nvPicPr>
                    <p:blipFill>
                      <a:blip r:embed="rId9"/>
                      <a:stretch>
                        <a:fillRect/>
                      </a:stretch>
                    </p:blipFill>
                    <p:spPr>
                      <a:xfrm>
                        <a:off x="434975" y="2286000"/>
                        <a:ext cx="8280400" cy="1004888"/>
                      </a:xfrm>
                      <a:prstGeom prst="rect">
                        <a:avLst/>
                      </a:prstGeom>
                      <a:solidFill>
                        <a:schemeClr val="tx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32561010"/>
              </p:ext>
            </p:extLst>
          </p:nvPr>
        </p:nvGraphicFramePr>
        <p:xfrm>
          <a:off x="1524000" y="3962400"/>
          <a:ext cx="5956300" cy="1271587"/>
        </p:xfrm>
        <a:graphic>
          <a:graphicData uri="http://schemas.openxmlformats.org/presentationml/2006/ole">
            <mc:AlternateContent xmlns:mc="http://schemas.openxmlformats.org/markup-compatibility/2006">
              <mc:Choice xmlns:v="urn:schemas-microsoft-com:vml" Requires="v">
                <p:oleObj spid="_x0000_s40762" name="Equation" r:id="rId10" imgW="2616120" imgH="558720" progId="Equation.DSMT4">
                  <p:embed/>
                </p:oleObj>
              </mc:Choice>
              <mc:Fallback>
                <p:oleObj name="Equation" r:id="rId10" imgW="2616120" imgH="558720" progId="Equation.DSMT4">
                  <p:embed/>
                  <p:pic>
                    <p:nvPicPr>
                      <p:cNvPr id="0" name=""/>
                      <p:cNvPicPr/>
                      <p:nvPr/>
                    </p:nvPicPr>
                    <p:blipFill>
                      <a:blip r:embed="rId11"/>
                      <a:stretch>
                        <a:fillRect/>
                      </a:stretch>
                    </p:blipFill>
                    <p:spPr>
                      <a:xfrm>
                        <a:off x="1524000" y="3962400"/>
                        <a:ext cx="5956300" cy="1271587"/>
                      </a:xfrm>
                      <a:prstGeom prst="rect">
                        <a:avLst/>
                      </a:prstGeom>
                      <a:solidFill>
                        <a:schemeClr val="tx1"/>
                      </a:solidFill>
                    </p:spPr>
                  </p:pic>
                </p:oleObj>
              </mc:Fallback>
            </mc:AlternateContent>
          </a:graphicData>
        </a:graphic>
      </p:graphicFrame>
      <p:sp>
        <p:nvSpPr>
          <p:cNvPr id="11" name="TextBox 10"/>
          <p:cNvSpPr txBox="1"/>
          <p:nvPr/>
        </p:nvSpPr>
        <p:spPr>
          <a:xfrm>
            <a:off x="6858000" y="3429000"/>
            <a:ext cx="2057400" cy="381000"/>
          </a:xfrm>
          <a:prstGeom prst="rect">
            <a:avLst/>
          </a:prstGeom>
          <a:noFill/>
        </p:spPr>
        <p:txBody>
          <a:bodyPr wrap="square" rtlCol="0">
            <a:spAutoFit/>
          </a:bodyPr>
          <a:lstStyle/>
          <a:p>
            <a:pPr algn="r" rtl="1"/>
            <a:r>
              <a:rPr lang="he-IL" dirty="0" smtClean="0"/>
              <a:t>אך הראינו גם כי:</a:t>
            </a:r>
            <a:endParaRPr lang="en-US" dirty="0"/>
          </a:p>
        </p:txBody>
      </p:sp>
      <p:grpSp>
        <p:nvGrpSpPr>
          <p:cNvPr id="8" name="Group 7"/>
          <p:cNvGrpSpPr/>
          <p:nvPr/>
        </p:nvGrpSpPr>
        <p:grpSpPr>
          <a:xfrm>
            <a:off x="2359025" y="5277508"/>
            <a:ext cx="6556375" cy="1199492"/>
            <a:chOff x="2359025" y="5277508"/>
            <a:chExt cx="6556375" cy="1199492"/>
          </a:xfrm>
        </p:grpSpPr>
        <mc:AlternateContent xmlns:mc="http://schemas.openxmlformats.org/markup-compatibility/2006" xmlns:a14="http://schemas.microsoft.com/office/drawing/2010/main">
          <mc:Choice Requires="a14">
            <p:graphicFrame>
              <p:nvGraphicFramePr>
                <p:cNvPr id="7" name="Object 6"/>
                <p:cNvGraphicFramePr>
                  <a:graphicFrameLocks noChangeAspect="1"/>
                </p:cNvGraphicFramePr>
                <p:nvPr>
                  <p:extLst>
                    <p:ext uri="{D42A27DB-BD31-4B8C-83A1-F6EECF244321}">
                      <p14:modId xmlns:p14="http://schemas.microsoft.com/office/powerpoint/2010/main" val="378571571"/>
                    </p:ext>
                  </p:extLst>
                </p:nvPr>
              </p:nvGraphicFramePr>
              <p:xfrm>
                <a:off x="2359025" y="5715000"/>
                <a:ext cx="4306888" cy="762000"/>
              </p:xfrm>
              <a:graphic>
                <a:graphicData uri="http://schemas.openxmlformats.org/presentationml/2006/ole">
                  <mc:AlternateContent>
                    <mc:Choice xmlns:v="urn:schemas-microsoft-com:vml" Requires="v">
                      <p:oleObj spid="_x0000_s40763" name="Equation" r:id="rId12" imgW="1434960" imgH="253800" progId="Equation.DSMT4">
                        <p:embed/>
                      </p:oleObj>
                    </mc:Choice>
                    <mc:Fallback>
                      <p:oleObj name="Equation" r:id="rId12" imgW="1434960" imgH="253800" progId="Equation.DSMT4">
                        <p:embed/>
                        <p:pic>
                          <p:nvPicPr>
                            <p:cNvPr id="0" name=""/>
                            <p:cNvPicPr/>
                            <p:nvPr/>
                          </p:nvPicPr>
                          <p:blipFill>
                            <a:blip r:embed="rId13"/>
                            <a:stretch>
                              <a:fillRect/>
                            </a:stretch>
                          </p:blipFill>
                          <p:spPr>
                            <a:xfrm>
                              <a:off x="2359025" y="5715000"/>
                              <a:ext cx="4306888" cy="762000"/>
                            </a:xfrm>
                            <a:prstGeom prst="rect">
                              <a:avLst/>
                            </a:prstGeom>
                            <a:solidFill>
                              <a:schemeClr val="tx1"/>
                            </a:solidFill>
                          </p:spPr>
                        </p:pic>
                      </p:oleObj>
                    </mc:Fallback>
                  </mc:AlternateContent>
                </a:graphicData>
              </a:graphic>
            </p:graphicFrame>
          </mc:Choice>
          <mc:Fallback xmlns="">
            <p:graphicFrame>
              <p:nvGraphicFramePr>
                <p:cNvPr id="7" name="Object 6"/>
                <p:cNvGraphicFramePr>
                  <a:graphicFrameLocks noChangeAspect="1"/>
                </p:cNvGraphicFramePr>
                <p:nvPr>
                  <p:extLst>
                    <p:ext uri="{D42A27DB-BD31-4B8C-83A1-F6EECF244321}">
                      <p14:modId xmlns:p14="http://schemas.microsoft.com/office/powerpoint/2010/main" val="378571571"/>
                    </p:ext>
                  </p:extLst>
                </p:nvPr>
              </p:nvGraphicFramePr>
              <p:xfrm>
                <a:off x="2359025" y="5715000"/>
                <a:ext cx="4306888" cy="762000"/>
              </p:xfrm>
              <a:graphic>
                <a:graphicData uri="http://schemas.openxmlformats.org/presentationml/2006/ole">
                  <mc:AlternateContent>
                    <mc:Choice xmlns:v="urn:schemas-microsoft-com:vml" Requires="v">
                      <p:oleObj spid="_x0000_s40055" name="Equation" r:id="rId14" imgW="1434960" imgH="253800" progId="Equation.DSMT4">
                        <p:embed/>
                      </p:oleObj>
                    </mc:Choice>
                    <mc:Fallback>
                      <p:oleObj name="Equation" r:id="rId14" imgW="1434960" imgH="253800" progId="Equation.DSMT4">
                        <p:embed/>
                        <p:pic>
                          <p:nvPicPr>
                            <p:cNvPr id="0" name=""/>
                            <p:cNvPicPr/>
                            <p:nvPr/>
                          </p:nvPicPr>
                          <p:blipFill>
                            <a:blip r:embed="rId15"/>
                            <a:stretch>
                              <a:fillRect/>
                            </a:stretch>
                          </p:blipFill>
                          <p:spPr>
                            <a:xfrm>
                              <a:off x="2359025" y="5715000"/>
                              <a:ext cx="4306888" cy="762000"/>
                            </a:xfrm>
                            <a:prstGeom prst="rect">
                              <a:avLst/>
                            </a:prstGeom>
                            <a:solidFill>
                              <a:schemeClr val="tx1"/>
                            </a:solid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6490954" y="5277508"/>
                  <a:ext cx="2424446" cy="679930"/>
                </a:xfrm>
                <a:prstGeom prst="rect">
                  <a:avLst/>
                </a:prstGeom>
              </p:spPr>
              <p:txBody>
                <a:bodyPr wrap="none">
                  <a:spAutoFit/>
                </a:bodyPr>
                <a:lstStyle/>
                <a:p>
                  <a:pPr lvl="0" algn="r" rtl="1"/>
                  <a:r>
                    <a:rPr lang="he-IL" dirty="0" smtClean="0"/>
                    <a:t>ווקטור </a:t>
                  </a:r>
                  <a:r>
                    <a:rPr lang="he-IL" dirty="0"/>
                    <a:t>העתקה  </a:t>
                  </a:r>
                  <a14:m>
                    <m:oMath xmlns:m="http://schemas.openxmlformats.org/officeDocument/2006/math">
                      <m:acc>
                        <m:accPr>
                          <m:chr m:val="⃗"/>
                          <m:ctrlPr>
                            <a:rPr lang="he-IL" i="1">
                              <a:latin typeface="Cambria Math" panose="02040503050406030204" pitchFamily="18" charset="0"/>
                            </a:rPr>
                          </m:ctrlPr>
                        </m:accPr>
                        <m:e>
                          <m:r>
                            <a:rPr lang="en-US">
                              <a:latin typeface="Cambria Math"/>
                            </a:rPr>
                            <m:t>𝐷</m:t>
                          </m:r>
                        </m:e>
                      </m:acc>
                    </m:oMath>
                  </a14:m>
                  <a:r>
                    <a:rPr lang="he-IL" dirty="0"/>
                    <a:t> </a:t>
                  </a:r>
                  <a:r>
                    <a:rPr lang="he-IL" dirty="0" smtClean="0"/>
                    <a:t>מוגדר:</a:t>
                  </a:r>
                </a:p>
                <a:p>
                  <a:pPr lvl="0" algn="r" rtl="1"/>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490954" y="5277508"/>
                  <a:ext cx="2424446" cy="679930"/>
                </a:xfrm>
                <a:prstGeom prst="rect">
                  <a:avLst/>
                </a:prstGeom>
                <a:blipFill rotWithShape="1">
                  <a:blip r:embed="rId16"/>
                  <a:stretch>
                    <a:fillRect l="-1256" r="-2010"/>
                  </a:stretch>
                </a:blipFill>
              </p:spPr>
              <p:txBody>
                <a:bodyPr/>
                <a:lstStyle/>
                <a:p>
                  <a:r>
                    <a:rPr lang="en-US">
                      <a:noFill/>
                    </a:rPr>
                    <a:t> </a:t>
                  </a:r>
                </a:p>
              </p:txBody>
            </p:sp>
          </mc:Fallback>
        </mc:AlternateContent>
      </p:grpSp>
    </p:spTree>
    <p:extLst>
      <p:ext uri="{BB962C8B-B14F-4D97-AF65-F5344CB8AC3E}">
        <p14:creationId xmlns:p14="http://schemas.microsoft.com/office/powerpoint/2010/main" val="3296968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245225"/>
            <a:ext cx="609600" cy="476250"/>
          </a:xfrm>
        </p:spPr>
        <p:txBody>
          <a:bodyPr/>
          <a:lstStyle/>
          <a:p>
            <a:pPr algn="ctr">
              <a:defRPr/>
            </a:pPr>
            <a:fld id="{DB313FC9-621A-4E74-B621-6E46F1091A4A}" type="slidenum">
              <a:rPr lang="he-IL" altLang="en-US" smtClean="0">
                <a:solidFill>
                  <a:srgbClr val="FFFFFF"/>
                </a:solidFill>
              </a:rPr>
              <a:pPr algn="ctr">
                <a:defRPr/>
              </a:pPr>
              <a:t>61</a:t>
            </a:fld>
            <a:endParaRPr lang="en-US" altLang="en-US" dirty="0">
              <a:solidFill>
                <a:srgbClr val="FFFFFF"/>
              </a:solidFill>
            </a:endParaRPr>
          </a:p>
        </p:txBody>
      </p:sp>
      <p:sp>
        <p:nvSpPr>
          <p:cNvPr id="3" name="TextBox 2"/>
          <p:cNvSpPr txBox="1"/>
          <p:nvPr/>
        </p:nvSpPr>
        <p:spPr>
          <a:xfrm>
            <a:off x="4800600" y="0"/>
            <a:ext cx="4267200" cy="461665"/>
          </a:xfrm>
          <a:prstGeom prst="rect">
            <a:avLst/>
          </a:prstGeom>
          <a:noFill/>
        </p:spPr>
        <p:txBody>
          <a:bodyPr wrap="square" rtlCol="0">
            <a:spAutoFit/>
          </a:bodyPr>
          <a:lstStyle/>
          <a:p>
            <a:pPr algn="r" rtl="1"/>
            <a:r>
              <a:rPr lang="he-IL" sz="2400" dirty="0" smtClean="0"/>
              <a:t>ווקטור העתקה </a:t>
            </a:r>
            <a:r>
              <a:rPr lang="en-US" dirty="0" smtClean="0"/>
              <a:t>(displacement) </a:t>
            </a:r>
            <a:r>
              <a:rPr lang="en-US" dirty="0"/>
              <a:t>D</a:t>
            </a:r>
          </a:p>
        </p:txBody>
      </p:sp>
      <p:grpSp>
        <p:nvGrpSpPr>
          <p:cNvPr id="7" name="Group 6"/>
          <p:cNvGrpSpPr/>
          <p:nvPr/>
        </p:nvGrpSpPr>
        <p:grpSpPr>
          <a:xfrm>
            <a:off x="-61686" y="0"/>
            <a:ext cx="2068195" cy="3112532"/>
            <a:chOff x="-61686" y="0"/>
            <a:chExt cx="2068195" cy="311253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942384" cy="2514600"/>
            </a:xfrm>
            <a:prstGeom prst="rect">
              <a:avLst/>
            </a:prstGeom>
          </p:spPr>
        </p:pic>
        <p:sp>
          <p:nvSpPr>
            <p:cNvPr id="5" name="Rectangle 4"/>
            <p:cNvSpPr/>
            <p:nvPr/>
          </p:nvSpPr>
          <p:spPr>
            <a:xfrm>
              <a:off x="134256" y="2743200"/>
              <a:ext cx="1661886" cy="369332"/>
            </a:xfrm>
            <a:prstGeom prst="rect">
              <a:avLst/>
            </a:prstGeom>
          </p:spPr>
          <p:txBody>
            <a:bodyPr wrap="square">
              <a:spAutoFit/>
            </a:bodyPr>
            <a:lstStyle/>
            <a:p>
              <a:r>
                <a:rPr lang="en-US" dirty="0" smtClean="0"/>
                <a:t>(1791 –1867</a:t>
              </a:r>
              <a:r>
                <a:rPr lang="en-US" dirty="0"/>
                <a:t>)</a:t>
              </a:r>
            </a:p>
          </p:txBody>
        </p:sp>
        <p:sp>
          <p:nvSpPr>
            <p:cNvPr id="6" name="Rectangle 5"/>
            <p:cNvSpPr/>
            <p:nvPr/>
          </p:nvSpPr>
          <p:spPr>
            <a:xfrm>
              <a:off x="-61686" y="2438400"/>
              <a:ext cx="2068195" cy="369332"/>
            </a:xfrm>
            <a:prstGeom prst="rect">
              <a:avLst/>
            </a:prstGeom>
          </p:spPr>
          <p:txBody>
            <a:bodyPr wrap="none">
              <a:spAutoFit/>
            </a:bodyPr>
            <a:lstStyle/>
            <a:p>
              <a:r>
                <a:rPr lang="en-US" b="1" dirty="0"/>
                <a:t>Michael Faraday</a:t>
              </a:r>
              <a:endParaRPr lang="en-US" dirty="0"/>
            </a:p>
          </p:txBody>
        </p:sp>
      </p:grpSp>
      <p:cxnSp>
        <p:nvCxnSpPr>
          <p:cNvPr id="20" name="Straight Connector 19"/>
          <p:cNvCxnSpPr/>
          <p:nvPr/>
        </p:nvCxnSpPr>
        <p:spPr bwMode="auto">
          <a:xfrm>
            <a:off x="2867835" y="2876221"/>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3075753" y="689737"/>
            <a:ext cx="0" cy="198120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2667000" y="609600"/>
            <a:ext cx="360489" cy="400110"/>
          </a:xfrm>
          <a:prstGeom prst="rect">
            <a:avLst/>
          </a:prstGeom>
          <a:noFill/>
        </p:spPr>
        <p:txBody>
          <a:bodyPr wrap="square" rtlCol="0">
            <a:spAutoFit/>
          </a:bodyPr>
          <a:lstStyle/>
          <a:p>
            <a:r>
              <a:rPr lang="en-US" sz="2000" dirty="0" smtClean="0"/>
              <a:t>Q</a:t>
            </a:r>
            <a:endParaRPr lang="en-US" sz="2000" dirty="0"/>
          </a:p>
        </p:txBody>
      </p:sp>
      <p:grpSp>
        <p:nvGrpSpPr>
          <p:cNvPr id="46084" name="Group 46083"/>
          <p:cNvGrpSpPr/>
          <p:nvPr/>
        </p:nvGrpSpPr>
        <p:grpSpPr>
          <a:xfrm>
            <a:off x="4191325" y="688646"/>
            <a:ext cx="1046910" cy="1981200"/>
            <a:chOff x="5481832" y="762000"/>
            <a:chExt cx="1046910" cy="1981200"/>
          </a:xfrm>
        </p:grpSpPr>
        <p:cxnSp>
          <p:nvCxnSpPr>
            <p:cNvPr id="11" name="Straight Connector 10"/>
            <p:cNvCxnSpPr/>
            <p:nvPr/>
          </p:nvCxnSpPr>
          <p:spPr bwMode="auto">
            <a:xfrm>
              <a:off x="5481832" y="762000"/>
              <a:ext cx="0" cy="198120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5486400" y="1143000"/>
              <a:ext cx="914400" cy="0"/>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080" name="Flowchart: Connector 46079"/>
            <p:cNvSpPr/>
            <p:nvPr/>
          </p:nvSpPr>
          <p:spPr bwMode="auto">
            <a:xfrm>
              <a:off x="6270174" y="1012080"/>
              <a:ext cx="258568" cy="284425"/>
            </a:xfrm>
            <a:prstGeom prst="flowChartConnector">
              <a:avLst/>
            </a:prstGeom>
            <a:solidFill>
              <a:srgbClr val="FFD52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46082" name="Straight Connector 46081"/>
            <p:cNvCxnSpPr>
              <a:stCxn id="46080" idx="4"/>
            </p:cNvCxnSpPr>
            <p:nvPr/>
          </p:nvCxnSpPr>
          <p:spPr bwMode="auto">
            <a:xfrm>
              <a:off x="6399458" y="1296505"/>
              <a:ext cx="0" cy="608495"/>
            </a:xfrm>
            <a:prstGeom prst="line">
              <a:avLst/>
            </a:prstGeom>
            <a:solidFill>
              <a:schemeClr val="accent1"/>
            </a:solidFill>
            <a:ln w="57150"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6373586" y="1905000"/>
              <a:ext cx="0" cy="491668"/>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6423935" y="1904279"/>
              <a:ext cx="0" cy="493299"/>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1" name="Group 40"/>
          <p:cNvGrpSpPr/>
          <p:nvPr/>
        </p:nvGrpSpPr>
        <p:grpSpPr>
          <a:xfrm>
            <a:off x="4191000" y="688646"/>
            <a:ext cx="1068473" cy="1981200"/>
            <a:chOff x="5481832" y="762000"/>
            <a:chExt cx="1068473" cy="1981200"/>
          </a:xfrm>
        </p:grpSpPr>
        <p:cxnSp>
          <p:nvCxnSpPr>
            <p:cNvPr id="42" name="Straight Connector 41"/>
            <p:cNvCxnSpPr/>
            <p:nvPr/>
          </p:nvCxnSpPr>
          <p:spPr bwMode="auto">
            <a:xfrm>
              <a:off x="5481832" y="762000"/>
              <a:ext cx="0" cy="198120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5486400" y="1143000"/>
              <a:ext cx="914400" cy="0"/>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Flowchart: Connector 43"/>
            <p:cNvSpPr/>
            <p:nvPr/>
          </p:nvSpPr>
          <p:spPr bwMode="auto">
            <a:xfrm>
              <a:off x="6270174" y="1012080"/>
              <a:ext cx="258568" cy="284425"/>
            </a:xfrm>
            <a:prstGeom prst="flowChartConnector">
              <a:avLst/>
            </a:prstGeom>
            <a:solidFill>
              <a:srgbClr val="FFD52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45" name="Straight Connector 44"/>
            <p:cNvCxnSpPr>
              <a:stCxn id="44" idx="4"/>
            </p:cNvCxnSpPr>
            <p:nvPr/>
          </p:nvCxnSpPr>
          <p:spPr bwMode="auto">
            <a:xfrm>
              <a:off x="6399458" y="1296505"/>
              <a:ext cx="0" cy="608495"/>
            </a:xfrm>
            <a:prstGeom prst="line">
              <a:avLst/>
            </a:prstGeom>
            <a:solidFill>
              <a:schemeClr val="accent1"/>
            </a:solidFill>
            <a:ln w="57150"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H="1">
              <a:off x="6240866" y="1905752"/>
              <a:ext cx="128763" cy="480549"/>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6419201" y="1904279"/>
              <a:ext cx="131104" cy="489282"/>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0" name="Straight Connector 59"/>
          <p:cNvCxnSpPr/>
          <p:nvPr/>
        </p:nvCxnSpPr>
        <p:spPr bwMode="auto">
          <a:xfrm flipH="1">
            <a:off x="3088815" y="1848610"/>
            <a:ext cx="1102510" cy="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6099" name="Group 46098"/>
          <p:cNvGrpSpPr/>
          <p:nvPr/>
        </p:nvGrpSpPr>
        <p:grpSpPr>
          <a:xfrm>
            <a:off x="3471993" y="1153464"/>
            <a:ext cx="1528568" cy="679805"/>
            <a:chOff x="3733800" y="1553843"/>
            <a:chExt cx="1528568" cy="679805"/>
          </a:xfrm>
        </p:grpSpPr>
        <p:grpSp>
          <p:nvGrpSpPr>
            <p:cNvPr id="62" name="Group 61"/>
            <p:cNvGrpSpPr/>
            <p:nvPr/>
          </p:nvGrpSpPr>
          <p:grpSpPr>
            <a:xfrm>
              <a:off x="3733800" y="1771979"/>
              <a:ext cx="381000" cy="461669"/>
              <a:chOff x="5757668" y="643231"/>
              <a:chExt cx="381000" cy="461669"/>
            </a:xfrm>
          </p:grpSpPr>
          <p:sp>
            <p:nvSpPr>
              <p:cNvPr id="63" name="TextBox 62"/>
              <p:cNvSpPr txBox="1"/>
              <p:nvPr/>
            </p:nvSpPr>
            <p:spPr>
              <a:xfrm>
                <a:off x="5757668" y="643231"/>
                <a:ext cx="381000" cy="461665"/>
              </a:xfrm>
              <a:prstGeom prst="rect">
                <a:avLst/>
              </a:prstGeom>
              <a:noFill/>
            </p:spPr>
            <p:txBody>
              <a:bodyPr wrap="square" rtlCol="0">
                <a:spAutoFit/>
              </a:bodyPr>
              <a:lstStyle/>
              <a:p>
                <a:r>
                  <a:rPr lang="en-US" sz="2400" dirty="0" smtClean="0">
                    <a:solidFill>
                      <a:srgbClr val="FF0000"/>
                    </a:solidFill>
                  </a:rPr>
                  <a:t>I</a:t>
                </a:r>
                <a:endParaRPr lang="en-US" sz="2400" dirty="0">
                  <a:solidFill>
                    <a:srgbClr val="FF0000"/>
                  </a:solidFill>
                </a:endParaRPr>
              </a:p>
            </p:txBody>
          </p:sp>
          <p:cxnSp>
            <p:nvCxnSpPr>
              <p:cNvPr id="64" name="Straight Arrow Connector 63"/>
              <p:cNvCxnSpPr/>
              <p:nvPr/>
            </p:nvCxnSpPr>
            <p:spPr bwMode="auto">
              <a:xfrm>
                <a:off x="5757668" y="1104900"/>
                <a:ext cx="381000" cy="0"/>
              </a:xfrm>
              <a:prstGeom prst="straightConnector1">
                <a:avLst/>
              </a:prstGeom>
              <a:solidFill>
                <a:schemeClr val="accent1"/>
              </a:solidFill>
              <a:ln w="28575"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64"/>
            <p:cNvGrpSpPr/>
            <p:nvPr/>
          </p:nvGrpSpPr>
          <p:grpSpPr>
            <a:xfrm rot="16200000">
              <a:off x="4120634" y="1846214"/>
              <a:ext cx="381000" cy="369332"/>
              <a:chOff x="5757668" y="774074"/>
              <a:chExt cx="381000" cy="369332"/>
            </a:xfrm>
          </p:grpSpPr>
          <p:sp>
            <p:nvSpPr>
              <p:cNvPr id="66" name="TextBox 65"/>
              <p:cNvSpPr txBox="1"/>
              <p:nvPr/>
            </p:nvSpPr>
            <p:spPr>
              <a:xfrm>
                <a:off x="5757668" y="774074"/>
                <a:ext cx="381000" cy="369332"/>
              </a:xfrm>
              <a:prstGeom prst="rect">
                <a:avLst/>
              </a:prstGeom>
              <a:noFill/>
            </p:spPr>
            <p:txBody>
              <a:bodyPr wrap="square" rtlCol="0">
                <a:spAutoFit/>
              </a:bodyPr>
              <a:lstStyle/>
              <a:p>
                <a:endParaRPr lang="en-US" dirty="0">
                  <a:solidFill>
                    <a:srgbClr val="FF0000"/>
                  </a:solidFill>
                </a:endParaRPr>
              </a:p>
            </p:txBody>
          </p:sp>
          <p:cxnSp>
            <p:nvCxnSpPr>
              <p:cNvPr id="67" name="Straight Arrow Connector 66"/>
              <p:cNvCxnSpPr/>
              <p:nvPr/>
            </p:nvCxnSpPr>
            <p:spPr bwMode="auto">
              <a:xfrm>
                <a:off x="5757668" y="1104900"/>
                <a:ext cx="381000" cy="0"/>
              </a:xfrm>
              <a:prstGeom prst="straightConnector1">
                <a:avLst/>
              </a:prstGeom>
              <a:solidFill>
                <a:schemeClr val="accent1"/>
              </a:solidFill>
              <a:ln w="28575" cap="flat" cmpd="sng" algn="ctr">
                <a:solidFill>
                  <a:srgbClr val="FF33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8" name="Straight Arrow Connector 67"/>
            <p:cNvCxnSpPr/>
            <p:nvPr/>
          </p:nvCxnSpPr>
          <p:spPr bwMode="auto">
            <a:xfrm>
              <a:off x="4881368" y="1553843"/>
              <a:ext cx="381000" cy="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9" name="Straight Connector 68"/>
          <p:cNvCxnSpPr/>
          <p:nvPr/>
        </p:nvCxnSpPr>
        <p:spPr bwMode="auto">
          <a:xfrm>
            <a:off x="6371362" y="2876221"/>
            <a:ext cx="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a:off x="6579280" y="689737"/>
            <a:ext cx="0" cy="198120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p:cNvSpPr txBox="1"/>
          <p:nvPr/>
        </p:nvSpPr>
        <p:spPr>
          <a:xfrm>
            <a:off x="6192711" y="609600"/>
            <a:ext cx="360489" cy="400110"/>
          </a:xfrm>
          <a:prstGeom prst="rect">
            <a:avLst/>
          </a:prstGeom>
          <a:noFill/>
        </p:spPr>
        <p:txBody>
          <a:bodyPr wrap="square" rtlCol="0">
            <a:spAutoFit/>
          </a:bodyPr>
          <a:lstStyle/>
          <a:p>
            <a:r>
              <a:rPr lang="en-US" sz="2000" dirty="0" smtClean="0"/>
              <a:t>Q</a:t>
            </a:r>
            <a:endParaRPr lang="en-US" sz="2000" dirty="0"/>
          </a:p>
        </p:txBody>
      </p:sp>
      <p:grpSp>
        <p:nvGrpSpPr>
          <p:cNvPr id="102" name="Group 101"/>
          <p:cNvGrpSpPr/>
          <p:nvPr/>
        </p:nvGrpSpPr>
        <p:grpSpPr>
          <a:xfrm>
            <a:off x="7696200" y="666421"/>
            <a:ext cx="1068473" cy="1981200"/>
            <a:chOff x="5481832" y="762000"/>
            <a:chExt cx="1068473" cy="1981200"/>
          </a:xfrm>
        </p:grpSpPr>
        <p:cxnSp>
          <p:nvCxnSpPr>
            <p:cNvPr id="103" name="Straight Connector 102"/>
            <p:cNvCxnSpPr/>
            <p:nvPr/>
          </p:nvCxnSpPr>
          <p:spPr bwMode="auto">
            <a:xfrm>
              <a:off x="5481832" y="762000"/>
              <a:ext cx="0" cy="198120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5486400" y="1143000"/>
              <a:ext cx="914400" cy="0"/>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Flowchart: Connector 104"/>
            <p:cNvSpPr/>
            <p:nvPr/>
          </p:nvSpPr>
          <p:spPr bwMode="auto">
            <a:xfrm>
              <a:off x="6270174" y="1012080"/>
              <a:ext cx="258568" cy="284425"/>
            </a:xfrm>
            <a:prstGeom prst="flowChartConnector">
              <a:avLst/>
            </a:prstGeom>
            <a:solidFill>
              <a:srgbClr val="FFD52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106" name="Straight Connector 105"/>
            <p:cNvCxnSpPr>
              <a:stCxn id="105" idx="4"/>
            </p:cNvCxnSpPr>
            <p:nvPr/>
          </p:nvCxnSpPr>
          <p:spPr bwMode="auto">
            <a:xfrm>
              <a:off x="6399458" y="1296505"/>
              <a:ext cx="0" cy="608495"/>
            </a:xfrm>
            <a:prstGeom prst="line">
              <a:avLst/>
            </a:prstGeom>
            <a:solidFill>
              <a:schemeClr val="accent1"/>
            </a:solidFill>
            <a:ln w="57150"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flipH="1">
              <a:off x="6240866" y="1905752"/>
              <a:ext cx="128763" cy="480549"/>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6419201" y="1904279"/>
              <a:ext cx="131104" cy="489282"/>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12"/>
          <p:cNvGrpSpPr/>
          <p:nvPr/>
        </p:nvGrpSpPr>
        <p:grpSpPr>
          <a:xfrm>
            <a:off x="7696200" y="666421"/>
            <a:ext cx="1046910" cy="1981200"/>
            <a:chOff x="7313852" y="1089025"/>
            <a:chExt cx="1046910" cy="1981200"/>
          </a:xfrm>
        </p:grpSpPr>
        <p:sp>
          <p:nvSpPr>
            <p:cNvPr id="98" name="Flowchart: Connector 97"/>
            <p:cNvSpPr/>
            <p:nvPr/>
          </p:nvSpPr>
          <p:spPr bwMode="auto">
            <a:xfrm>
              <a:off x="8102194" y="1339105"/>
              <a:ext cx="258568" cy="284425"/>
            </a:xfrm>
            <a:prstGeom prst="flowChartConnector">
              <a:avLst/>
            </a:prstGeom>
            <a:solidFill>
              <a:srgbClr val="FFD52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12" name="Group 11"/>
            <p:cNvGrpSpPr/>
            <p:nvPr/>
          </p:nvGrpSpPr>
          <p:grpSpPr>
            <a:xfrm>
              <a:off x="7313852" y="1089025"/>
              <a:ext cx="942103" cy="1981200"/>
              <a:chOff x="7313852" y="1089025"/>
              <a:chExt cx="942103" cy="1981200"/>
            </a:xfrm>
          </p:grpSpPr>
          <p:cxnSp>
            <p:nvCxnSpPr>
              <p:cNvPr id="97" name="Straight Connector 96"/>
              <p:cNvCxnSpPr/>
              <p:nvPr/>
            </p:nvCxnSpPr>
            <p:spPr bwMode="auto">
              <a:xfrm>
                <a:off x="7318420" y="1470025"/>
                <a:ext cx="914400" cy="0"/>
              </a:xfrm>
              <a:prstGeom prst="line">
                <a:avLst/>
              </a:prstGeom>
              <a:solidFill>
                <a:schemeClr val="accent1"/>
              </a:solid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p:nvPr/>
            </p:nvCxnSpPr>
            <p:spPr bwMode="auto">
              <a:xfrm>
                <a:off x="7313852" y="1089025"/>
                <a:ext cx="0" cy="1981200"/>
              </a:xfrm>
              <a:prstGeom prst="line">
                <a:avLst/>
              </a:prstGeom>
              <a:solidFill>
                <a:schemeClr val="accent1"/>
              </a:solidFill>
              <a:ln w="101600" cap="rnd"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a:stCxn id="98" idx="4"/>
              </p:cNvCxnSpPr>
              <p:nvPr/>
            </p:nvCxnSpPr>
            <p:spPr bwMode="auto">
              <a:xfrm>
                <a:off x="8231478" y="1623530"/>
                <a:ext cx="0" cy="608495"/>
              </a:xfrm>
              <a:prstGeom prst="line">
                <a:avLst/>
              </a:prstGeom>
              <a:solidFill>
                <a:schemeClr val="accent1"/>
              </a:solidFill>
              <a:ln w="57150"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p:cNvCxnSpPr/>
              <p:nvPr/>
            </p:nvCxnSpPr>
            <p:spPr bwMode="auto">
              <a:xfrm>
                <a:off x="8205606" y="2232025"/>
                <a:ext cx="0" cy="491668"/>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a:off x="8255955" y="2231304"/>
                <a:ext cx="0" cy="493299"/>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8" name="Group 17"/>
          <p:cNvGrpSpPr/>
          <p:nvPr/>
        </p:nvGrpSpPr>
        <p:grpSpPr>
          <a:xfrm>
            <a:off x="6638109" y="689737"/>
            <a:ext cx="981891" cy="2034084"/>
            <a:chOff x="6257109" y="1090116"/>
            <a:chExt cx="981891" cy="2034084"/>
          </a:xfrm>
        </p:grpSpPr>
        <p:sp>
          <p:nvSpPr>
            <p:cNvPr id="10" name="Rounded Rectangle 9"/>
            <p:cNvSpPr/>
            <p:nvPr/>
          </p:nvSpPr>
          <p:spPr bwMode="auto">
            <a:xfrm>
              <a:off x="6257109" y="1090116"/>
              <a:ext cx="981891" cy="2022416"/>
            </a:xfrm>
            <a:prstGeom prst="roundRect">
              <a:avLst>
                <a:gd name="adj" fmla="val 3363"/>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6" name="TextBox 15"/>
            <p:cNvSpPr txBox="1"/>
            <p:nvPr/>
          </p:nvSpPr>
          <p:spPr>
            <a:xfrm>
              <a:off x="6324555" y="2743200"/>
              <a:ext cx="914445" cy="381000"/>
            </a:xfrm>
            <a:prstGeom prst="rect">
              <a:avLst/>
            </a:prstGeom>
            <a:noFill/>
          </p:spPr>
          <p:txBody>
            <a:bodyPr wrap="square" rtlCol="0">
              <a:spAutoFit/>
            </a:bodyPr>
            <a:lstStyle/>
            <a:p>
              <a:pPr algn="ctr"/>
              <a:r>
                <a:rPr lang="he-IL" dirty="0" smtClean="0"/>
                <a:t>מבודד</a:t>
              </a:r>
              <a:endParaRPr lang="en-US" dirty="0"/>
            </a:p>
          </p:txBody>
        </p:sp>
      </p:grpSp>
      <p:grpSp>
        <p:nvGrpSpPr>
          <p:cNvPr id="110" name="Group 109"/>
          <p:cNvGrpSpPr/>
          <p:nvPr/>
        </p:nvGrpSpPr>
        <p:grpSpPr>
          <a:xfrm>
            <a:off x="6908074" y="731736"/>
            <a:ext cx="1330280" cy="1143532"/>
            <a:chOff x="3733800" y="1090116"/>
            <a:chExt cx="1330280" cy="1143532"/>
          </a:xfrm>
        </p:grpSpPr>
        <p:grpSp>
          <p:nvGrpSpPr>
            <p:cNvPr id="111" name="Group 110"/>
            <p:cNvGrpSpPr/>
            <p:nvPr/>
          </p:nvGrpSpPr>
          <p:grpSpPr>
            <a:xfrm>
              <a:off x="3733800" y="1090116"/>
              <a:ext cx="1330280" cy="1143532"/>
              <a:chOff x="5757668" y="-38632"/>
              <a:chExt cx="1330280" cy="1143532"/>
            </a:xfrm>
          </p:grpSpPr>
          <p:sp>
            <p:nvSpPr>
              <p:cNvPr id="116" name="TextBox 115"/>
              <p:cNvSpPr txBox="1"/>
              <p:nvPr/>
            </p:nvSpPr>
            <p:spPr>
              <a:xfrm>
                <a:off x="6706948" y="-38632"/>
                <a:ext cx="381000" cy="369332"/>
              </a:xfrm>
              <a:prstGeom prst="rect">
                <a:avLst/>
              </a:prstGeom>
              <a:noFill/>
            </p:spPr>
            <p:txBody>
              <a:bodyPr wrap="square" rtlCol="0">
                <a:spAutoFit/>
              </a:bodyPr>
              <a:lstStyle/>
              <a:p>
                <a:r>
                  <a:rPr lang="en-US" dirty="0" smtClean="0"/>
                  <a:t>I?</a:t>
                </a:r>
                <a:endParaRPr lang="en-US" dirty="0"/>
              </a:p>
            </p:txBody>
          </p:sp>
          <p:cxnSp>
            <p:nvCxnSpPr>
              <p:cNvPr id="117" name="Straight Arrow Connector 116"/>
              <p:cNvCxnSpPr/>
              <p:nvPr/>
            </p:nvCxnSpPr>
            <p:spPr bwMode="auto">
              <a:xfrm>
                <a:off x="5757668" y="1104900"/>
                <a:ext cx="3810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 name="Group 111"/>
            <p:cNvGrpSpPr/>
            <p:nvPr/>
          </p:nvGrpSpPr>
          <p:grpSpPr>
            <a:xfrm rot="16200000">
              <a:off x="4120634" y="1846214"/>
              <a:ext cx="381000" cy="369332"/>
              <a:chOff x="5757668" y="774074"/>
              <a:chExt cx="381000" cy="369332"/>
            </a:xfrm>
          </p:grpSpPr>
          <p:sp>
            <p:nvSpPr>
              <p:cNvPr id="114" name="TextBox 113"/>
              <p:cNvSpPr txBox="1"/>
              <p:nvPr/>
            </p:nvSpPr>
            <p:spPr>
              <a:xfrm>
                <a:off x="5757668" y="774074"/>
                <a:ext cx="381000" cy="369332"/>
              </a:xfrm>
              <a:prstGeom prst="rect">
                <a:avLst/>
              </a:prstGeom>
              <a:noFill/>
            </p:spPr>
            <p:txBody>
              <a:bodyPr wrap="square" rtlCol="0">
                <a:spAutoFit/>
              </a:bodyPr>
              <a:lstStyle/>
              <a:p>
                <a:endParaRPr lang="en-US" dirty="0">
                  <a:solidFill>
                    <a:srgbClr val="FF0000"/>
                  </a:solidFill>
                </a:endParaRPr>
              </a:p>
            </p:txBody>
          </p:sp>
          <p:cxnSp>
            <p:nvCxnSpPr>
              <p:cNvPr id="115" name="Straight Arrow Connector 114"/>
              <p:cNvCxnSpPr/>
              <p:nvPr/>
            </p:nvCxnSpPr>
            <p:spPr bwMode="auto">
              <a:xfrm>
                <a:off x="5757668" y="1025886"/>
                <a:ext cx="3810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3" name="Straight Arrow Connector 112"/>
            <p:cNvCxnSpPr/>
            <p:nvPr/>
          </p:nvCxnSpPr>
          <p:spPr bwMode="auto">
            <a:xfrm>
              <a:off x="4683080" y="1553843"/>
              <a:ext cx="3810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Box 18"/>
          <p:cNvSpPr txBox="1"/>
          <p:nvPr/>
        </p:nvSpPr>
        <p:spPr>
          <a:xfrm>
            <a:off x="2895600" y="2667000"/>
            <a:ext cx="1267647" cy="369332"/>
          </a:xfrm>
          <a:prstGeom prst="rect">
            <a:avLst/>
          </a:prstGeom>
          <a:noFill/>
        </p:spPr>
        <p:txBody>
          <a:bodyPr wrap="square" rtlCol="0">
            <a:spAutoFit/>
          </a:bodyPr>
          <a:lstStyle/>
          <a:p>
            <a:pPr algn="r" rtl="1"/>
            <a:r>
              <a:rPr lang="he-IL" dirty="0" smtClean="0"/>
              <a:t>זרם הולכה</a:t>
            </a:r>
            <a:endParaRPr lang="en-US" dirty="0"/>
          </a:p>
        </p:txBody>
      </p:sp>
      <p:sp>
        <p:nvSpPr>
          <p:cNvPr id="118" name="TextBox 117"/>
          <p:cNvSpPr txBox="1"/>
          <p:nvPr/>
        </p:nvSpPr>
        <p:spPr>
          <a:xfrm>
            <a:off x="6499412" y="2667000"/>
            <a:ext cx="1267647" cy="369332"/>
          </a:xfrm>
          <a:prstGeom prst="rect">
            <a:avLst/>
          </a:prstGeom>
          <a:noFill/>
        </p:spPr>
        <p:txBody>
          <a:bodyPr wrap="square" rtlCol="0">
            <a:spAutoFit/>
          </a:bodyPr>
          <a:lstStyle/>
          <a:p>
            <a:pPr algn="r" rtl="1"/>
            <a:r>
              <a:rPr lang="he-IL" dirty="0" smtClean="0"/>
              <a:t>זרם העתקה</a:t>
            </a:r>
            <a:endParaRPr lang="en-US" dirty="0"/>
          </a:p>
        </p:txBody>
      </p:sp>
      <p:sp>
        <p:nvSpPr>
          <p:cNvPr id="21" name="TextBox 20"/>
          <p:cNvSpPr txBox="1"/>
          <p:nvPr/>
        </p:nvSpPr>
        <p:spPr>
          <a:xfrm>
            <a:off x="134256" y="3048000"/>
            <a:ext cx="8781145" cy="923330"/>
          </a:xfrm>
          <a:prstGeom prst="rect">
            <a:avLst/>
          </a:prstGeom>
          <a:noFill/>
        </p:spPr>
        <p:txBody>
          <a:bodyPr wrap="square" rtlCol="0">
            <a:spAutoFit/>
          </a:bodyPr>
          <a:lstStyle/>
          <a:p>
            <a:pPr marL="285750" indent="-285750" algn="r" rtl="1">
              <a:buFont typeface="Arial" panose="020B0604020202020204" pitchFamily="34" charset="0"/>
              <a:buChar char="•"/>
            </a:pPr>
            <a:r>
              <a:rPr lang="he-IL" dirty="0" smtClean="0"/>
              <a:t>פאראדיי ניסה סוגים רבים של מבודדים אך לא מנע בכך את מעבר המטען לאלקטרוסקופ</a:t>
            </a:r>
          </a:p>
          <a:p>
            <a:pPr marL="285750" indent="-285750" algn="r" rtl="1">
              <a:buFont typeface="Arial" panose="020B0604020202020204" pitchFamily="34" charset="0"/>
              <a:buChar char="•"/>
            </a:pPr>
            <a:r>
              <a:rPr lang="he-IL" dirty="0" smtClean="0"/>
              <a:t>כמות המטען שהועתקה היתה תמיד </a:t>
            </a:r>
            <a:r>
              <a:rPr lang="en-US" dirty="0" smtClean="0"/>
              <a:t>Q</a:t>
            </a:r>
            <a:r>
              <a:rPr lang="he-IL" dirty="0" smtClean="0"/>
              <a:t> </a:t>
            </a:r>
            <a:r>
              <a:rPr lang="en-US" dirty="0" smtClean="0"/>
              <a:t>:</a:t>
            </a:r>
            <a:r>
              <a:rPr lang="he-IL" dirty="0" smtClean="0"/>
              <a:t> שווה</a:t>
            </a:r>
            <a:r>
              <a:rPr lang="en-US" dirty="0" smtClean="0"/>
              <a:t> </a:t>
            </a:r>
            <a:r>
              <a:rPr lang="he-IL" dirty="0" smtClean="0"/>
              <a:t>בגודלה לזאת שהוטענה על הטבלה השמאלית</a:t>
            </a:r>
          </a:p>
          <a:p>
            <a:pPr marL="285750" indent="-285750" algn="r" rtl="1">
              <a:buFont typeface="Arial" panose="020B0604020202020204" pitchFamily="34" charset="0"/>
              <a:buChar char="•"/>
            </a:pPr>
            <a:r>
              <a:rPr lang="he-IL" dirty="0" smtClean="0"/>
              <a:t>המערכת המקורית של פאראדיי היתה זאת:</a:t>
            </a:r>
            <a:endParaRPr lang="en-US" dirty="0"/>
          </a:p>
        </p:txBody>
      </p:sp>
      <p:grpSp>
        <p:nvGrpSpPr>
          <p:cNvPr id="25" name="Group 24"/>
          <p:cNvGrpSpPr/>
          <p:nvPr/>
        </p:nvGrpSpPr>
        <p:grpSpPr>
          <a:xfrm>
            <a:off x="381000" y="3810000"/>
            <a:ext cx="3503245" cy="2938644"/>
            <a:chOff x="381000" y="3810000"/>
            <a:chExt cx="3503245" cy="2938644"/>
          </a:xfrm>
        </p:grpSpPr>
        <p:pic>
          <p:nvPicPr>
            <p:cNvPr id="460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0"/>
              <a:ext cx="3503245" cy="2938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23"/>
            <p:cNvGrpSpPr/>
            <p:nvPr/>
          </p:nvGrpSpPr>
          <p:grpSpPr>
            <a:xfrm>
              <a:off x="2903220" y="5715000"/>
              <a:ext cx="981025" cy="1033644"/>
              <a:chOff x="2903220" y="5715000"/>
              <a:chExt cx="981025" cy="1033644"/>
            </a:xfrm>
          </p:grpSpPr>
          <p:grpSp>
            <p:nvGrpSpPr>
              <p:cNvPr id="14" name="Group 13"/>
              <p:cNvGrpSpPr/>
              <p:nvPr/>
            </p:nvGrpSpPr>
            <p:grpSpPr>
              <a:xfrm>
                <a:off x="3124200" y="5715000"/>
                <a:ext cx="760045" cy="1033644"/>
                <a:chOff x="3200400" y="5791200"/>
                <a:chExt cx="580162" cy="1023756"/>
              </a:xfrm>
            </p:grpSpPr>
            <p:sp>
              <p:nvSpPr>
                <p:cNvPr id="9" name="Rectangle 8"/>
                <p:cNvSpPr/>
                <p:nvPr/>
              </p:nvSpPr>
              <p:spPr bwMode="auto">
                <a:xfrm>
                  <a:off x="3200400" y="5791200"/>
                  <a:ext cx="580162" cy="1023756"/>
                </a:xfrm>
                <a:prstGeom prst="rect">
                  <a:avLst/>
                </a:prstGeom>
                <a:solidFill>
                  <a:srgbClr val="0066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70" name="Group 69"/>
                <p:cNvGrpSpPr/>
                <p:nvPr/>
              </p:nvGrpSpPr>
              <p:grpSpPr>
                <a:xfrm>
                  <a:off x="3353075" y="5867400"/>
                  <a:ext cx="228325" cy="890617"/>
                  <a:chOff x="6240866" y="1012080"/>
                  <a:chExt cx="309439" cy="1381481"/>
                </a:xfrm>
              </p:grpSpPr>
              <p:sp>
                <p:nvSpPr>
                  <p:cNvPr id="75" name="Flowchart: Connector 74"/>
                  <p:cNvSpPr/>
                  <p:nvPr/>
                </p:nvSpPr>
                <p:spPr bwMode="auto">
                  <a:xfrm>
                    <a:off x="6270174" y="1012080"/>
                    <a:ext cx="258568" cy="284425"/>
                  </a:xfrm>
                  <a:prstGeom prst="flowChartConnector">
                    <a:avLst/>
                  </a:prstGeom>
                  <a:solidFill>
                    <a:srgbClr val="FFD52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cxnSp>
                <p:nvCxnSpPr>
                  <p:cNvPr id="76" name="Straight Connector 75"/>
                  <p:cNvCxnSpPr>
                    <a:stCxn id="75" idx="4"/>
                  </p:cNvCxnSpPr>
                  <p:nvPr/>
                </p:nvCxnSpPr>
                <p:spPr bwMode="auto">
                  <a:xfrm>
                    <a:off x="6399458" y="1296505"/>
                    <a:ext cx="0" cy="608495"/>
                  </a:xfrm>
                  <a:prstGeom prst="line">
                    <a:avLst/>
                  </a:prstGeom>
                  <a:solidFill>
                    <a:schemeClr val="accent1"/>
                  </a:solidFill>
                  <a:ln w="57150"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flipH="1">
                    <a:off x="6240866" y="1905752"/>
                    <a:ext cx="128763" cy="480549"/>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a:off x="6419201" y="1904279"/>
                    <a:ext cx="131104" cy="489282"/>
                  </a:xfrm>
                  <a:prstGeom prst="line">
                    <a:avLst/>
                  </a:prstGeom>
                  <a:solidFill>
                    <a:schemeClr val="accent1"/>
                  </a:solidFill>
                  <a:ln w="3175"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3" name="Freeform 22"/>
              <p:cNvSpPr/>
              <p:nvPr/>
            </p:nvSpPr>
            <p:spPr bwMode="auto">
              <a:xfrm>
                <a:off x="2903220" y="5913120"/>
                <a:ext cx="480060" cy="156437"/>
              </a:xfrm>
              <a:custGeom>
                <a:avLst/>
                <a:gdLst>
                  <a:gd name="connsiteX0" fmla="*/ 0 w 480060"/>
                  <a:gd name="connsiteY0" fmla="*/ 137160 h 156437"/>
                  <a:gd name="connsiteX1" fmla="*/ 259080 w 480060"/>
                  <a:gd name="connsiteY1" fmla="*/ 144780 h 156437"/>
                  <a:gd name="connsiteX2" fmla="*/ 480060 w 480060"/>
                  <a:gd name="connsiteY2" fmla="*/ 0 h 156437"/>
                  <a:gd name="connsiteX3" fmla="*/ 480060 w 480060"/>
                  <a:gd name="connsiteY3" fmla="*/ 0 h 156437"/>
                  <a:gd name="connsiteX4" fmla="*/ 472440 w 480060"/>
                  <a:gd name="connsiteY4" fmla="*/ 0 h 15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 h="156437">
                    <a:moveTo>
                      <a:pt x="0" y="137160"/>
                    </a:moveTo>
                    <a:cubicBezTo>
                      <a:pt x="89535" y="152400"/>
                      <a:pt x="179070" y="167640"/>
                      <a:pt x="259080" y="144780"/>
                    </a:cubicBezTo>
                    <a:cubicBezTo>
                      <a:pt x="339090" y="121920"/>
                      <a:pt x="480060" y="0"/>
                      <a:pt x="480060" y="0"/>
                    </a:cubicBezTo>
                    <a:lnTo>
                      <a:pt x="480060" y="0"/>
                    </a:lnTo>
                    <a:lnTo>
                      <a:pt x="472440" y="0"/>
                    </a:lnTo>
                  </a:path>
                </a:pathLst>
              </a:custGeom>
              <a:noFill/>
              <a:ln w="38100" cap="flat" cmpd="sng" algn="ctr">
                <a:solidFill>
                  <a:srgbClr val="FFD52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spTree>
    <p:extLst>
      <p:ext uri="{BB962C8B-B14F-4D97-AF65-F5344CB8AC3E}">
        <p14:creationId xmlns:p14="http://schemas.microsoft.com/office/powerpoint/2010/main" val="136166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 presetClass="exit" presetSubtype="0" fill="hold" nodeType="afterEffect">
                                  <p:stCondLst>
                                    <p:cond delay="500"/>
                                  </p:stCondLst>
                                  <p:childTnLst>
                                    <p:set>
                                      <p:cBhvr>
                                        <p:cTn id="27" dur="1" fill="hold">
                                          <p:stCondLst>
                                            <p:cond delay="499"/>
                                          </p:stCondLst>
                                        </p:cTn>
                                        <p:tgtEl>
                                          <p:spTgt spid="46084"/>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6099"/>
                                        </p:tgtEl>
                                        <p:attrNameLst>
                                          <p:attrName>style.visibility</p:attrName>
                                        </p:attrNameLst>
                                      </p:cBhvr>
                                      <p:to>
                                        <p:strVal val="visible"/>
                                      </p:to>
                                    </p:set>
                                    <p:animEffect transition="in" filter="fade">
                                      <p:cBhvr>
                                        <p:cTn id="30" dur="10"/>
                                        <p:tgtEl>
                                          <p:spTgt spid="46099"/>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10" fill="hold"/>
                                        <p:tgtEl>
                                          <p:spTgt spid="72"/>
                                        </p:tgtEl>
                                        <p:attrNameLst>
                                          <p:attrName>ppt_x</p:attrName>
                                        </p:attrNameLst>
                                      </p:cBhvr>
                                      <p:tavLst>
                                        <p:tav tm="0">
                                          <p:val>
                                            <p:strVal val="0-#ppt_w/2"/>
                                          </p:val>
                                        </p:tav>
                                        <p:tav tm="100000">
                                          <p:val>
                                            <p:strVal val="#ppt_x"/>
                                          </p:val>
                                        </p:tav>
                                      </p:tavLst>
                                    </p:anim>
                                    <p:anim calcmode="lin" valueType="num">
                                      <p:cBhvr additive="base">
                                        <p:cTn id="53" dur="10" fill="hold"/>
                                        <p:tgtEl>
                                          <p:spTgt spid="72"/>
                                        </p:tgtEl>
                                        <p:attrNameLst>
                                          <p:attrName>ppt_y</p:attrName>
                                        </p:attrNameLst>
                                      </p:cBhvr>
                                      <p:tavLst>
                                        <p:tav tm="0">
                                          <p:val>
                                            <p:strVal val="#ppt_y"/>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par>
                          <p:cTn id="57" fill="hold">
                            <p:stCondLst>
                              <p:cond delay="500"/>
                            </p:stCondLst>
                            <p:childTnLst>
                              <p:par>
                                <p:cTn id="58" presetID="1" presetClass="exit" presetSubtype="0" fill="hold" nodeType="afterEffect">
                                  <p:stCondLst>
                                    <p:cond delay="0"/>
                                  </p:stCondLst>
                                  <p:childTnLst>
                                    <p:set>
                                      <p:cBhvr>
                                        <p:cTn id="59" dur="1" fill="hold">
                                          <p:stCondLst>
                                            <p:cond delay="9"/>
                                          </p:stCondLst>
                                        </p:cTn>
                                        <p:tgtEl>
                                          <p:spTgt spid="13"/>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02"/>
                                        </p:tgtEl>
                                        <p:attrNameLst>
                                          <p:attrName>style.visibility</p:attrName>
                                        </p:attrNameLst>
                                      </p:cBhvr>
                                      <p:to>
                                        <p:strVal val="visible"/>
                                      </p:to>
                                    </p:set>
                                    <p:animEffect transition="in" filter="fade">
                                      <p:cBhvr>
                                        <p:cTn id="62" dur="10"/>
                                        <p:tgtEl>
                                          <p:spTgt spid="10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circle(in)">
                                      <p:cBhvr>
                                        <p:cTn id="67" dur="10"/>
                                        <p:tgtEl>
                                          <p:spTgt spid="1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fade">
                                      <p:cBhvr>
                                        <p:cTn id="77" dur="500"/>
                                        <p:tgtEl>
                                          <p:spTgt spid="1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2" grpId="0"/>
      <p:bldP spid="19" grpId="0"/>
      <p:bldP spid="118"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6372393"/>
            <a:ext cx="633677" cy="476250"/>
          </a:xfrm>
        </p:spPr>
        <p:txBody>
          <a:bodyPr/>
          <a:lstStyle/>
          <a:p>
            <a:pPr algn="r" rtl="1">
              <a:defRPr/>
            </a:pPr>
            <a:fld id="{DB313FC9-621A-4E74-B621-6E46F1091A4A}" type="slidenum">
              <a:rPr lang="he-IL" altLang="en-US" smtClean="0">
                <a:solidFill>
                  <a:srgbClr val="FFFFFF"/>
                </a:solidFill>
              </a:rPr>
              <a:pPr algn="r" rtl="1">
                <a:defRPr/>
              </a:pPr>
              <a:t>62</a:t>
            </a:fld>
            <a:endParaRPr lang="en-US" altLang="en-US" dirty="0">
              <a:solidFill>
                <a:srgbClr val="FFFFFF"/>
              </a:solidFill>
            </a:endParaRPr>
          </a:p>
        </p:txBody>
      </p:sp>
      <p:grpSp>
        <p:nvGrpSpPr>
          <p:cNvPr id="5" name="Group 4"/>
          <p:cNvGrpSpPr/>
          <p:nvPr/>
        </p:nvGrpSpPr>
        <p:grpSpPr>
          <a:xfrm>
            <a:off x="1807753" y="-22278"/>
            <a:ext cx="7315200" cy="513321"/>
            <a:chOff x="1524000" y="39189"/>
            <a:chExt cx="7315200" cy="513321"/>
          </a:xfrm>
        </p:grpSpPr>
        <p:sp>
          <p:nvSpPr>
            <p:cNvPr id="3" name="TextBox 2"/>
            <p:cNvSpPr txBox="1"/>
            <p:nvPr/>
          </p:nvSpPr>
          <p:spPr>
            <a:xfrm>
              <a:off x="1524000" y="152400"/>
              <a:ext cx="7315200" cy="400110"/>
            </a:xfrm>
            <a:prstGeom prst="rect">
              <a:avLst/>
            </a:prstGeom>
            <a:noFill/>
          </p:spPr>
          <p:txBody>
            <a:bodyPr wrap="square" rtlCol="0">
              <a:spAutoFit/>
            </a:bodyPr>
            <a:lstStyle/>
            <a:p>
              <a:pPr algn="r" rtl="1"/>
              <a:r>
                <a:rPr lang="he-IL" sz="2000" dirty="0" smtClean="0"/>
                <a:t>הקשר בין                         </a:t>
              </a:r>
              <a:r>
                <a:rPr lang="en-US" sz="2000" dirty="0" smtClean="0"/>
                <a:t>  </a:t>
              </a:r>
              <a:r>
                <a:rPr lang="he-IL" sz="2000" dirty="0" smtClean="0"/>
                <a:t>בתווך </a:t>
              </a:r>
              <a:r>
                <a:rPr lang="en-US" sz="2000" dirty="0" smtClean="0"/>
                <a:t>Linear-Isotropic-Homogeneous </a:t>
              </a:r>
              <a:r>
                <a:rPr lang="he-IL" sz="2000" dirty="0" smtClean="0"/>
                <a:t>     </a:t>
              </a:r>
              <a:endParaRPr lang="en-US" sz="2000" dirty="0"/>
            </a:p>
          </p:txBody>
        </p:sp>
        <mc:AlternateContent xmlns:mc="http://schemas.openxmlformats.org/markup-compatibility/2006" xmlns:a14="http://schemas.microsoft.com/office/drawing/2010/main">
          <mc:Choice Requires="a14">
            <p:sp>
              <p:nvSpPr>
                <p:cNvPr id="4" name="TextBox 3"/>
                <p:cNvSpPr txBox="1"/>
                <p:nvPr/>
              </p:nvSpPr>
              <p:spPr>
                <a:xfrm>
                  <a:off x="5901243" y="39189"/>
                  <a:ext cx="1809737" cy="506421"/>
                </a:xfrm>
                <a:prstGeom prst="rect">
                  <a:avLst/>
                </a:prstGeom>
                <a:noFill/>
              </p:spPr>
              <p:txBody>
                <a:bodyPr wrap="square" rtlCol="0">
                  <a:spAutoFit/>
                </a:bodyPr>
                <a:lstStyle/>
                <a:p>
                  <a:pPr algn="r" rtl="1"/>
                  <a14:m>
                    <m:oMath xmlns:m="http://schemas.openxmlformats.org/officeDocument/2006/math">
                      <m:sSub>
                        <m:sSubPr>
                          <m:ctrlPr>
                            <a:rPr lang="en-US" sz="2400" b="0" i="1" smtClean="0">
                              <a:latin typeface="Cambria Math" panose="02040503050406030204" pitchFamily="18" charset="0"/>
                              <a:ea typeface="Cambria Math"/>
                            </a:rPr>
                          </m:ctrlPr>
                        </m:sSubPr>
                        <m:e>
                          <m:r>
                            <a:rPr lang="en-US" sz="2400" b="0" i="1" smtClean="0">
                              <a:latin typeface="Cambria Math"/>
                              <a:ea typeface="Cambria Math"/>
                            </a:rPr>
                            <m:t>𝜖</m:t>
                          </m:r>
                        </m:e>
                        <m:sub>
                          <m:r>
                            <a:rPr lang="en-US" sz="2400" b="0" i="1" smtClean="0">
                              <a:latin typeface="Cambria Math"/>
                              <a:ea typeface="Cambria Math"/>
                            </a:rPr>
                            <m:t>0</m:t>
                          </m:r>
                        </m:sub>
                      </m:sSub>
                      <m:r>
                        <a:rPr lang="en-US" sz="2400" b="0" i="1" smtClean="0">
                          <a:latin typeface="Cambria Math"/>
                          <a:ea typeface="Cambria Math"/>
                        </a:rPr>
                        <m:t>, </m:t>
                      </m:r>
                      <m:r>
                        <a:rPr lang="en-US" sz="2400" i="1">
                          <a:latin typeface="Cambria Math"/>
                          <a:ea typeface="Cambria Math"/>
                        </a:rPr>
                        <m:t>𝜖</m:t>
                      </m:r>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𝜖</m:t>
                          </m:r>
                        </m:e>
                        <m:sub>
                          <m:r>
                            <a:rPr lang="en-US" sz="2400" b="0" i="1" smtClean="0">
                              <a:latin typeface="Cambria Math"/>
                              <a:ea typeface="Cambria Math"/>
                            </a:rPr>
                            <m:t>𝑟</m:t>
                          </m:r>
                          <m:r>
                            <a:rPr lang="he-IL" sz="2400" b="0" i="1" smtClean="0">
                              <a:latin typeface="Cambria Math"/>
                              <a:ea typeface="Cambria Math"/>
                            </a:rPr>
                            <m:t> </m:t>
                          </m:r>
                        </m:sub>
                      </m:sSub>
                      <m:acc>
                        <m:accPr>
                          <m:chr m:val="⃗"/>
                          <m:ctrlPr>
                            <a:rPr lang="en-US" sz="2400" b="0" i="1" smtClean="0">
                              <a:latin typeface="Cambria Math" panose="02040503050406030204" pitchFamily="18" charset="0"/>
                              <a:ea typeface="Cambria Math"/>
                            </a:rPr>
                          </m:ctrlPr>
                        </m:accPr>
                        <m:e>
                          <m:r>
                            <a:rPr lang="en-US" sz="2400" b="0" i="1" smtClean="0">
                              <a:latin typeface="Cambria Math"/>
                              <a:ea typeface="Cambria Math"/>
                            </a:rPr>
                            <m:t>𝐷</m:t>
                          </m:r>
                        </m:e>
                      </m:acc>
                      <m:r>
                        <a:rPr lang="en-US" sz="2400" b="0" i="0" smtClean="0">
                          <a:latin typeface="Cambria Math"/>
                          <a:ea typeface="Cambria Math"/>
                        </a:rPr>
                        <m:t>,</m:t>
                      </m:r>
                      <m:acc>
                        <m:accPr>
                          <m:chr m:val="⃗"/>
                          <m:ctrlPr>
                            <a:rPr lang="en-US" sz="2400" b="0" i="1" smtClean="0">
                              <a:latin typeface="Cambria Math" panose="02040503050406030204" pitchFamily="18" charset="0"/>
                              <a:ea typeface="Cambria Math"/>
                            </a:rPr>
                          </m:ctrlPr>
                        </m:accPr>
                        <m:e>
                          <m:r>
                            <a:rPr lang="en-US" sz="2400" b="0" i="1" smtClean="0">
                              <a:latin typeface="Cambria Math"/>
                              <a:ea typeface="Cambria Math"/>
                            </a:rPr>
                            <m:t>𝐸</m:t>
                          </m:r>
                        </m:e>
                      </m:acc>
                    </m:oMath>
                  </a14:m>
                  <a:r>
                    <a:rPr lang="en-US" dirty="0" smtClean="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901243" y="39189"/>
                  <a:ext cx="1809737" cy="506421"/>
                </a:xfrm>
                <a:prstGeom prst="rect">
                  <a:avLst/>
                </a:prstGeom>
                <a:blipFill rotWithShape="1">
                  <a:blip r:embed="rId4"/>
                  <a:stretch>
                    <a:fillRect/>
                  </a:stretch>
                </a:blipFill>
              </p:spPr>
              <p:txBody>
                <a:bodyPr/>
                <a:lstStyle/>
                <a:p>
                  <a:r>
                    <a:rPr lang="en-US">
                      <a:noFill/>
                    </a:rPr>
                    <a:t> </a:t>
                  </a:r>
                </a:p>
              </p:txBody>
            </p:sp>
          </mc:Fallback>
        </mc:AlternateContent>
      </p:grpSp>
      <p:graphicFrame>
        <p:nvGraphicFramePr>
          <p:cNvPr id="7" name="Object 6"/>
          <p:cNvGraphicFramePr>
            <a:graphicFrameLocks noChangeAspect="1"/>
          </p:cNvGraphicFramePr>
          <p:nvPr>
            <p:extLst>
              <p:ext uri="{D42A27DB-BD31-4B8C-83A1-F6EECF244321}">
                <p14:modId xmlns:p14="http://schemas.microsoft.com/office/powerpoint/2010/main" val="1065227448"/>
              </p:ext>
            </p:extLst>
          </p:nvPr>
        </p:nvGraphicFramePr>
        <p:xfrm>
          <a:off x="1173187" y="549275"/>
          <a:ext cx="7804150" cy="1789113"/>
        </p:xfrm>
        <a:graphic>
          <a:graphicData uri="http://schemas.openxmlformats.org/presentationml/2006/ole">
            <mc:AlternateContent xmlns:mc="http://schemas.openxmlformats.org/markup-compatibility/2006">
              <mc:Choice xmlns:v="urn:schemas-microsoft-com:vml" Requires="v">
                <p:oleObj spid="_x0000_s47596" name="Equation" r:id="rId5" imgW="3873240" imgH="888840" progId="Equation.DSMT4">
                  <p:embed/>
                </p:oleObj>
              </mc:Choice>
              <mc:Fallback>
                <p:oleObj name="Equation" r:id="rId5" imgW="3873240" imgH="888840" progId="Equation.DSMT4">
                  <p:embed/>
                  <p:pic>
                    <p:nvPicPr>
                      <p:cNvPr id="0" name=""/>
                      <p:cNvPicPr/>
                      <p:nvPr/>
                    </p:nvPicPr>
                    <p:blipFill>
                      <a:blip r:embed="rId6"/>
                      <a:stretch>
                        <a:fillRect/>
                      </a:stretch>
                    </p:blipFill>
                    <p:spPr>
                      <a:xfrm>
                        <a:off x="1173187" y="549275"/>
                        <a:ext cx="7804150" cy="1789113"/>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11" name="TextBox 10"/>
              <p:cNvSpPr txBox="1"/>
              <p:nvPr/>
            </p:nvSpPr>
            <p:spPr>
              <a:xfrm>
                <a:off x="6489761" y="1419562"/>
                <a:ext cx="743024" cy="2998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200" b="1" i="1" smtClean="0">
                              <a:solidFill>
                                <a:srgbClr val="FF0000"/>
                              </a:solidFill>
                              <a:latin typeface="Cambria Math" panose="02040503050406030204" pitchFamily="18" charset="0"/>
                            </a:rPr>
                          </m:ctrlPr>
                        </m:dPr>
                        <m:e>
                          <m:r>
                            <a:rPr lang="en-US" sz="1200" b="1" i="1" smtClean="0">
                              <a:solidFill>
                                <a:srgbClr val="FF0000"/>
                              </a:solidFill>
                              <a:latin typeface="Cambria Math"/>
                            </a:rPr>
                            <m:t>𝑪</m:t>
                          </m:r>
                          <m:sSup>
                            <m:sSupPr>
                              <m:ctrlPr>
                                <a:rPr lang="en-US" sz="1200" b="1" i="1" smtClean="0">
                                  <a:solidFill>
                                    <a:srgbClr val="FF0000"/>
                                  </a:solidFill>
                                  <a:latin typeface="Cambria Math" panose="02040503050406030204" pitchFamily="18" charset="0"/>
                                </a:rPr>
                              </m:ctrlPr>
                            </m:sSupPr>
                            <m:e>
                              <m:r>
                                <a:rPr lang="en-US" sz="1200" b="1" i="1" smtClean="0">
                                  <a:solidFill>
                                    <a:srgbClr val="FF0000"/>
                                  </a:solidFill>
                                  <a:latin typeface="Cambria Math"/>
                                </a:rPr>
                                <m:t>𝒎</m:t>
                              </m:r>
                            </m:e>
                            <m:sup>
                              <m:r>
                                <a:rPr lang="en-US" sz="1200" b="1" i="1" smtClean="0">
                                  <a:solidFill>
                                    <a:srgbClr val="FF0000"/>
                                  </a:solidFill>
                                  <a:latin typeface="Cambria Math"/>
                                </a:rPr>
                                <m:t>−</m:t>
                              </m:r>
                              <m:r>
                                <a:rPr lang="en-US" sz="1200" b="1" i="1" smtClean="0">
                                  <a:solidFill>
                                    <a:srgbClr val="FF0000"/>
                                  </a:solidFill>
                                  <a:latin typeface="Cambria Math"/>
                                </a:rPr>
                                <m:t>𝟐</m:t>
                              </m:r>
                            </m:sup>
                          </m:sSup>
                        </m:e>
                      </m:d>
                    </m:oMath>
                  </m:oMathPara>
                </a14:m>
                <a:endParaRPr lang="en-US" sz="12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489761" y="1419562"/>
                <a:ext cx="743024" cy="299890"/>
              </a:xfrm>
              <a:prstGeom prst="rect">
                <a:avLst/>
              </a:prstGeom>
              <a:blipFill rotWithShape="1">
                <a:blip r:embed="rId7"/>
                <a:stretch>
                  <a:fillRect/>
                </a:stretch>
              </a:blipFill>
            </p:spPr>
            <p:txBody>
              <a:bodyPr/>
              <a:lstStyle/>
              <a:p>
                <a:r>
                  <a:rPr lang="en-US">
                    <a:noFill/>
                  </a:rPr>
                  <a:t> </a:t>
                </a:r>
              </a:p>
            </p:txBody>
          </p:sp>
        </mc:Fallback>
      </mc:AlternateContent>
      <p:cxnSp>
        <p:nvCxnSpPr>
          <p:cNvPr id="16" name="Straight Connector 15"/>
          <p:cNvCxnSpPr/>
          <p:nvPr/>
        </p:nvCxnSpPr>
        <p:spPr bwMode="auto">
          <a:xfrm>
            <a:off x="453830" y="2742286"/>
            <a:ext cx="0" cy="20574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3812289" y="2742286"/>
            <a:ext cx="0" cy="20574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9"/>
          <p:cNvSpPr/>
          <p:nvPr/>
        </p:nvSpPr>
        <p:spPr bwMode="auto">
          <a:xfrm>
            <a:off x="745013" y="2734688"/>
            <a:ext cx="1570394" cy="2057400"/>
          </a:xfrm>
          <a:prstGeom prst="rect">
            <a:avLst/>
          </a:prstGeom>
          <a:solidFill>
            <a:srgbClr val="FFD525"/>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30" name="Group 29"/>
          <p:cNvGrpSpPr/>
          <p:nvPr/>
        </p:nvGrpSpPr>
        <p:grpSpPr>
          <a:xfrm>
            <a:off x="469900" y="2982473"/>
            <a:ext cx="3310181" cy="1538539"/>
            <a:chOff x="152400" y="2983387"/>
            <a:chExt cx="2934789" cy="1538539"/>
          </a:xfrm>
        </p:grpSpPr>
        <p:grpSp>
          <p:nvGrpSpPr>
            <p:cNvPr id="27" name="Group 26"/>
            <p:cNvGrpSpPr/>
            <p:nvPr/>
          </p:nvGrpSpPr>
          <p:grpSpPr>
            <a:xfrm>
              <a:off x="152400" y="2997926"/>
              <a:ext cx="2934789" cy="1524000"/>
              <a:chOff x="304800" y="2997926"/>
              <a:chExt cx="2221774" cy="1524000"/>
            </a:xfrm>
          </p:grpSpPr>
          <p:cxnSp>
            <p:nvCxnSpPr>
              <p:cNvPr id="22" name="Straight Arrow Connector 21"/>
              <p:cNvCxnSpPr/>
              <p:nvPr/>
            </p:nvCxnSpPr>
            <p:spPr bwMode="auto">
              <a:xfrm>
                <a:off x="304800" y="2997926"/>
                <a:ext cx="2209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316774" y="3378926"/>
                <a:ext cx="2209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316774" y="3759926"/>
                <a:ext cx="2209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16774" y="4140926"/>
                <a:ext cx="2209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a:off x="304800" y="4521926"/>
                <a:ext cx="2209800" cy="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29" name="TextBox 28"/>
                <p:cNvSpPr txBox="1"/>
                <p:nvPr/>
              </p:nvSpPr>
              <p:spPr>
                <a:xfrm>
                  <a:off x="1933156" y="2983387"/>
                  <a:ext cx="1008438" cy="368499"/>
                </a:xfrm>
                <a:prstGeom prst="rect">
                  <a:avLst/>
                </a:prstGeom>
                <a:noFill/>
              </p:spPr>
              <p:txBody>
                <a:bodyPr wrap="none" rtlCol="0">
                  <a:spAutoFit/>
                </a:bodyPr>
                <a:lstStyle/>
                <a:p>
                  <a14:m>
                    <m:oMath xmlns:m="http://schemas.openxmlformats.org/officeDocument/2006/math">
                      <m:sSub>
                        <m:sSubPr>
                          <m:ctrlPr>
                            <a:rPr lang="en-US" sz="1600" b="1" i="1" smtClean="0">
                              <a:latin typeface="Cambria Math" panose="02040503050406030204" pitchFamily="18" charset="0"/>
                            </a:rPr>
                          </m:ctrlPr>
                        </m:sSubPr>
                        <m:e>
                          <m:acc>
                            <m:accPr>
                              <m:chr m:val="⃗"/>
                              <m:ctrlPr>
                                <a:rPr lang="en-US" sz="1600" b="1" i="1" smtClean="0">
                                  <a:latin typeface="Cambria Math" panose="02040503050406030204" pitchFamily="18" charset="0"/>
                                </a:rPr>
                              </m:ctrlPr>
                            </m:accPr>
                            <m:e>
                              <m:r>
                                <a:rPr lang="en-US" sz="1600" b="1" i="1" smtClean="0">
                                  <a:latin typeface="Cambria Math"/>
                                </a:rPr>
                                <m:t>𝑬</m:t>
                              </m:r>
                            </m:e>
                          </m:acc>
                        </m:e>
                        <m:sub>
                          <m:r>
                            <a:rPr lang="en-US" sz="1600" b="1" i="1" smtClean="0">
                              <a:latin typeface="Cambria Math"/>
                            </a:rPr>
                            <m:t>𝒐</m:t>
                          </m:r>
                        </m:sub>
                      </m:sSub>
                    </m:oMath>
                  </a14:m>
                  <a:r>
                    <a:rPr lang="en-US" sz="1600" b="1" dirty="0" smtClean="0"/>
                    <a:t>=</a:t>
                  </a:r>
                  <a14:m>
                    <m:oMath xmlns:m="http://schemas.openxmlformats.org/officeDocument/2006/math">
                      <m:f>
                        <m:fPr>
                          <m:type m:val="lin"/>
                          <m:ctrlPr>
                            <a:rPr lang="en-US" sz="1600" b="1" i="1" dirty="0" smtClean="0">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ea typeface="Cambria Math"/>
                                </a:rPr>
                                <m:t>𝝈</m:t>
                              </m:r>
                              <m:r>
                                <m:rPr>
                                  <m:nor/>
                                </m:rPr>
                                <a:rPr lang="en-US" sz="1600" b="1" dirty="0"/>
                                <m:t> </m:t>
                              </m:r>
                            </m:e>
                            <m:sub>
                              <m:r>
                                <a:rPr lang="en-US" sz="1600" b="1" i="1">
                                  <a:latin typeface="Cambria Math"/>
                                </a:rPr>
                                <m:t>𝟎</m:t>
                              </m:r>
                              <m:r>
                                <a:rPr lang="en-US" sz="1600" b="1" i="1">
                                  <a:latin typeface="Cambria Math"/>
                                </a:rPr>
                                <m:t>,</m:t>
                              </m:r>
                              <m:r>
                                <a:rPr lang="en-US" sz="1600" b="1" i="1">
                                  <a:latin typeface="Cambria Math"/>
                                </a:rPr>
                                <m:t>𝒇</m:t>
                              </m:r>
                            </m:sub>
                          </m:sSub>
                        </m:num>
                        <m:den>
                          <m:sSub>
                            <m:sSubPr>
                              <m:ctrlPr>
                                <a:rPr lang="en-US" sz="1600" b="1" i="1" dirty="0" smtClean="0">
                                  <a:latin typeface="Cambria Math" panose="02040503050406030204" pitchFamily="18" charset="0"/>
                                </a:rPr>
                              </m:ctrlPr>
                            </m:sSubPr>
                            <m:e>
                              <m:r>
                                <a:rPr lang="en-US" sz="1600" b="1" i="1" dirty="0" smtClean="0">
                                  <a:latin typeface="Cambria Math"/>
                                  <a:ea typeface="Cambria Math"/>
                                </a:rPr>
                                <m:t>𝜺</m:t>
                              </m:r>
                            </m:e>
                            <m:sub>
                              <m:r>
                                <a:rPr lang="en-US" sz="1600" b="1" i="1" dirty="0" smtClean="0">
                                  <a:latin typeface="Cambria Math"/>
                                </a:rPr>
                                <m:t>𝟎</m:t>
                              </m:r>
                            </m:sub>
                          </m:sSub>
                        </m:den>
                      </m:f>
                    </m:oMath>
                  </a14:m>
                  <a:endParaRPr lang="en-US" sz="24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933156" y="2983387"/>
                  <a:ext cx="1008438" cy="368499"/>
                </a:xfrm>
                <a:prstGeom prst="rect">
                  <a:avLst/>
                </a:prstGeom>
                <a:blipFill rotWithShape="1">
                  <a:blip r:embed="rId8"/>
                  <a:stretch>
                    <a:fillRect t="-88525" r="-43548" b="-145902"/>
                  </a:stretch>
                </a:blipFill>
              </p:spPr>
              <p:txBody>
                <a:bodyPr/>
                <a:lstStyle/>
                <a:p>
                  <a:r>
                    <a:rPr lang="en-US">
                      <a:noFill/>
                    </a:rPr>
                    <a:t> </a:t>
                  </a:r>
                </a:p>
              </p:txBody>
            </p:sp>
          </mc:Fallback>
        </mc:AlternateContent>
      </p:grpSp>
      <p:grpSp>
        <p:nvGrpSpPr>
          <p:cNvPr id="156" name="Group 155"/>
          <p:cNvGrpSpPr/>
          <p:nvPr/>
        </p:nvGrpSpPr>
        <p:grpSpPr>
          <a:xfrm>
            <a:off x="162121" y="2583488"/>
            <a:ext cx="3861498" cy="2367780"/>
            <a:chOff x="431103" y="2584402"/>
            <a:chExt cx="3237874" cy="2367780"/>
          </a:xfrm>
        </p:grpSpPr>
        <p:grpSp>
          <p:nvGrpSpPr>
            <p:cNvPr id="58" name="Group 57"/>
            <p:cNvGrpSpPr/>
            <p:nvPr/>
          </p:nvGrpSpPr>
          <p:grpSpPr>
            <a:xfrm>
              <a:off x="431103" y="2584402"/>
              <a:ext cx="308125" cy="2343207"/>
              <a:chOff x="5103889" y="3198572"/>
              <a:chExt cx="308125" cy="2343207"/>
            </a:xfrm>
          </p:grpSpPr>
          <p:grpSp>
            <p:nvGrpSpPr>
              <p:cNvPr id="44" name="Group 43"/>
              <p:cNvGrpSpPr/>
              <p:nvPr/>
            </p:nvGrpSpPr>
            <p:grpSpPr>
              <a:xfrm>
                <a:off x="5103889" y="3657003"/>
                <a:ext cx="306311" cy="1884776"/>
                <a:chOff x="481903" y="2968144"/>
                <a:chExt cx="306311" cy="1884776"/>
              </a:xfrm>
            </p:grpSpPr>
            <p:sp>
              <p:nvSpPr>
                <p:cNvPr id="32" name="TextBox 31"/>
                <p:cNvSpPr txBox="1"/>
                <p:nvPr/>
              </p:nvSpPr>
              <p:spPr>
                <a:xfrm>
                  <a:off x="483414" y="2968144"/>
                  <a:ext cx="304800" cy="369332"/>
                </a:xfrm>
                <a:prstGeom prst="rect">
                  <a:avLst/>
                </a:prstGeom>
                <a:noFill/>
              </p:spPr>
              <p:txBody>
                <a:bodyPr wrap="square" rtlCol="0">
                  <a:spAutoFit/>
                </a:bodyPr>
                <a:lstStyle/>
                <a:p>
                  <a:r>
                    <a:rPr lang="en-US" dirty="0" smtClean="0"/>
                    <a:t>+</a:t>
                  </a:r>
                  <a:endParaRPr lang="en-US" dirty="0"/>
                </a:p>
              </p:txBody>
            </p:sp>
            <p:sp>
              <p:nvSpPr>
                <p:cNvPr id="33" name="TextBox 32"/>
                <p:cNvSpPr txBox="1"/>
                <p:nvPr/>
              </p:nvSpPr>
              <p:spPr>
                <a:xfrm>
                  <a:off x="483414" y="3120544"/>
                  <a:ext cx="304800" cy="369332"/>
                </a:xfrm>
                <a:prstGeom prst="rect">
                  <a:avLst/>
                </a:prstGeom>
                <a:noFill/>
              </p:spPr>
              <p:txBody>
                <a:bodyPr wrap="square" rtlCol="0">
                  <a:spAutoFit/>
                </a:bodyPr>
                <a:lstStyle/>
                <a:p>
                  <a:r>
                    <a:rPr lang="en-US" dirty="0" smtClean="0"/>
                    <a:t>+</a:t>
                  </a:r>
                  <a:endParaRPr lang="en-US" dirty="0"/>
                </a:p>
              </p:txBody>
            </p:sp>
            <p:sp>
              <p:nvSpPr>
                <p:cNvPr id="34" name="TextBox 33"/>
                <p:cNvSpPr txBox="1"/>
                <p:nvPr/>
              </p:nvSpPr>
              <p:spPr>
                <a:xfrm>
                  <a:off x="483414" y="3272944"/>
                  <a:ext cx="304800"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483414" y="3425344"/>
                  <a:ext cx="304800" cy="369332"/>
                </a:xfrm>
                <a:prstGeom prst="rect">
                  <a:avLst/>
                </a:prstGeom>
                <a:noFill/>
              </p:spPr>
              <p:txBody>
                <a:bodyPr wrap="square" rtlCol="0">
                  <a:spAutoFit/>
                </a:bodyPr>
                <a:lstStyle/>
                <a:p>
                  <a:r>
                    <a:rPr lang="en-US" dirty="0" smtClean="0"/>
                    <a:t>+</a:t>
                  </a:r>
                  <a:endParaRPr lang="en-US" dirty="0"/>
                </a:p>
              </p:txBody>
            </p:sp>
            <p:sp>
              <p:nvSpPr>
                <p:cNvPr id="36" name="TextBox 35"/>
                <p:cNvSpPr txBox="1"/>
                <p:nvPr/>
              </p:nvSpPr>
              <p:spPr>
                <a:xfrm>
                  <a:off x="483414" y="3577744"/>
                  <a:ext cx="304800" cy="369332"/>
                </a:xfrm>
                <a:prstGeom prst="rect">
                  <a:avLst/>
                </a:prstGeom>
                <a:noFill/>
              </p:spPr>
              <p:txBody>
                <a:bodyPr wrap="square" rtlCol="0">
                  <a:spAutoFit/>
                </a:bodyPr>
                <a:lstStyle/>
                <a:p>
                  <a:r>
                    <a:rPr lang="en-US" dirty="0" smtClean="0"/>
                    <a:t>+</a:t>
                  </a:r>
                  <a:endParaRPr lang="en-US" dirty="0"/>
                </a:p>
              </p:txBody>
            </p:sp>
            <p:grpSp>
              <p:nvGrpSpPr>
                <p:cNvPr id="43" name="Group 42"/>
                <p:cNvGrpSpPr/>
                <p:nvPr/>
              </p:nvGrpSpPr>
              <p:grpSpPr>
                <a:xfrm>
                  <a:off x="481903" y="3721588"/>
                  <a:ext cx="304800" cy="1131332"/>
                  <a:chOff x="5116589" y="3917014"/>
                  <a:chExt cx="304800" cy="1131332"/>
                </a:xfrm>
              </p:grpSpPr>
              <p:sp>
                <p:nvSpPr>
                  <p:cNvPr id="37" name="TextBox 36"/>
                  <p:cNvSpPr txBox="1"/>
                  <p:nvPr/>
                </p:nvSpPr>
                <p:spPr>
                  <a:xfrm>
                    <a:off x="5116589" y="3917014"/>
                    <a:ext cx="304800" cy="369332"/>
                  </a:xfrm>
                  <a:prstGeom prst="rect">
                    <a:avLst/>
                  </a:prstGeom>
                  <a:noFill/>
                </p:spPr>
                <p:txBody>
                  <a:bodyPr wrap="square" rtlCol="0">
                    <a:spAutoFit/>
                  </a:bodyPr>
                  <a:lstStyle/>
                  <a:p>
                    <a:r>
                      <a:rPr lang="en-US" dirty="0" smtClean="0"/>
                      <a:t>+</a:t>
                    </a:r>
                    <a:endParaRPr lang="en-US" dirty="0"/>
                  </a:p>
                </p:txBody>
              </p:sp>
              <p:sp>
                <p:nvSpPr>
                  <p:cNvPr id="38" name="TextBox 37"/>
                  <p:cNvSpPr txBox="1"/>
                  <p:nvPr/>
                </p:nvSpPr>
                <p:spPr>
                  <a:xfrm>
                    <a:off x="5116589" y="4069414"/>
                    <a:ext cx="304800" cy="369332"/>
                  </a:xfrm>
                  <a:prstGeom prst="rect">
                    <a:avLst/>
                  </a:prstGeom>
                  <a:noFill/>
                </p:spPr>
                <p:txBody>
                  <a:bodyPr wrap="square" rtlCol="0">
                    <a:spAutoFit/>
                  </a:bodyPr>
                  <a:lstStyle/>
                  <a:p>
                    <a:r>
                      <a:rPr lang="en-US" dirty="0" smtClean="0"/>
                      <a:t>+</a:t>
                    </a:r>
                    <a:endParaRPr lang="en-US" dirty="0"/>
                  </a:p>
                </p:txBody>
              </p:sp>
              <p:sp>
                <p:nvSpPr>
                  <p:cNvPr id="39" name="TextBox 38"/>
                  <p:cNvSpPr txBox="1"/>
                  <p:nvPr/>
                </p:nvSpPr>
                <p:spPr>
                  <a:xfrm>
                    <a:off x="5116589" y="4221814"/>
                    <a:ext cx="304800" cy="369332"/>
                  </a:xfrm>
                  <a:prstGeom prst="rect">
                    <a:avLst/>
                  </a:prstGeom>
                  <a:noFill/>
                </p:spPr>
                <p:txBody>
                  <a:bodyPr wrap="square" rtlCol="0">
                    <a:spAutoFit/>
                  </a:bodyPr>
                  <a:lstStyle/>
                  <a:p>
                    <a:r>
                      <a:rPr lang="en-US" dirty="0" smtClean="0"/>
                      <a:t>+</a:t>
                    </a:r>
                    <a:endParaRPr lang="en-US" dirty="0"/>
                  </a:p>
                </p:txBody>
              </p:sp>
              <p:sp>
                <p:nvSpPr>
                  <p:cNvPr id="40" name="TextBox 39"/>
                  <p:cNvSpPr txBox="1"/>
                  <p:nvPr/>
                </p:nvSpPr>
                <p:spPr>
                  <a:xfrm>
                    <a:off x="5116589" y="4374214"/>
                    <a:ext cx="304800" cy="369332"/>
                  </a:xfrm>
                  <a:prstGeom prst="rect">
                    <a:avLst/>
                  </a:prstGeom>
                  <a:noFill/>
                </p:spPr>
                <p:txBody>
                  <a:bodyPr wrap="square" rtlCol="0">
                    <a:spAutoFit/>
                  </a:bodyPr>
                  <a:lstStyle/>
                  <a:p>
                    <a:r>
                      <a:rPr lang="en-US" dirty="0" smtClean="0"/>
                      <a:t>+</a:t>
                    </a:r>
                    <a:endParaRPr lang="en-US" dirty="0"/>
                  </a:p>
                </p:txBody>
              </p:sp>
              <p:sp>
                <p:nvSpPr>
                  <p:cNvPr id="41" name="TextBox 40"/>
                  <p:cNvSpPr txBox="1"/>
                  <p:nvPr/>
                </p:nvSpPr>
                <p:spPr>
                  <a:xfrm>
                    <a:off x="5116589" y="4526614"/>
                    <a:ext cx="304800" cy="369332"/>
                  </a:xfrm>
                  <a:prstGeom prst="rect">
                    <a:avLst/>
                  </a:prstGeom>
                  <a:noFill/>
                </p:spPr>
                <p:txBody>
                  <a:bodyPr wrap="square" rtlCol="0">
                    <a:spAutoFit/>
                  </a:bodyPr>
                  <a:lstStyle/>
                  <a:p>
                    <a:r>
                      <a:rPr lang="en-US" dirty="0" smtClean="0"/>
                      <a:t>+</a:t>
                    </a:r>
                    <a:endParaRPr lang="en-US" dirty="0"/>
                  </a:p>
                </p:txBody>
              </p:sp>
              <p:sp>
                <p:nvSpPr>
                  <p:cNvPr id="42" name="TextBox 41"/>
                  <p:cNvSpPr txBox="1"/>
                  <p:nvPr/>
                </p:nvSpPr>
                <p:spPr>
                  <a:xfrm>
                    <a:off x="5116589" y="4679014"/>
                    <a:ext cx="304800" cy="369332"/>
                  </a:xfrm>
                  <a:prstGeom prst="rect">
                    <a:avLst/>
                  </a:prstGeom>
                  <a:noFill/>
                </p:spPr>
                <p:txBody>
                  <a:bodyPr wrap="square" rtlCol="0">
                    <a:spAutoFit/>
                  </a:bodyPr>
                  <a:lstStyle/>
                  <a:p>
                    <a:r>
                      <a:rPr lang="en-US" dirty="0" smtClean="0"/>
                      <a:t>+</a:t>
                    </a:r>
                    <a:endParaRPr lang="en-US" dirty="0"/>
                  </a:p>
                </p:txBody>
              </p:sp>
            </p:grpSp>
          </p:grpSp>
          <p:grpSp>
            <p:nvGrpSpPr>
              <p:cNvPr id="45" name="Group 44"/>
              <p:cNvGrpSpPr/>
              <p:nvPr/>
            </p:nvGrpSpPr>
            <p:grpSpPr>
              <a:xfrm>
                <a:off x="5105703" y="3198572"/>
                <a:ext cx="306311" cy="1884776"/>
                <a:chOff x="481903" y="2968144"/>
                <a:chExt cx="306311" cy="1884776"/>
              </a:xfrm>
            </p:grpSpPr>
            <p:sp>
              <p:nvSpPr>
                <p:cNvPr id="46" name="TextBox 45"/>
                <p:cNvSpPr txBox="1"/>
                <p:nvPr/>
              </p:nvSpPr>
              <p:spPr>
                <a:xfrm>
                  <a:off x="483414" y="2968144"/>
                  <a:ext cx="304800" cy="369332"/>
                </a:xfrm>
                <a:prstGeom prst="rect">
                  <a:avLst/>
                </a:prstGeom>
                <a:noFill/>
              </p:spPr>
              <p:txBody>
                <a:bodyPr wrap="square" rtlCol="0">
                  <a:spAutoFit/>
                </a:bodyPr>
                <a:lstStyle/>
                <a:p>
                  <a:r>
                    <a:rPr lang="en-US" dirty="0" smtClean="0"/>
                    <a:t>+</a:t>
                  </a:r>
                  <a:endParaRPr lang="en-US" dirty="0"/>
                </a:p>
              </p:txBody>
            </p:sp>
            <p:sp>
              <p:nvSpPr>
                <p:cNvPr id="47" name="TextBox 46"/>
                <p:cNvSpPr txBox="1"/>
                <p:nvPr/>
              </p:nvSpPr>
              <p:spPr>
                <a:xfrm>
                  <a:off x="483414" y="3120544"/>
                  <a:ext cx="304800" cy="369332"/>
                </a:xfrm>
                <a:prstGeom prst="rect">
                  <a:avLst/>
                </a:prstGeom>
                <a:noFill/>
              </p:spPr>
              <p:txBody>
                <a:bodyPr wrap="square" rtlCol="0">
                  <a:spAutoFit/>
                </a:bodyPr>
                <a:lstStyle/>
                <a:p>
                  <a:r>
                    <a:rPr lang="en-US" dirty="0" smtClean="0"/>
                    <a:t>+</a:t>
                  </a:r>
                  <a:endParaRPr lang="en-US" dirty="0"/>
                </a:p>
              </p:txBody>
            </p:sp>
            <p:sp>
              <p:nvSpPr>
                <p:cNvPr id="48" name="TextBox 47"/>
                <p:cNvSpPr txBox="1"/>
                <p:nvPr/>
              </p:nvSpPr>
              <p:spPr>
                <a:xfrm>
                  <a:off x="483414" y="3272944"/>
                  <a:ext cx="304800" cy="369332"/>
                </a:xfrm>
                <a:prstGeom prst="rect">
                  <a:avLst/>
                </a:prstGeom>
                <a:noFill/>
              </p:spPr>
              <p:txBody>
                <a:bodyPr wrap="square" rtlCol="0">
                  <a:spAutoFit/>
                </a:bodyPr>
                <a:lstStyle/>
                <a:p>
                  <a:r>
                    <a:rPr lang="en-US" dirty="0" smtClean="0"/>
                    <a:t>+</a:t>
                  </a:r>
                  <a:endParaRPr lang="en-US" dirty="0"/>
                </a:p>
              </p:txBody>
            </p:sp>
            <p:sp>
              <p:nvSpPr>
                <p:cNvPr id="49" name="TextBox 48"/>
                <p:cNvSpPr txBox="1"/>
                <p:nvPr/>
              </p:nvSpPr>
              <p:spPr>
                <a:xfrm>
                  <a:off x="483414" y="3425344"/>
                  <a:ext cx="304800" cy="369332"/>
                </a:xfrm>
                <a:prstGeom prst="rect">
                  <a:avLst/>
                </a:prstGeom>
                <a:noFill/>
              </p:spPr>
              <p:txBody>
                <a:bodyPr wrap="square" rtlCol="0">
                  <a:spAutoFit/>
                </a:bodyPr>
                <a:lstStyle/>
                <a:p>
                  <a:r>
                    <a:rPr lang="en-US" dirty="0" smtClean="0"/>
                    <a:t>+</a:t>
                  </a:r>
                  <a:endParaRPr lang="en-US" dirty="0"/>
                </a:p>
              </p:txBody>
            </p:sp>
            <p:sp>
              <p:nvSpPr>
                <p:cNvPr id="50" name="TextBox 49"/>
                <p:cNvSpPr txBox="1"/>
                <p:nvPr/>
              </p:nvSpPr>
              <p:spPr>
                <a:xfrm>
                  <a:off x="483414" y="3577744"/>
                  <a:ext cx="304800" cy="369332"/>
                </a:xfrm>
                <a:prstGeom prst="rect">
                  <a:avLst/>
                </a:prstGeom>
                <a:noFill/>
              </p:spPr>
              <p:txBody>
                <a:bodyPr wrap="square" rtlCol="0">
                  <a:spAutoFit/>
                </a:bodyPr>
                <a:lstStyle/>
                <a:p>
                  <a:r>
                    <a:rPr lang="en-US" dirty="0" smtClean="0"/>
                    <a:t>+</a:t>
                  </a:r>
                  <a:endParaRPr lang="en-US" dirty="0"/>
                </a:p>
              </p:txBody>
            </p:sp>
            <p:grpSp>
              <p:nvGrpSpPr>
                <p:cNvPr id="51" name="Group 50"/>
                <p:cNvGrpSpPr/>
                <p:nvPr/>
              </p:nvGrpSpPr>
              <p:grpSpPr>
                <a:xfrm>
                  <a:off x="481903" y="3721588"/>
                  <a:ext cx="304800" cy="1131332"/>
                  <a:chOff x="5116589" y="3917014"/>
                  <a:chExt cx="304800" cy="1131332"/>
                </a:xfrm>
              </p:grpSpPr>
              <p:sp>
                <p:nvSpPr>
                  <p:cNvPr id="52" name="TextBox 51"/>
                  <p:cNvSpPr txBox="1"/>
                  <p:nvPr/>
                </p:nvSpPr>
                <p:spPr>
                  <a:xfrm>
                    <a:off x="5116589" y="3917014"/>
                    <a:ext cx="304800" cy="369332"/>
                  </a:xfrm>
                  <a:prstGeom prst="rect">
                    <a:avLst/>
                  </a:prstGeom>
                  <a:noFill/>
                </p:spPr>
                <p:txBody>
                  <a:bodyPr wrap="square" rtlCol="0">
                    <a:spAutoFit/>
                  </a:bodyPr>
                  <a:lstStyle/>
                  <a:p>
                    <a:r>
                      <a:rPr lang="en-US" dirty="0" smtClean="0"/>
                      <a:t>+</a:t>
                    </a:r>
                    <a:endParaRPr lang="en-US" dirty="0"/>
                  </a:p>
                </p:txBody>
              </p:sp>
              <p:sp>
                <p:nvSpPr>
                  <p:cNvPr id="53" name="TextBox 52"/>
                  <p:cNvSpPr txBox="1"/>
                  <p:nvPr/>
                </p:nvSpPr>
                <p:spPr>
                  <a:xfrm>
                    <a:off x="5116589" y="4069414"/>
                    <a:ext cx="304800" cy="369332"/>
                  </a:xfrm>
                  <a:prstGeom prst="rect">
                    <a:avLst/>
                  </a:prstGeom>
                  <a:noFill/>
                </p:spPr>
                <p:txBody>
                  <a:bodyPr wrap="square" rtlCol="0">
                    <a:spAutoFit/>
                  </a:bodyPr>
                  <a:lstStyle/>
                  <a:p>
                    <a:r>
                      <a:rPr lang="en-US" dirty="0" smtClean="0"/>
                      <a:t>+</a:t>
                    </a:r>
                    <a:endParaRPr lang="en-US" dirty="0"/>
                  </a:p>
                </p:txBody>
              </p:sp>
              <p:sp>
                <p:nvSpPr>
                  <p:cNvPr id="54" name="TextBox 53"/>
                  <p:cNvSpPr txBox="1"/>
                  <p:nvPr/>
                </p:nvSpPr>
                <p:spPr>
                  <a:xfrm>
                    <a:off x="5116589" y="4221814"/>
                    <a:ext cx="304800" cy="369332"/>
                  </a:xfrm>
                  <a:prstGeom prst="rect">
                    <a:avLst/>
                  </a:prstGeom>
                  <a:noFill/>
                </p:spPr>
                <p:txBody>
                  <a:bodyPr wrap="square" rtlCol="0">
                    <a:spAutoFit/>
                  </a:bodyPr>
                  <a:lstStyle/>
                  <a:p>
                    <a:r>
                      <a:rPr lang="en-US" dirty="0" smtClean="0"/>
                      <a:t>+</a:t>
                    </a:r>
                    <a:endParaRPr lang="en-US" dirty="0"/>
                  </a:p>
                </p:txBody>
              </p:sp>
              <p:sp>
                <p:nvSpPr>
                  <p:cNvPr id="55" name="TextBox 54"/>
                  <p:cNvSpPr txBox="1"/>
                  <p:nvPr/>
                </p:nvSpPr>
                <p:spPr>
                  <a:xfrm>
                    <a:off x="5116589" y="4374214"/>
                    <a:ext cx="304800" cy="369332"/>
                  </a:xfrm>
                  <a:prstGeom prst="rect">
                    <a:avLst/>
                  </a:prstGeom>
                  <a:noFill/>
                </p:spPr>
                <p:txBody>
                  <a:bodyPr wrap="square" rtlCol="0">
                    <a:spAutoFit/>
                  </a:bodyPr>
                  <a:lstStyle/>
                  <a:p>
                    <a:r>
                      <a:rPr lang="en-US" dirty="0" smtClean="0"/>
                      <a:t>+</a:t>
                    </a:r>
                    <a:endParaRPr lang="en-US" dirty="0"/>
                  </a:p>
                </p:txBody>
              </p:sp>
              <p:sp>
                <p:nvSpPr>
                  <p:cNvPr id="56" name="TextBox 55"/>
                  <p:cNvSpPr txBox="1"/>
                  <p:nvPr/>
                </p:nvSpPr>
                <p:spPr>
                  <a:xfrm>
                    <a:off x="5116589" y="4526614"/>
                    <a:ext cx="304800" cy="369332"/>
                  </a:xfrm>
                  <a:prstGeom prst="rect">
                    <a:avLst/>
                  </a:prstGeom>
                  <a:noFill/>
                </p:spPr>
                <p:txBody>
                  <a:bodyPr wrap="square" rtlCol="0">
                    <a:spAutoFit/>
                  </a:bodyPr>
                  <a:lstStyle/>
                  <a:p>
                    <a:r>
                      <a:rPr lang="en-US" dirty="0" smtClean="0"/>
                      <a:t>+</a:t>
                    </a:r>
                    <a:endParaRPr lang="en-US" dirty="0"/>
                  </a:p>
                </p:txBody>
              </p:sp>
              <p:sp>
                <p:nvSpPr>
                  <p:cNvPr id="57" name="TextBox 56"/>
                  <p:cNvSpPr txBox="1"/>
                  <p:nvPr/>
                </p:nvSpPr>
                <p:spPr>
                  <a:xfrm>
                    <a:off x="5116589" y="4679014"/>
                    <a:ext cx="304800" cy="369332"/>
                  </a:xfrm>
                  <a:prstGeom prst="rect">
                    <a:avLst/>
                  </a:prstGeom>
                  <a:noFill/>
                </p:spPr>
                <p:txBody>
                  <a:bodyPr wrap="square" rtlCol="0">
                    <a:spAutoFit/>
                  </a:bodyPr>
                  <a:lstStyle/>
                  <a:p>
                    <a:r>
                      <a:rPr lang="en-US" dirty="0" smtClean="0"/>
                      <a:t>+</a:t>
                    </a:r>
                    <a:endParaRPr lang="en-US" dirty="0"/>
                  </a:p>
                </p:txBody>
              </p:sp>
            </p:grpSp>
          </p:grpSp>
        </p:grpSp>
        <p:grpSp>
          <p:nvGrpSpPr>
            <p:cNvPr id="155" name="Group 154"/>
            <p:cNvGrpSpPr/>
            <p:nvPr/>
          </p:nvGrpSpPr>
          <p:grpSpPr>
            <a:xfrm>
              <a:off x="3464767" y="2622502"/>
              <a:ext cx="204210" cy="2329680"/>
              <a:chOff x="3464767" y="2622502"/>
              <a:chExt cx="204210" cy="2329680"/>
            </a:xfrm>
          </p:grpSpPr>
          <p:grpSp>
            <p:nvGrpSpPr>
              <p:cNvPr id="153" name="Group 152"/>
              <p:cNvGrpSpPr/>
              <p:nvPr/>
            </p:nvGrpSpPr>
            <p:grpSpPr>
              <a:xfrm>
                <a:off x="3464767" y="2754050"/>
                <a:ext cx="204210" cy="2198132"/>
                <a:chOff x="3464767" y="2754050"/>
                <a:chExt cx="204210" cy="2198132"/>
              </a:xfrm>
            </p:grpSpPr>
            <p:sp>
              <p:nvSpPr>
                <p:cNvPr id="113" name="TextBox 112"/>
                <p:cNvSpPr txBox="1"/>
                <p:nvPr/>
              </p:nvSpPr>
              <p:spPr>
                <a:xfrm>
                  <a:off x="3464767" y="2754050"/>
                  <a:ext cx="204210" cy="369332"/>
                </a:xfrm>
                <a:prstGeom prst="rect">
                  <a:avLst/>
                </a:prstGeom>
                <a:noFill/>
              </p:spPr>
              <p:txBody>
                <a:bodyPr wrap="square" rtlCol="0">
                  <a:spAutoFit/>
                </a:bodyPr>
                <a:lstStyle/>
                <a:p>
                  <a:r>
                    <a:rPr lang="en-US" dirty="0" smtClean="0"/>
                    <a:t>-</a:t>
                  </a:r>
                  <a:endParaRPr lang="en-US" dirty="0"/>
                </a:p>
              </p:txBody>
            </p:sp>
            <p:sp>
              <p:nvSpPr>
                <p:cNvPr id="141" name="TextBox 140"/>
                <p:cNvSpPr txBox="1"/>
                <p:nvPr/>
              </p:nvSpPr>
              <p:spPr>
                <a:xfrm>
                  <a:off x="3464767" y="2906450"/>
                  <a:ext cx="204210" cy="369332"/>
                </a:xfrm>
                <a:prstGeom prst="rect">
                  <a:avLst/>
                </a:prstGeom>
                <a:noFill/>
              </p:spPr>
              <p:txBody>
                <a:bodyPr wrap="square" rtlCol="0">
                  <a:spAutoFit/>
                </a:bodyPr>
                <a:lstStyle/>
                <a:p>
                  <a:r>
                    <a:rPr lang="en-US" dirty="0" smtClean="0"/>
                    <a:t>-</a:t>
                  </a:r>
                  <a:endParaRPr lang="en-US" dirty="0"/>
                </a:p>
              </p:txBody>
            </p:sp>
            <p:sp>
              <p:nvSpPr>
                <p:cNvPr id="142" name="TextBox 141"/>
                <p:cNvSpPr txBox="1"/>
                <p:nvPr/>
              </p:nvSpPr>
              <p:spPr>
                <a:xfrm>
                  <a:off x="3464767" y="3058850"/>
                  <a:ext cx="204210" cy="369332"/>
                </a:xfrm>
                <a:prstGeom prst="rect">
                  <a:avLst/>
                </a:prstGeom>
                <a:noFill/>
              </p:spPr>
              <p:txBody>
                <a:bodyPr wrap="square" rtlCol="0">
                  <a:spAutoFit/>
                </a:bodyPr>
                <a:lstStyle/>
                <a:p>
                  <a:r>
                    <a:rPr lang="en-US" dirty="0" smtClean="0"/>
                    <a:t>-</a:t>
                  </a:r>
                  <a:endParaRPr lang="en-US" dirty="0"/>
                </a:p>
              </p:txBody>
            </p:sp>
            <p:sp>
              <p:nvSpPr>
                <p:cNvPr id="143" name="TextBox 142"/>
                <p:cNvSpPr txBox="1"/>
                <p:nvPr/>
              </p:nvSpPr>
              <p:spPr>
                <a:xfrm>
                  <a:off x="3464767" y="3211250"/>
                  <a:ext cx="204210" cy="369332"/>
                </a:xfrm>
                <a:prstGeom prst="rect">
                  <a:avLst/>
                </a:prstGeom>
                <a:noFill/>
              </p:spPr>
              <p:txBody>
                <a:bodyPr wrap="square" rtlCol="0">
                  <a:spAutoFit/>
                </a:bodyPr>
                <a:lstStyle/>
                <a:p>
                  <a:r>
                    <a:rPr lang="en-US" dirty="0" smtClean="0"/>
                    <a:t>-</a:t>
                  </a:r>
                  <a:endParaRPr lang="en-US" dirty="0"/>
                </a:p>
              </p:txBody>
            </p:sp>
            <p:sp>
              <p:nvSpPr>
                <p:cNvPr id="144" name="TextBox 143"/>
                <p:cNvSpPr txBox="1"/>
                <p:nvPr/>
              </p:nvSpPr>
              <p:spPr>
                <a:xfrm>
                  <a:off x="3464767" y="3363650"/>
                  <a:ext cx="204210" cy="369332"/>
                </a:xfrm>
                <a:prstGeom prst="rect">
                  <a:avLst/>
                </a:prstGeom>
                <a:noFill/>
              </p:spPr>
              <p:txBody>
                <a:bodyPr wrap="square" rtlCol="0">
                  <a:spAutoFit/>
                </a:bodyPr>
                <a:lstStyle/>
                <a:p>
                  <a:r>
                    <a:rPr lang="en-US" dirty="0" smtClean="0"/>
                    <a:t>-</a:t>
                  </a:r>
                  <a:endParaRPr lang="en-US" dirty="0"/>
                </a:p>
              </p:txBody>
            </p:sp>
            <p:sp>
              <p:nvSpPr>
                <p:cNvPr id="145" name="TextBox 144"/>
                <p:cNvSpPr txBox="1"/>
                <p:nvPr/>
              </p:nvSpPr>
              <p:spPr>
                <a:xfrm>
                  <a:off x="3464767" y="3516050"/>
                  <a:ext cx="204210" cy="369332"/>
                </a:xfrm>
                <a:prstGeom prst="rect">
                  <a:avLst/>
                </a:prstGeom>
                <a:noFill/>
              </p:spPr>
              <p:txBody>
                <a:bodyPr wrap="square" rtlCol="0">
                  <a:spAutoFit/>
                </a:bodyPr>
                <a:lstStyle/>
                <a:p>
                  <a:r>
                    <a:rPr lang="en-US" dirty="0" smtClean="0"/>
                    <a:t>-</a:t>
                  </a:r>
                  <a:endParaRPr lang="en-US" dirty="0"/>
                </a:p>
              </p:txBody>
            </p:sp>
            <p:sp>
              <p:nvSpPr>
                <p:cNvPr id="146" name="TextBox 145"/>
                <p:cNvSpPr txBox="1"/>
                <p:nvPr/>
              </p:nvSpPr>
              <p:spPr>
                <a:xfrm>
                  <a:off x="3464767" y="3668450"/>
                  <a:ext cx="204210" cy="369332"/>
                </a:xfrm>
                <a:prstGeom prst="rect">
                  <a:avLst/>
                </a:prstGeom>
                <a:noFill/>
              </p:spPr>
              <p:txBody>
                <a:bodyPr wrap="square" rtlCol="0">
                  <a:spAutoFit/>
                </a:bodyPr>
                <a:lstStyle/>
                <a:p>
                  <a:r>
                    <a:rPr lang="en-US" dirty="0" smtClean="0"/>
                    <a:t>-</a:t>
                  </a:r>
                  <a:endParaRPr lang="en-US" dirty="0"/>
                </a:p>
              </p:txBody>
            </p:sp>
            <p:sp>
              <p:nvSpPr>
                <p:cNvPr id="147" name="TextBox 146"/>
                <p:cNvSpPr txBox="1"/>
                <p:nvPr/>
              </p:nvSpPr>
              <p:spPr>
                <a:xfrm>
                  <a:off x="3464767" y="3820850"/>
                  <a:ext cx="204210" cy="369332"/>
                </a:xfrm>
                <a:prstGeom prst="rect">
                  <a:avLst/>
                </a:prstGeom>
                <a:noFill/>
              </p:spPr>
              <p:txBody>
                <a:bodyPr wrap="square" rtlCol="0">
                  <a:spAutoFit/>
                </a:bodyPr>
                <a:lstStyle/>
                <a:p>
                  <a:r>
                    <a:rPr lang="en-US" dirty="0" smtClean="0"/>
                    <a:t>-</a:t>
                  </a:r>
                  <a:endParaRPr lang="en-US" dirty="0"/>
                </a:p>
              </p:txBody>
            </p:sp>
            <p:sp>
              <p:nvSpPr>
                <p:cNvPr id="148" name="TextBox 147"/>
                <p:cNvSpPr txBox="1"/>
                <p:nvPr/>
              </p:nvSpPr>
              <p:spPr>
                <a:xfrm>
                  <a:off x="3464767" y="3973250"/>
                  <a:ext cx="204210" cy="369332"/>
                </a:xfrm>
                <a:prstGeom prst="rect">
                  <a:avLst/>
                </a:prstGeom>
                <a:noFill/>
              </p:spPr>
              <p:txBody>
                <a:bodyPr wrap="square" rtlCol="0">
                  <a:spAutoFit/>
                </a:bodyPr>
                <a:lstStyle/>
                <a:p>
                  <a:r>
                    <a:rPr lang="en-US" dirty="0" smtClean="0"/>
                    <a:t>-</a:t>
                  </a:r>
                  <a:endParaRPr lang="en-US" dirty="0"/>
                </a:p>
              </p:txBody>
            </p:sp>
            <p:sp>
              <p:nvSpPr>
                <p:cNvPr id="149" name="TextBox 148"/>
                <p:cNvSpPr txBox="1"/>
                <p:nvPr/>
              </p:nvSpPr>
              <p:spPr>
                <a:xfrm>
                  <a:off x="3464767" y="4125650"/>
                  <a:ext cx="204210" cy="369332"/>
                </a:xfrm>
                <a:prstGeom prst="rect">
                  <a:avLst/>
                </a:prstGeom>
                <a:noFill/>
              </p:spPr>
              <p:txBody>
                <a:bodyPr wrap="square" rtlCol="0">
                  <a:spAutoFit/>
                </a:bodyPr>
                <a:lstStyle/>
                <a:p>
                  <a:r>
                    <a:rPr lang="en-US" dirty="0" smtClean="0"/>
                    <a:t>-</a:t>
                  </a:r>
                  <a:endParaRPr lang="en-US" dirty="0"/>
                </a:p>
              </p:txBody>
            </p:sp>
            <p:sp>
              <p:nvSpPr>
                <p:cNvPr id="150" name="TextBox 149"/>
                <p:cNvSpPr txBox="1"/>
                <p:nvPr/>
              </p:nvSpPr>
              <p:spPr>
                <a:xfrm>
                  <a:off x="3464767" y="4278050"/>
                  <a:ext cx="204210" cy="369332"/>
                </a:xfrm>
                <a:prstGeom prst="rect">
                  <a:avLst/>
                </a:prstGeom>
                <a:noFill/>
              </p:spPr>
              <p:txBody>
                <a:bodyPr wrap="square" rtlCol="0">
                  <a:spAutoFit/>
                </a:bodyPr>
                <a:lstStyle/>
                <a:p>
                  <a:r>
                    <a:rPr lang="en-US" dirty="0" smtClean="0"/>
                    <a:t>-</a:t>
                  </a:r>
                  <a:endParaRPr lang="en-US" dirty="0"/>
                </a:p>
              </p:txBody>
            </p:sp>
            <p:sp>
              <p:nvSpPr>
                <p:cNvPr id="151" name="TextBox 150"/>
                <p:cNvSpPr txBox="1"/>
                <p:nvPr/>
              </p:nvSpPr>
              <p:spPr>
                <a:xfrm>
                  <a:off x="3464767" y="4430450"/>
                  <a:ext cx="204210" cy="369332"/>
                </a:xfrm>
                <a:prstGeom prst="rect">
                  <a:avLst/>
                </a:prstGeom>
                <a:noFill/>
              </p:spPr>
              <p:txBody>
                <a:bodyPr wrap="square" rtlCol="0">
                  <a:spAutoFit/>
                </a:bodyPr>
                <a:lstStyle/>
                <a:p>
                  <a:r>
                    <a:rPr lang="en-US" dirty="0" smtClean="0"/>
                    <a:t>-</a:t>
                  </a:r>
                  <a:endParaRPr lang="en-US" dirty="0"/>
                </a:p>
              </p:txBody>
            </p:sp>
            <p:sp>
              <p:nvSpPr>
                <p:cNvPr id="152" name="TextBox 151"/>
                <p:cNvSpPr txBox="1"/>
                <p:nvPr/>
              </p:nvSpPr>
              <p:spPr>
                <a:xfrm>
                  <a:off x="3464767" y="4582850"/>
                  <a:ext cx="204210" cy="369332"/>
                </a:xfrm>
                <a:prstGeom prst="rect">
                  <a:avLst/>
                </a:prstGeom>
                <a:noFill/>
              </p:spPr>
              <p:txBody>
                <a:bodyPr wrap="square" rtlCol="0">
                  <a:spAutoFit/>
                </a:bodyPr>
                <a:lstStyle/>
                <a:p>
                  <a:r>
                    <a:rPr lang="en-US" dirty="0" smtClean="0"/>
                    <a:t>-</a:t>
                  </a:r>
                  <a:endParaRPr lang="en-US" dirty="0"/>
                </a:p>
              </p:txBody>
            </p:sp>
          </p:grpSp>
          <p:sp>
            <p:nvSpPr>
              <p:cNvPr id="154" name="TextBox 153"/>
              <p:cNvSpPr txBox="1"/>
              <p:nvPr/>
            </p:nvSpPr>
            <p:spPr>
              <a:xfrm>
                <a:off x="3464767" y="2622502"/>
                <a:ext cx="204210" cy="369332"/>
              </a:xfrm>
              <a:prstGeom prst="rect">
                <a:avLst/>
              </a:prstGeom>
              <a:noFill/>
            </p:spPr>
            <p:txBody>
              <a:bodyPr wrap="square" rtlCol="0">
                <a:spAutoFit/>
              </a:bodyPr>
              <a:lstStyle/>
              <a:p>
                <a:r>
                  <a:rPr lang="en-US" dirty="0" smtClean="0"/>
                  <a:t>-</a:t>
                </a:r>
                <a:endParaRPr lang="en-US" dirty="0"/>
              </a:p>
            </p:txBody>
          </p:sp>
        </p:grpSp>
      </p:grpSp>
      <p:grpSp>
        <p:nvGrpSpPr>
          <p:cNvPr id="180" name="Group 179"/>
          <p:cNvGrpSpPr/>
          <p:nvPr/>
        </p:nvGrpSpPr>
        <p:grpSpPr>
          <a:xfrm>
            <a:off x="673778" y="2614781"/>
            <a:ext cx="1691515" cy="2277680"/>
            <a:chOff x="1256194" y="2654995"/>
            <a:chExt cx="1691515" cy="2277680"/>
          </a:xfrm>
        </p:grpSpPr>
        <p:grpSp>
          <p:nvGrpSpPr>
            <p:cNvPr id="157" name="Group 156"/>
            <p:cNvGrpSpPr/>
            <p:nvPr/>
          </p:nvGrpSpPr>
          <p:grpSpPr>
            <a:xfrm>
              <a:off x="2641095" y="2660602"/>
              <a:ext cx="306614" cy="2241607"/>
              <a:chOff x="414512" y="2660602"/>
              <a:chExt cx="306614" cy="2241607"/>
            </a:xfrm>
          </p:grpSpPr>
          <p:sp>
            <p:nvSpPr>
              <p:cNvPr id="111" name="TextBox 110"/>
              <p:cNvSpPr txBox="1"/>
              <p:nvPr/>
            </p:nvSpPr>
            <p:spPr>
              <a:xfrm>
                <a:off x="414512" y="4532877"/>
                <a:ext cx="304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89" name="TextBox 88"/>
              <p:cNvSpPr txBox="1"/>
              <p:nvPr/>
            </p:nvSpPr>
            <p:spPr>
              <a:xfrm>
                <a:off x="414512" y="2660602"/>
                <a:ext cx="304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99" name="TextBox 98"/>
              <p:cNvSpPr txBox="1"/>
              <p:nvPr/>
            </p:nvSpPr>
            <p:spPr>
              <a:xfrm>
                <a:off x="416326" y="3501421"/>
                <a:ext cx="3048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grpSp>
        <p:grpSp>
          <p:nvGrpSpPr>
            <p:cNvPr id="179" name="Group 178"/>
            <p:cNvGrpSpPr/>
            <p:nvPr/>
          </p:nvGrpSpPr>
          <p:grpSpPr>
            <a:xfrm>
              <a:off x="1256194" y="2654995"/>
              <a:ext cx="518463" cy="2277680"/>
              <a:chOff x="1256194" y="2654995"/>
              <a:chExt cx="518463" cy="2277680"/>
            </a:xfrm>
          </p:grpSpPr>
          <p:sp>
            <p:nvSpPr>
              <p:cNvPr id="158" name="TextBox 157"/>
              <p:cNvSpPr txBox="1"/>
              <p:nvPr/>
            </p:nvSpPr>
            <p:spPr>
              <a:xfrm>
                <a:off x="1256194" y="2654995"/>
                <a:ext cx="518463"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77" name="TextBox 176"/>
              <p:cNvSpPr txBox="1"/>
              <p:nvPr/>
            </p:nvSpPr>
            <p:spPr>
              <a:xfrm>
                <a:off x="1256194" y="3514121"/>
                <a:ext cx="518463"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78" name="TextBox 177"/>
              <p:cNvSpPr txBox="1"/>
              <p:nvPr/>
            </p:nvSpPr>
            <p:spPr>
              <a:xfrm>
                <a:off x="1256194" y="4563343"/>
                <a:ext cx="518463"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grpSp>
      </p:grpSp>
      <p:grpSp>
        <p:nvGrpSpPr>
          <p:cNvPr id="193" name="Group 192"/>
          <p:cNvGrpSpPr/>
          <p:nvPr/>
        </p:nvGrpSpPr>
        <p:grpSpPr>
          <a:xfrm>
            <a:off x="782185" y="2799448"/>
            <a:ext cx="1498487" cy="1910843"/>
            <a:chOff x="1375896" y="2839662"/>
            <a:chExt cx="1498487" cy="1910843"/>
          </a:xfrm>
        </p:grpSpPr>
        <p:grpSp>
          <p:nvGrpSpPr>
            <p:cNvPr id="190" name="Group 189"/>
            <p:cNvGrpSpPr/>
            <p:nvPr/>
          </p:nvGrpSpPr>
          <p:grpSpPr>
            <a:xfrm>
              <a:off x="1475089" y="2839662"/>
              <a:ext cx="1240787" cy="1910843"/>
              <a:chOff x="1475089" y="2839662"/>
              <a:chExt cx="1240787" cy="1910843"/>
            </a:xfrm>
          </p:grpSpPr>
          <p:cxnSp>
            <p:nvCxnSpPr>
              <p:cNvPr id="183" name="Straight Arrow Connector 182"/>
              <p:cNvCxnSpPr/>
              <p:nvPr/>
            </p:nvCxnSpPr>
            <p:spPr bwMode="auto">
              <a:xfrm flipH="1" flipV="1">
                <a:off x="1476064" y="2839662"/>
                <a:ext cx="1239812" cy="560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Arrow Connector 186"/>
              <p:cNvCxnSpPr/>
              <p:nvPr/>
            </p:nvCxnSpPr>
            <p:spPr bwMode="auto">
              <a:xfrm flipH="1" flipV="1">
                <a:off x="1475089" y="3699642"/>
                <a:ext cx="1239812" cy="560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Straight Arrow Connector 188"/>
              <p:cNvCxnSpPr/>
              <p:nvPr/>
            </p:nvCxnSpPr>
            <p:spPr bwMode="auto">
              <a:xfrm flipH="1" flipV="1">
                <a:off x="1475089" y="4744899"/>
                <a:ext cx="1239812" cy="560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92" name="TextBox 191"/>
                <p:cNvSpPr txBox="1"/>
                <p:nvPr/>
              </p:nvSpPr>
              <p:spPr>
                <a:xfrm>
                  <a:off x="1375896" y="3008676"/>
                  <a:ext cx="149848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acc>
                              <m:accPr>
                                <m:chr m:val="⃗"/>
                                <m:ctrlPr>
                                  <a:rPr lang="en-US" b="1" i="1" smtClean="0">
                                    <a:solidFill>
                                      <a:srgbClr val="FF0000"/>
                                    </a:solidFill>
                                    <a:latin typeface="Cambria Math" panose="02040503050406030204" pitchFamily="18" charset="0"/>
                                  </a:rPr>
                                </m:ctrlPr>
                              </m:accPr>
                              <m:e>
                                <m:r>
                                  <a:rPr lang="en-US" b="1" i="1" smtClean="0">
                                    <a:solidFill>
                                      <a:srgbClr val="FF0000"/>
                                    </a:solidFill>
                                    <a:latin typeface="Cambria Math"/>
                                  </a:rPr>
                                  <m:t>𝑬</m:t>
                                </m:r>
                              </m:e>
                            </m:acc>
                          </m:e>
                          <m:sub>
                            <m:r>
                              <a:rPr lang="en-US" b="1" i="1" smtClean="0">
                                <a:solidFill>
                                  <a:srgbClr val="FF0000"/>
                                </a:solidFill>
                                <a:latin typeface="Cambria Math"/>
                              </a:rPr>
                              <m:t>𝑷</m:t>
                            </m:r>
                          </m:sub>
                        </m:sSub>
                        <m:f>
                          <m:fPr>
                            <m:type m:val="lin"/>
                            <m:ctrlPr>
                              <a:rPr lang="en-US" b="1" i="1" dirty="0">
                                <a:solidFill>
                                  <a:srgbClr val="FF0000"/>
                                </a:solidFill>
                                <a:latin typeface="Cambria Math" panose="02040503050406030204" pitchFamily="18" charset="0"/>
                              </a:rPr>
                            </m:ctrlPr>
                          </m:fPr>
                          <m:num>
                            <m:r>
                              <a:rPr lang="en-US" b="1" i="1" dirty="0" smtClean="0">
                                <a:solidFill>
                                  <a:srgbClr val="FF0000"/>
                                </a:solidFill>
                                <a:latin typeface="Cambria Math"/>
                              </a:rPr>
                              <m:t>=</m:t>
                            </m:r>
                            <m:sSub>
                              <m:sSubPr>
                                <m:ctrlPr>
                                  <a:rPr lang="en-US" b="1" i="1">
                                    <a:solidFill>
                                      <a:srgbClr val="FF0000"/>
                                    </a:solidFill>
                                    <a:latin typeface="Cambria Math" panose="02040503050406030204" pitchFamily="18" charset="0"/>
                                  </a:rPr>
                                </m:ctrlPr>
                              </m:sSubPr>
                              <m:e>
                                <m:r>
                                  <a:rPr lang="en-US" b="1" i="1">
                                    <a:solidFill>
                                      <a:srgbClr val="FF0000"/>
                                    </a:solidFill>
                                    <a:latin typeface="Cambria Math"/>
                                    <a:ea typeface="Cambria Math"/>
                                  </a:rPr>
                                  <m:t>𝝈</m:t>
                                </m:r>
                                <m:r>
                                  <m:rPr>
                                    <m:nor/>
                                  </m:rPr>
                                  <a:rPr lang="en-US" b="1" dirty="0">
                                    <a:solidFill>
                                      <a:srgbClr val="FF0000"/>
                                    </a:solidFill>
                                  </a:rPr>
                                  <m:t> </m:t>
                                </m:r>
                              </m:e>
                              <m:sub>
                                <m:r>
                                  <a:rPr lang="en-US" b="1" i="1" smtClean="0">
                                    <a:solidFill>
                                      <a:srgbClr val="FF0000"/>
                                    </a:solidFill>
                                    <a:latin typeface="Cambria Math"/>
                                  </a:rPr>
                                  <m:t>𝑷</m:t>
                                </m:r>
                              </m:sub>
                            </m:sSub>
                          </m:num>
                          <m:den>
                            <m:sSub>
                              <m:sSubPr>
                                <m:ctrlPr>
                                  <a:rPr lang="en-US" b="1" i="1" dirty="0">
                                    <a:solidFill>
                                      <a:srgbClr val="FF0000"/>
                                    </a:solidFill>
                                    <a:latin typeface="Cambria Math" panose="02040503050406030204" pitchFamily="18" charset="0"/>
                                  </a:rPr>
                                </m:ctrlPr>
                              </m:sSubPr>
                              <m:e>
                                <m:r>
                                  <a:rPr lang="en-US" b="1" i="1" dirty="0">
                                    <a:solidFill>
                                      <a:srgbClr val="FF0000"/>
                                    </a:solidFill>
                                    <a:latin typeface="Cambria Math"/>
                                    <a:ea typeface="Cambria Math"/>
                                  </a:rPr>
                                  <m:t>𝜺</m:t>
                                </m:r>
                              </m:e>
                              <m:sub>
                                <m:r>
                                  <a:rPr lang="en-US" b="1" i="1" dirty="0">
                                    <a:solidFill>
                                      <a:srgbClr val="FF0000"/>
                                    </a:solidFill>
                                    <a:latin typeface="Cambria Math"/>
                                  </a:rPr>
                                  <m:t>𝟎</m:t>
                                </m:r>
                              </m:sub>
                            </m:sSub>
                          </m:den>
                        </m:f>
                      </m:oMath>
                    </m:oMathPara>
                  </a14:m>
                  <a:endParaRPr lang="en-US" b="1" dirty="0"/>
                </a:p>
              </p:txBody>
            </p:sp>
          </mc:Choice>
          <mc:Fallback xmlns="">
            <p:sp>
              <p:nvSpPr>
                <p:cNvPr id="192" name="TextBox 191"/>
                <p:cNvSpPr txBox="1">
                  <a:spLocks noRot="1" noChangeAspect="1" noMove="1" noResize="1" noEditPoints="1" noAdjustHandles="1" noChangeArrowheads="1" noChangeShapeType="1" noTextEdit="1"/>
                </p:cNvSpPr>
                <p:nvPr/>
              </p:nvSpPr>
              <p:spPr>
                <a:xfrm>
                  <a:off x="1375896" y="3008676"/>
                  <a:ext cx="1498487" cy="402931"/>
                </a:xfrm>
                <a:prstGeom prst="rect">
                  <a:avLst/>
                </a:prstGeom>
                <a:blipFill rotWithShape="1">
                  <a:blip r:embed="rId9"/>
                  <a:stretch>
                    <a:fillRect t="-96970" r="-24797" b="-165152"/>
                  </a:stretch>
                </a:blipFill>
              </p:spPr>
              <p:txBody>
                <a:bodyPr/>
                <a:lstStyle/>
                <a:p>
                  <a:r>
                    <a:rPr lang="en-US">
                      <a:noFill/>
                    </a:rPr>
                    <a:t> </a:t>
                  </a:r>
                </a:p>
              </p:txBody>
            </p:sp>
          </mc:Fallback>
        </mc:AlternateContent>
      </p:grpSp>
      <p:grpSp>
        <p:nvGrpSpPr>
          <p:cNvPr id="8" name="Group 7"/>
          <p:cNvGrpSpPr/>
          <p:nvPr/>
        </p:nvGrpSpPr>
        <p:grpSpPr>
          <a:xfrm>
            <a:off x="-32103" y="2243739"/>
            <a:ext cx="4292112" cy="453165"/>
            <a:chOff x="236878" y="2680109"/>
            <a:chExt cx="4292112" cy="453165"/>
          </a:xfrm>
        </p:grpSpPr>
        <mc:AlternateContent xmlns:mc="http://schemas.openxmlformats.org/markup-compatibility/2006" xmlns:a14="http://schemas.microsoft.com/office/drawing/2010/main">
          <mc:Choice Requires="a14">
            <p:sp>
              <p:nvSpPr>
                <p:cNvPr id="90" name="TextBox 89"/>
                <p:cNvSpPr txBox="1"/>
                <p:nvPr/>
              </p:nvSpPr>
              <p:spPr>
                <a:xfrm>
                  <a:off x="236878" y="2680109"/>
                  <a:ext cx="878702" cy="395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m:t>
                            </m:r>
                            <m:r>
                              <a:rPr lang="en-US" b="1" i="1">
                                <a:latin typeface="Cambria Math"/>
                                <a:ea typeface="Cambria Math"/>
                              </a:rPr>
                              <m:t>𝝈</m:t>
                            </m:r>
                            <m:r>
                              <m:rPr>
                                <m:nor/>
                              </m:rPr>
                              <a:rPr lang="en-US" b="1" dirty="0"/>
                              <m:t> </m:t>
                            </m:r>
                          </m:e>
                          <m:sub>
                            <m:r>
                              <a:rPr lang="en-US" b="1" i="1" smtClean="0">
                                <a:latin typeface="Cambria Math"/>
                              </a:rPr>
                              <m:t>𝟎</m:t>
                            </m:r>
                            <m:r>
                              <a:rPr lang="en-US" b="1" i="1" smtClean="0">
                                <a:latin typeface="Cambria Math"/>
                              </a:rPr>
                              <m:t>,</m:t>
                            </m:r>
                            <m:r>
                              <a:rPr lang="en-US" b="1" i="1" smtClean="0">
                                <a:latin typeface="Cambria Math"/>
                              </a:rPr>
                              <m:t>𝒇</m:t>
                            </m:r>
                          </m:sub>
                        </m:sSub>
                      </m:oMath>
                    </m:oMathPara>
                  </a14:m>
                  <a:endParaRPr lang="en-US" b="1" dirty="0"/>
                </a:p>
              </p:txBody>
            </p:sp>
          </mc:Choice>
          <mc:Fallback xmlns="">
            <p:sp>
              <p:nvSpPr>
                <p:cNvPr id="90" name="TextBox 89"/>
                <p:cNvSpPr txBox="1">
                  <a:spLocks noRot="1" noChangeAspect="1" noMove="1" noResize="1" noEditPoints="1" noAdjustHandles="1" noChangeArrowheads="1" noChangeShapeType="1" noTextEdit="1"/>
                </p:cNvSpPr>
                <p:nvPr/>
              </p:nvSpPr>
              <p:spPr>
                <a:xfrm>
                  <a:off x="236878" y="2680109"/>
                  <a:ext cx="878702" cy="395558"/>
                </a:xfrm>
                <a:prstGeom prst="rect">
                  <a:avLst/>
                </a:prstGeom>
                <a:blipFill rotWithShape="1">
                  <a:blip r:embed="rId10"/>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3650288" y="2737716"/>
                  <a:ext cx="878702" cy="3955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m:t>
                            </m:r>
                            <m:r>
                              <a:rPr lang="en-US" b="1" i="1">
                                <a:latin typeface="Cambria Math"/>
                                <a:ea typeface="Cambria Math"/>
                              </a:rPr>
                              <m:t>𝝈</m:t>
                            </m:r>
                            <m:r>
                              <m:rPr>
                                <m:nor/>
                              </m:rPr>
                              <a:rPr lang="en-US" b="1" dirty="0"/>
                              <m:t> </m:t>
                            </m:r>
                          </m:e>
                          <m:sub>
                            <m:r>
                              <a:rPr lang="en-US" b="1" i="1" smtClean="0">
                                <a:latin typeface="Cambria Math"/>
                              </a:rPr>
                              <m:t>𝟎</m:t>
                            </m:r>
                            <m:r>
                              <a:rPr lang="en-US" b="1" i="1" smtClean="0">
                                <a:latin typeface="Cambria Math"/>
                              </a:rPr>
                              <m:t>,</m:t>
                            </m:r>
                            <m:r>
                              <a:rPr lang="en-US" b="1" i="1" smtClean="0">
                                <a:latin typeface="Cambria Math"/>
                              </a:rPr>
                              <m:t>𝒇</m:t>
                            </m:r>
                          </m:sub>
                        </m:sSub>
                      </m:oMath>
                    </m:oMathPara>
                  </a14:m>
                  <a:endParaRPr lang="en-US" b="1" dirty="0"/>
                </a:p>
              </p:txBody>
            </p:sp>
          </mc:Choice>
          <mc:Fallback xmlns="">
            <p:sp>
              <p:nvSpPr>
                <p:cNvPr id="91" name="TextBox 90"/>
                <p:cNvSpPr txBox="1">
                  <a:spLocks noRot="1" noChangeAspect="1" noMove="1" noResize="1" noEditPoints="1" noAdjustHandles="1" noChangeArrowheads="1" noChangeShapeType="1" noTextEdit="1"/>
                </p:cNvSpPr>
                <p:nvPr/>
              </p:nvSpPr>
              <p:spPr>
                <a:xfrm>
                  <a:off x="3650288" y="2737716"/>
                  <a:ext cx="878702" cy="395558"/>
                </a:xfrm>
                <a:prstGeom prst="rect">
                  <a:avLst/>
                </a:prstGeom>
                <a:blipFill rotWithShape="1">
                  <a:blip r:embed="rId11"/>
                  <a:stretch>
                    <a:fillRect b="-10938"/>
                  </a:stretch>
                </a:blipFill>
              </p:spPr>
              <p:txBody>
                <a:bodyPr/>
                <a:lstStyle/>
                <a:p>
                  <a:r>
                    <a:rPr lang="en-US">
                      <a:noFill/>
                    </a:rPr>
                    <a:t> </a:t>
                  </a:r>
                </a:p>
              </p:txBody>
            </p:sp>
          </mc:Fallback>
        </mc:AlternateContent>
      </p:grpSp>
      <p:grpSp>
        <p:nvGrpSpPr>
          <p:cNvPr id="9" name="Group 8"/>
          <p:cNvGrpSpPr/>
          <p:nvPr/>
        </p:nvGrpSpPr>
        <p:grpSpPr>
          <a:xfrm>
            <a:off x="443350" y="2341244"/>
            <a:ext cx="2304280" cy="387041"/>
            <a:chOff x="712331" y="2777614"/>
            <a:chExt cx="2304280" cy="387041"/>
          </a:xfrm>
        </p:grpSpPr>
        <mc:AlternateContent xmlns:mc="http://schemas.openxmlformats.org/markup-compatibility/2006" xmlns:a14="http://schemas.microsoft.com/office/drawing/2010/main">
          <mc:Choice Requires="a14">
            <p:sp>
              <p:nvSpPr>
                <p:cNvPr id="92" name="TextBox 91"/>
                <p:cNvSpPr txBox="1"/>
                <p:nvPr/>
              </p:nvSpPr>
              <p:spPr>
                <a:xfrm>
                  <a:off x="712331" y="2777614"/>
                  <a:ext cx="763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a:rPr>
                              <m:t>−</m:t>
                            </m:r>
                            <m:r>
                              <a:rPr lang="en-US" b="1" i="1">
                                <a:solidFill>
                                  <a:srgbClr val="FF0000"/>
                                </a:solidFill>
                                <a:latin typeface="Cambria Math"/>
                                <a:ea typeface="Cambria Math"/>
                              </a:rPr>
                              <m:t>𝝈</m:t>
                            </m:r>
                            <m:r>
                              <m:rPr>
                                <m:nor/>
                              </m:rPr>
                              <a:rPr lang="en-US" b="1" dirty="0">
                                <a:solidFill>
                                  <a:srgbClr val="FF0000"/>
                                </a:solidFill>
                              </a:rPr>
                              <m:t> </m:t>
                            </m:r>
                          </m:e>
                          <m:sub>
                            <m:r>
                              <a:rPr lang="en-US" b="1" i="1" smtClean="0">
                                <a:solidFill>
                                  <a:srgbClr val="FF0000"/>
                                </a:solidFill>
                                <a:latin typeface="Cambria Math"/>
                              </a:rPr>
                              <m:t>𝑷</m:t>
                            </m:r>
                          </m:sub>
                        </m:sSub>
                      </m:oMath>
                    </m:oMathPara>
                  </a14:m>
                  <a:endParaRPr lang="en-US" b="1" dirty="0"/>
                </a:p>
              </p:txBody>
            </p:sp>
          </mc:Choice>
          <mc:Fallback xmlns="">
            <p:sp>
              <p:nvSpPr>
                <p:cNvPr id="92" name="TextBox 91"/>
                <p:cNvSpPr txBox="1">
                  <a:spLocks noRot="1" noChangeAspect="1" noMove="1" noResize="1" noEditPoints="1" noAdjustHandles="1" noChangeArrowheads="1" noChangeShapeType="1" noTextEdit="1"/>
                </p:cNvSpPr>
                <p:nvPr/>
              </p:nvSpPr>
              <p:spPr>
                <a:xfrm>
                  <a:off x="712331" y="2777614"/>
                  <a:ext cx="763286" cy="369332"/>
                </a:xfrm>
                <a:prstGeom prst="rect">
                  <a:avLst/>
                </a:prstGeom>
                <a:blipFill rotWithShape="1">
                  <a:blip r:embed="rId12"/>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2253325" y="2795323"/>
                  <a:ext cx="7632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a:rPr>
                              <m:t>+</m:t>
                            </m:r>
                            <m:r>
                              <a:rPr lang="en-US" b="1" i="1">
                                <a:solidFill>
                                  <a:srgbClr val="FF0000"/>
                                </a:solidFill>
                                <a:latin typeface="Cambria Math"/>
                                <a:ea typeface="Cambria Math"/>
                              </a:rPr>
                              <m:t>𝝈</m:t>
                            </m:r>
                            <m:r>
                              <m:rPr>
                                <m:nor/>
                              </m:rPr>
                              <a:rPr lang="en-US" b="1" dirty="0">
                                <a:solidFill>
                                  <a:srgbClr val="FF0000"/>
                                </a:solidFill>
                              </a:rPr>
                              <m:t> </m:t>
                            </m:r>
                          </m:e>
                          <m:sub>
                            <m:r>
                              <a:rPr lang="en-US" b="1" i="1" smtClean="0">
                                <a:solidFill>
                                  <a:srgbClr val="FF0000"/>
                                </a:solidFill>
                                <a:latin typeface="Cambria Math"/>
                              </a:rPr>
                              <m:t>𝑷</m:t>
                            </m:r>
                          </m:sub>
                        </m:sSub>
                      </m:oMath>
                    </m:oMathPara>
                  </a14:m>
                  <a:endParaRPr lang="en-US"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2253325" y="2795323"/>
                  <a:ext cx="763286" cy="369332"/>
                </a:xfrm>
                <a:prstGeom prst="rect">
                  <a:avLst/>
                </a:prstGeom>
                <a:blipFill rotWithShape="1">
                  <a:blip r:embed="rId13"/>
                  <a:stretch>
                    <a:fillRect b="-16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TextBox 93"/>
              <p:cNvSpPr txBox="1"/>
              <p:nvPr/>
            </p:nvSpPr>
            <p:spPr>
              <a:xfrm>
                <a:off x="726603" y="4062677"/>
                <a:ext cx="1582677" cy="539315"/>
              </a:xfrm>
              <a:prstGeom prst="rect">
                <a:avLst/>
              </a:prstGeom>
              <a:noFill/>
            </p:spPr>
            <p:txBody>
              <a:bodyPr wrap="none" rtlCol="0">
                <a:spAutoFit/>
              </a:bodyPr>
              <a:lstStyle/>
              <a:p>
                <a14:m>
                  <m:oMath xmlns:m="http://schemas.openxmlformats.org/officeDocument/2006/math">
                    <m:sSub>
                      <m:sSubPr>
                        <m:ctrlPr>
                          <a:rPr lang="en-US" i="1" smtClean="0">
                            <a:solidFill>
                              <a:schemeClr val="bg2">
                                <a:lumMod val="60000"/>
                                <a:lumOff val="40000"/>
                              </a:schemeClr>
                            </a:solidFill>
                            <a:latin typeface="Cambria Math" panose="02040503050406030204" pitchFamily="18" charset="0"/>
                          </a:rPr>
                        </m:ctrlPr>
                      </m:sSubPr>
                      <m:e>
                        <m:acc>
                          <m:accPr>
                            <m:chr m:val="⃗"/>
                            <m:ctrlPr>
                              <a:rPr lang="en-US" i="1" smtClean="0">
                                <a:solidFill>
                                  <a:schemeClr val="bg2">
                                    <a:lumMod val="60000"/>
                                    <a:lumOff val="40000"/>
                                  </a:schemeClr>
                                </a:solidFill>
                                <a:latin typeface="Cambria Math" panose="02040503050406030204" pitchFamily="18" charset="0"/>
                              </a:rPr>
                            </m:ctrlPr>
                          </m:accPr>
                          <m:e>
                            <m:r>
                              <a:rPr lang="en-US" b="0" i="1" smtClean="0">
                                <a:solidFill>
                                  <a:schemeClr val="bg2">
                                    <a:lumMod val="60000"/>
                                    <a:lumOff val="40000"/>
                                  </a:schemeClr>
                                </a:solidFill>
                                <a:latin typeface="Cambria Math"/>
                              </a:rPr>
                              <m:t>𝐸</m:t>
                            </m:r>
                          </m:e>
                        </m:acc>
                      </m:e>
                      <m:sub>
                        <m:r>
                          <a:rPr lang="en-US" b="0" i="1" smtClean="0">
                            <a:solidFill>
                              <a:schemeClr val="bg2">
                                <a:lumMod val="60000"/>
                                <a:lumOff val="40000"/>
                              </a:schemeClr>
                            </a:solidFill>
                            <a:latin typeface="Cambria Math"/>
                          </a:rPr>
                          <m:t>𝑛</m:t>
                        </m:r>
                      </m:sub>
                    </m:sSub>
                  </m:oMath>
                </a14:m>
                <a:r>
                  <a:rPr lang="en-US" dirty="0" smtClean="0">
                    <a:solidFill>
                      <a:schemeClr val="bg2">
                        <a:lumMod val="60000"/>
                        <a:lumOff val="40000"/>
                      </a:schemeClr>
                    </a:solidFill>
                  </a:rPr>
                  <a:t>=</a:t>
                </a:r>
                <a14:m>
                  <m:oMath xmlns:m="http://schemas.openxmlformats.org/officeDocument/2006/math">
                    <m:sSub>
                      <m:sSubPr>
                        <m:ctrlPr>
                          <a:rPr lang="en-US" i="1">
                            <a:solidFill>
                              <a:schemeClr val="bg2">
                                <a:lumMod val="60000"/>
                                <a:lumOff val="40000"/>
                              </a:schemeClr>
                            </a:solidFill>
                            <a:latin typeface="Cambria Math" panose="02040503050406030204" pitchFamily="18" charset="0"/>
                          </a:rPr>
                        </m:ctrlPr>
                      </m:sSubPr>
                      <m:e>
                        <m:acc>
                          <m:accPr>
                            <m:chr m:val="⃗"/>
                            <m:ctrlPr>
                              <a:rPr lang="en-US" i="1">
                                <a:solidFill>
                                  <a:schemeClr val="bg2">
                                    <a:lumMod val="60000"/>
                                    <a:lumOff val="40000"/>
                                  </a:schemeClr>
                                </a:solidFill>
                                <a:latin typeface="Cambria Math" panose="02040503050406030204" pitchFamily="18" charset="0"/>
                              </a:rPr>
                            </m:ctrlPr>
                          </m:accPr>
                          <m:e>
                            <m:r>
                              <a:rPr lang="en-US" b="0" i="1">
                                <a:solidFill>
                                  <a:schemeClr val="bg2">
                                    <a:lumMod val="60000"/>
                                    <a:lumOff val="40000"/>
                                  </a:schemeClr>
                                </a:solidFill>
                                <a:latin typeface="Cambria Math"/>
                              </a:rPr>
                              <m:t>𝐸</m:t>
                            </m:r>
                          </m:e>
                        </m:acc>
                      </m:e>
                      <m:sub>
                        <m:r>
                          <a:rPr lang="en-US" b="0" i="1">
                            <a:solidFill>
                              <a:schemeClr val="bg2">
                                <a:lumMod val="60000"/>
                                <a:lumOff val="40000"/>
                              </a:schemeClr>
                            </a:solidFill>
                            <a:latin typeface="Cambria Math"/>
                          </a:rPr>
                          <m:t>𝑜</m:t>
                        </m:r>
                      </m:sub>
                    </m:sSub>
                  </m:oMath>
                </a14:m>
                <a:r>
                  <a:rPr lang="en-US" dirty="0" smtClean="0">
                    <a:solidFill>
                      <a:schemeClr val="bg2">
                        <a:lumMod val="60000"/>
                        <a:lumOff val="40000"/>
                      </a:schemeClr>
                    </a:solidFill>
                  </a:rPr>
                  <a:t>-</a:t>
                </a:r>
                <a14:m>
                  <m:oMath xmlns:m="http://schemas.openxmlformats.org/officeDocument/2006/math">
                    <m:sSub>
                      <m:sSubPr>
                        <m:ctrlPr>
                          <a:rPr lang="en-US" i="1">
                            <a:solidFill>
                              <a:schemeClr val="bg2">
                                <a:lumMod val="60000"/>
                                <a:lumOff val="40000"/>
                              </a:schemeClr>
                            </a:solidFill>
                            <a:latin typeface="Cambria Math" panose="02040503050406030204" pitchFamily="18" charset="0"/>
                          </a:rPr>
                        </m:ctrlPr>
                      </m:sSubPr>
                      <m:e>
                        <m:acc>
                          <m:accPr>
                            <m:chr m:val="⃗"/>
                            <m:ctrlPr>
                              <a:rPr lang="en-US" i="1">
                                <a:solidFill>
                                  <a:schemeClr val="bg2">
                                    <a:lumMod val="60000"/>
                                    <a:lumOff val="40000"/>
                                  </a:schemeClr>
                                </a:solidFill>
                                <a:latin typeface="Cambria Math" panose="02040503050406030204" pitchFamily="18" charset="0"/>
                              </a:rPr>
                            </m:ctrlPr>
                          </m:accPr>
                          <m:e>
                            <m:r>
                              <a:rPr lang="en-US" b="0" i="1">
                                <a:solidFill>
                                  <a:schemeClr val="bg2">
                                    <a:lumMod val="60000"/>
                                    <a:lumOff val="40000"/>
                                  </a:schemeClr>
                                </a:solidFill>
                                <a:latin typeface="Cambria Math"/>
                              </a:rPr>
                              <m:t>𝐸</m:t>
                            </m:r>
                          </m:e>
                        </m:acc>
                      </m:e>
                      <m:sub>
                        <m:r>
                          <a:rPr lang="en-US" b="0" i="1">
                            <a:solidFill>
                              <a:schemeClr val="bg2">
                                <a:lumMod val="60000"/>
                                <a:lumOff val="40000"/>
                              </a:schemeClr>
                            </a:solidFill>
                            <a:latin typeface="Cambria Math"/>
                          </a:rPr>
                          <m:t>𝑃</m:t>
                        </m:r>
                      </m:sub>
                    </m:sSub>
                  </m:oMath>
                </a14:m>
                <a:r>
                  <a:rPr lang="en-US" dirty="0" smtClean="0">
                    <a:solidFill>
                      <a:schemeClr val="bg2">
                        <a:lumMod val="60000"/>
                        <a:lumOff val="40000"/>
                      </a:schemeClr>
                    </a:solidFill>
                  </a:rPr>
                  <a:t>=</a:t>
                </a:r>
                <a14:m>
                  <m:oMath xmlns:m="http://schemas.openxmlformats.org/officeDocument/2006/math">
                    <m:f>
                      <m:fPr>
                        <m:ctrlPr>
                          <a:rPr lang="en-US" sz="2000" b="1" i="1" dirty="0">
                            <a:solidFill>
                              <a:schemeClr val="bg2">
                                <a:lumMod val="60000"/>
                                <a:lumOff val="40000"/>
                              </a:schemeClr>
                            </a:solidFill>
                            <a:latin typeface="Cambria Math" panose="02040503050406030204" pitchFamily="18" charset="0"/>
                          </a:rPr>
                        </m:ctrlPr>
                      </m:fPr>
                      <m:num>
                        <m:sSub>
                          <m:sSubPr>
                            <m:ctrlPr>
                              <a:rPr lang="en-US" sz="2000" b="1" i="1">
                                <a:solidFill>
                                  <a:schemeClr val="bg2">
                                    <a:lumMod val="60000"/>
                                    <a:lumOff val="40000"/>
                                  </a:schemeClr>
                                </a:solidFill>
                                <a:latin typeface="Cambria Math" panose="02040503050406030204" pitchFamily="18" charset="0"/>
                              </a:rPr>
                            </m:ctrlPr>
                          </m:sSubPr>
                          <m:e>
                            <m:r>
                              <a:rPr lang="en-US" sz="2000" b="1" i="1">
                                <a:solidFill>
                                  <a:schemeClr val="bg2">
                                    <a:lumMod val="60000"/>
                                    <a:lumOff val="40000"/>
                                  </a:schemeClr>
                                </a:solidFill>
                                <a:latin typeface="Cambria Math"/>
                                <a:ea typeface="Cambria Math"/>
                              </a:rPr>
                              <m:t>𝝈</m:t>
                            </m:r>
                          </m:e>
                          <m:sub>
                            <m:r>
                              <a:rPr lang="en-US" sz="2000" b="1" i="1" dirty="0">
                                <a:solidFill>
                                  <a:schemeClr val="bg2">
                                    <a:lumMod val="60000"/>
                                    <a:lumOff val="40000"/>
                                  </a:schemeClr>
                                </a:solidFill>
                                <a:latin typeface="Cambria Math"/>
                              </a:rPr>
                              <m:t>𝒏</m:t>
                            </m:r>
                          </m:sub>
                        </m:sSub>
                      </m:num>
                      <m:den>
                        <m:sSub>
                          <m:sSubPr>
                            <m:ctrlPr>
                              <a:rPr lang="en-US" sz="2000" b="1" i="1" dirty="0">
                                <a:solidFill>
                                  <a:schemeClr val="bg2">
                                    <a:lumMod val="60000"/>
                                    <a:lumOff val="40000"/>
                                  </a:schemeClr>
                                </a:solidFill>
                                <a:latin typeface="Cambria Math" panose="02040503050406030204" pitchFamily="18" charset="0"/>
                              </a:rPr>
                            </m:ctrlPr>
                          </m:sSubPr>
                          <m:e>
                            <m:r>
                              <a:rPr lang="en-US" sz="2000" b="1" i="1" dirty="0">
                                <a:solidFill>
                                  <a:schemeClr val="bg2">
                                    <a:lumMod val="60000"/>
                                    <a:lumOff val="40000"/>
                                  </a:schemeClr>
                                </a:solidFill>
                                <a:latin typeface="Cambria Math"/>
                                <a:ea typeface="Cambria Math"/>
                              </a:rPr>
                              <m:t>𝜺</m:t>
                            </m:r>
                          </m:e>
                          <m:sub>
                            <m:r>
                              <a:rPr lang="en-US" sz="2000" b="1" i="1" dirty="0">
                                <a:solidFill>
                                  <a:schemeClr val="bg2">
                                    <a:lumMod val="60000"/>
                                    <a:lumOff val="40000"/>
                                  </a:schemeClr>
                                </a:solidFill>
                                <a:latin typeface="Cambria Math"/>
                              </a:rPr>
                              <m:t>𝟎</m:t>
                            </m:r>
                          </m:sub>
                        </m:sSub>
                      </m:den>
                    </m:f>
                  </m:oMath>
                </a14:m>
                <a:endParaRPr lang="en-US" b="1" dirty="0">
                  <a:solidFill>
                    <a:schemeClr val="bg2">
                      <a:lumMod val="60000"/>
                      <a:lumOff val="40000"/>
                    </a:schemeClr>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726603" y="4062677"/>
                <a:ext cx="1582677" cy="539315"/>
              </a:xfrm>
              <a:prstGeom prst="rect">
                <a:avLst/>
              </a:prstGeom>
              <a:blipFill rotWithShape="1">
                <a:blip r:embed="rId14"/>
                <a:stretch>
                  <a:fillRect/>
                </a:stretch>
              </a:blipFill>
            </p:spPr>
            <p:txBody>
              <a:bodyPr/>
              <a:lstStyle/>
              <a:p>
                <a:r>
                  <a:rPr lang="en-US">
                    <a:noFill/>
                  </a:rPr>
                  <a:t> </a:t>
                </a:r>
              </a:p>
            </p:txBody>
          </p:sp>
        </mc:Fallback>
      </mc:AlternateContent>
      <p:grpSp>
        <p:nvGrpSpPr>
          <p:cNvPr id="13" name="Group 12"/>
          <p:cNvGrpSpPr/>
          <p:nvPr/>
        </p:nvGrpSpPr>
        <p:grpSpPr>
          <a:xfrm>
            <a:off x="-36560" y="4848754"/>
            <a:ext cx="4019337" cy="538884"/>
            <a:chOff x="232421" y="5285124"/>
            <a:chExt cx="4019337" cy="538884"/>
          </a:xfrm>
        </p:grpSpPr>
        <p:grpSp>
          <p:nvGrpSpPr>
            <p:cNvPr id="12" name="Group 11"/>
            <p:cNvGrpSpPr/>
            <p:nvPr/>
          </p:nvGrpSpPr>
          <p:grpSpPr>
            <a:xfrm>
              <a:off x="232421" y="5330031"/>
              <a:ext cx="1564916" cy="472491"/>
              <a:chOff x="191993" y="5330031"/>
              <a:chExt cx="1564916" cy="472491"/>
            </a:xfrm>
          </p:grpSpPr>
          <p:sp>
            <p:nvSpPr>
              <p:cNvPr id="10" name="Left Brace 9"/>
              <p:cNvSpPr/>
              <p:nvPr/>
            </p:nvSpPr>
            <p:spPr bwMode="auto">
              <a:xfrm rot="16200000">
                <a:off x="736668" y="5075266"/>
                <a:ext cx="181753" cy="691284"/>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98" name="TextBox 97"/>
                  <p:cNvSpPr txBox="1"/>
                  <p:nvPr/>
                </p:nvSpPr>
                <p:spPr>
                  <a:xfrm>
                    <a:off x="191993" y="5445245"/>
                    <a:ext cx="1564916" cy="357277"/>
                  </a:xfrm>
                  <a:prstGeom prst="rect">
                    <a:avLst/>
                  </a:prstGeom>
                  <a:noFill/>
                </p:spPr>
                <p:txBody>
                  <a:bodyPr wrap="none" rtlCol="0">
                    <a:spAutoFit/>
                  </a:bodyPr>
                  <a:lstStyle/>
                  <a:p>
                    <a:r>
                      <a:rPr lang="en-US" sz="1400" b="1" dirty="0" smtClean="0"/>
                      <a:t>+</a:t>
                    </a:r>
                    <a14:m>
                      <m:oMath xmlns:m="http://schemas.openxmlformats.org/officeDocument/2006/math">
                        <m:sSub>
                          <m:sSubPr>
                            <m:ctrlPr>
                              <a:rPr lang="en-US" sz="1400" b="1" i="1" smtClean="0">
                                <a:latin typeface="Cambria Math" panose="02040503050406030204" pitchFamily="18" charset="0"/>
                              </a:rPr>
                            </m:ctrlPr>
                          </m:sSubPr>
                          <m:e>
                            <m:sSub>
                              <m:sSubPr>
                                <m:ctrlPr>
                                  <a:rPr lang="en-US" sz="1400" b="1" i="1" smtClean="0">
                                    <a:latin typeface="Cambria Math" panose="02040503050406030204" pitchFamily="18" charset="0"/>
                                  </a:rPr>
                                </m:ctrlPr>
                              </m:sSubPr>
                              <m:e>
                                <m:r>
                                  <a:rPr lang="en-US" sz="1400" b="1" i="1" smtClean="0">
                                    <a:latin typeface="Cambria Math"/>
                                    <a:ea typeface="Cambria Math"/>
                                  </a:rPr>
                                  <m:t>𝝈</m:t>
                                </m:r>
                              </m:e>
                              <m:sub>
                                <m:r>
                                  <a:rPr lang="en-US" sz="1400" b="1" i="1" smtClean="0">
                                    <a:latin typeface="Cambria Math"/>
                                  </a:rPr>
                                  <m:t>𝒏</m:t>
                                </m:r>
                              </m:sub>
                            </m:sSub>
                            <m:r>
                              <a:rPr lang="en-US" sz="1400" b="1" i="1" smtClean="0">
                                <a:latin typeface="Cambria Math"/>
                              </a:rPr>
                              <m:t>=</m:t>
                            </m:r>
                            <m:r>
                              <a:rPr lang="en-US" sz="1400" b="1" i="1">
                                <a:latin typeface="Cambria Math"/>
                                <a:ea typeface="Cambria Math"/>
                              </a:rPr>
                              <m:t>𝝈</m:t>
                            </m:r>
                            <m:r>
                              <m:rPr>
                                <m:nor/>
                              </m:rPr>
                              <a:rPr lang="en-US" sz="1400" b="1" dirty="0"/>
                              <m:t> </m:t>
                            </m:r>
                          </m:e>
                          <m:sub>
                            <m:r>
                              <a:rPr lang="en-US" sz="1400" b="1" i="1" smtClean="0">
                                <a:latin typeface="Cambria Math"/>
                              </a:rPr>
                              <m:t>𝟎</m:t>
                            </m:r>
                            <m:r>
                              <a:rPr lang="en-US" sz="1400" b="1" i="1" smtClean="0">
                                <a:latin typeface="Cambria Math"/>
                              </a:rPr>
                              <m:t>,</m:t>
                            </m:r>
                            <m:r>
                              <a:rPr lang="en-US" sz="1400" b="1" i="1" smtClean="0">
                                <a:latin typeface="Cambria Math"/>
                              </a:rPr>
                              <m:t>𝒇</m:t>
                            </m:r>
                          </m:sub>
                        </m:sSub>
                        <m:sSub>
                          <m:sSubPr>
                            <m:ctrlPr>
                              <a:rPr lang="en-US" sz="1400" b="1" i="1">
                                <a:solidFill>
                                  <a:srgbClr val="FF0000"/>
                                </a:solidFill>
                                <a:latin typeface="Cambria Math" panose="02040503050406030204" pitchFamily="18" charset="0"/>
                              </a:rPr>
                            </m:ctrlPr>
                          </m:sSubPr>
                          <m:e>
                            <m:r>
                              <a:rPr lang="en-US" sz="1400" b="1" i="1">
                                <a:solidFill>
                                  <a:srgbClr val="FF0000"/>
                                </a:solidFill>
                                <a:latin typeface="Cambria Math"/>
                              </a:rPr>
                              <m:t>−</m:t>
                            </m:r>
                            <m:r>
                              <a:rPr lang="en-US" sz="1400" b="1" i="1">
                                <a:solidFill>
                                  <a:srgbClr val="FF0000"/>
                                </a:solidFill>
                                <a:latin typeface="Cambria Math"/>
                                <a:ea typeface="Cambria Math"/>
                              </a:rPr>
                              <m:t>𝝈</m:t>
                            </m:r>
                            <m:r>
                              <m:rPr>
                                <m:nor/>
                              </m:rPr>
                              <a:rPr lang="en-US" sz="1400" b="1" dirty="0">
                                <a:solidFill>
                                  <a:srgbClr val="FF0000"/>
                                </a:solidFill>
                              </a:rPr>
                              <m:t> </m:t>
                            </m:r>
                          </m:e>
                          <m:sub>
                            <m:r>
                              <a:rPr lang="en-US" sz="1400" b="1" i="1">
                                <a:solidFill>
                                  <a:srgbClr val="FF0000"/>
                                </a:solidFill>
                                <a:latin typeface="Cambria Math"/>
                              </a:rPr>
                              <m:t>𝑷</m:t>
                            </m:r>
                          </m:sub>
                        </m:sSub>
                      </m:oMath>
                    </a14:m>
                    <a:endParaRPr lang="en-US" sz="1400" b="1" dirty="0"/>
                  </a:p>
                </p:txBody>
              </p:sp>
            </mc:Choice>
            <mc:Fallback xmlns="">
              <p:sp>
                <p:nvSpPr>
                  <p:cNvPr id="98" name="TextBox 97"/>
                  <p:cNvSpPr txBox="1">
                    <a:spLocks noRot="1" noChangeAspect="1" noMove="1" noResize="1" noEditPoints="1" noAdjustHandles="1" noChangeArrowheads="1" noChangeShapeType="1" noTextEdit="1"/>
                  </p:cNvSpPr>
                  <p:nvPr/>
                </p:nvSpPr>
                <p:spPr>
                  <a:xfrm>
                    <a:off x="191993" y="5445245"/>
                    <a:ext cx="1564916" cy="357277"/>
                  </a:xfrm>
                  <a:prstGeom prst="rect">
                    <a:avLst/>
                  </a:prstGeom>
                  <a:blipFill rotWithShape="1">
                    <a:blip r:embed="rId15"/>
                    <a:stretch>
                      <a:fillRect l="-778" t="-3448" b="-3448"/>
                    </a:stretch>
                  </a:blipFill>
                </p:spPr>
                <p:txBody>
                  <a:bodyPr/>
                  <a:lstStyle/>
                  <a:p>
                    <a:r>
                      <a:rPr lang="en-US">
                        <a:noFill/>
                      </a:rPr>
                      <a:t> </a:t>
                    </a:r>
                  </a:p>
                </p:txBody>
              </p:sp>
            </mc:Fallback>
          </mc:AlternateContent>
        </p:grpSp>
        <p:grpSp>
          <p:nvGrpSpPr>
            <p:cNvPr id="100" name="Group 99"/>
            <p:cNvGrpSpPr/>
            <p:nvPr/>
          </p:nvGrpSpPr>
          <p:grpSpPr>
            <a:xfrm>
              <a:off x="2413765" y="5285124"/>
              <a:ext cx="1837993" cy="538884"/>
              <a:chOff x="-664806" y="5330031"/>
              <a:chExt cx="1837993" cy="538884"/>
            </a:xfrm>
          </p:grpSpPr>
          <p:sp>
            <p:nvSpPr>
              <p:cNvPr id="102" name="Left Brace 101"/>
              <p:cNvSpPr/>
              <p:nvPr/>
            </p:nvSpPr>
            <p:spPr bwMode="auto">
              <a:xfrm rot="16200000">
                <a:off x="163314" y="4501911"/>
                <a:ext cx="181753" cy="1837993"/>
              </a:xfrm>
              <a:prstGeom prst="leftBrac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03" name="TextBox 102"/>
                  <p:cNvSpPr txBox="1"/>
                  <p:nvPr/>
                </p:nvSpPr>
                <p:spPr>
                  <a:xfrm>
                    <a:off x="-615868" y="5511638"/>
                    <a:ext cx="1729640" cy="3572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latin typeface="Cambria Math" panose="02040503050406030204" pitchFamily="18" charset="0"/>
                                </a:rPr>
                              </m:ctrlPr>
                            </m:sSubPr>
                            <m:e>
                              <m:sSub>
                                <m:sSubPr>
                                  <m:ctrlPr>
                                    <a:rPr lang="en-US" sz="1400" b="1" i="1" smtClean="0">
                                      <a:latin typeface="Cambria Math" panose="02040503050406030204" pitchFamily="18" charset="0"/>
                                    </a:rPr>
                                  </m:ctrlPr>
                                </m:sSubPr>
                                <m:e>
                                  <m:r>
                                    <a:rPr lang="en-US" sz="1400" b="1" i="1" smtClean="0">
                                      <a:latin typeface="Cambria Math"/>
                                    </a:rPr>
                                    <m:t>−</m:t>
                                  </m:r>
                                  <m:r>
                                    <a:rPr lang="en-US" sz="1400" b="1" i="1" smtClean="0">
                                      <a:latin typeface="Cambria Math"/>
                                      <a:ea typeface="Cambria Math"/>
                                    </a:rPr>
                                    <m:t>𝝈</m:t>
                                  </m:r>
                                </m:e>
                                <m:sub>
                                  <m:r>
                                    <a:rPr lang="en-US" sz="1400" b="1" i="1" smtClean="0">
                                      <a:latin typeface="Cambria Math"/>
                                    </a:rPr>
                                    <m:t>𝒏</m:t>
                                  </m:r>
                                </m:sub>
                              </m:sSub>
                              <m:r>
                                <a:rPr lang="en-US" sz="1400" b="1" i="1" smtClean="0">
                                  <a:latin typeface="Cambria Math"/>
                                </a:rPr>
                                <m:t>=</m:t>
                              </m:r>
                              <m:sSub>
                                <m:sSubPr>
                                  <m:ctrlPr>
                                    <a:rPr lang="en-US" sz="1400" b="1" i="1">
                                      <a:solidFill>
                                        <a:srgbClr val="FF0000"/>
                                      </a:solidFill>
                                      <a:latin typeface="Cambria Math" panose="02040503050406030204" pitchFamily="18" charset="0"/>
                                    </a:rPr>
                                  </m:ctrlPr>
                                </m:sSubPr>
                                <m:e>
                                  <m:r>
                                    <a:rPr lang="en-US" sz="1400" b="1" i="1" smtClean="0">
                                      <a:solidFill>
                                        <a:srgbClr val="FF0000"/>
                                      </a:solidFill>
                                      <a:latin typeface="Cambria Math"/>
                                    </a:rPr>
                                    <m:t>+</m:t>
                                  </m:r>
                                  <m:r>
                                    <a:rPr lang="en-US" sz="1400" b="1" i="1">
                                      <a:solidFill>
                                        <a:srgbClr val="FF0000"/>
                                      </a:solidFill>
                                      <a:latin typeface="Cambria Math"/>
                                      <a:ea typeface="Cambria Math"/>
                                    </a:rPr>
                                    <m:t>𝝈</m:t>
                                  </m:r>
                                  <m:r>
                                    <m:rPr>
                                      <m:nor/>
                                    </m:rPr>
                                    <a:rPr lang="en-US" sz="1400" b="1" dirty="0">
                                      <a:solidFill>
                                        <a:srgbClr val="FF0000"/>
                                      </a:solidFill>
                                    </a:rPr>
                                    <m:t> </m:t>
                                  </m:r>
                                </m:e>
                                <m:sub>
                                  <m:r>
                                    <a:rPr lang="en-US" sz="1400" b="1" i="1">
                                      <a:solidFill>
                                        <a:srgbClr val="FF0000"/>
                                      </a:solidFill>
                                      <a:latin typeface="Cambria Math"/>
                                    </a:rPr>
                                    <m:t>𝑷</m:t>
                                  </m:r>
                                </m:sub>
                              </m:sSub>
                              <m:r>
                                <a:rPr lang="en-US" sz="1400" b="1" i="1" smtClean="0">
                                  <a:solidFill>
                                    <a:schemeClr val="tx1"/>
                                  </a:solidFill>
                                  <a:latin typeface="Cambria Math"/>
                                </a:rPr>
                                <m:t>−</m:t>
                              </m:r>
                              <m:r>
                                <a:rPr lang="en-US" sz="1400" b="1" i="1">
                                  <a:latin typeface="Cambria Math"/>
                                  <a:ea typeface="Cambria Math"/>
                                </a:rPr>
                                <m:t>𝝈</m:t>
                              </m:r>
                              <m:r>
                                <m:rPr>
                                  <m:nor/>
                                </m:rPr>
                                <a:rPr lang="en-US" sz="1400" b="1" dirty="0"/>
                                <m:t> </m:t>
                              </m:r>
                            </m:e>
                            <m:sub>
                              <m:r>
                                <a:rPr lang="en-US" sz="1400" b="1" i="1" smtClean="0">
                                  <a:latin typeface="Cambria Math"/>
                                </a:rPr>
                                <m:t>𝟎</m:t>
                              </m:r>
                              <m:r>
                                <a:rPr lang="en-US" sz="1400" b="1" i="1" smtClean="0">
                                  <a:latin typeface="Cambria Math"/>
                                </a:rPr>
                                <m:t>,</m:t>
                              </m:r>
                              <m:r>
                                <a:rPr lang="en-US" sz="1400" b="1" i="1" smtClean="0">
                                  <a:latin typeface="Cambria Math"/>
                                </a:rPr>
                                <m:t>𝒇</m:t>
                              </m:r>
                            </m:sub>
                          </m:sSub>
                        </m:oMath>
                      </m:oMathPara>
                    </a14:m>
                    <a:endParaRPr lang="en-US" sz="1400" b="1"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15868" y="5511638"/>
                    <a:ext cx="1729640" cy="357277"/>
                  </a:xfrm>
                  <a:prstGeom prst="rect">
                    <a:avLst/>
                  </a:prstGeom>
                  <a:blipFill rotWithShape="1">
                    <a:blip r:embed="rId16"/>
                    <a:stretch>
                      <a:fillRect b="-1695"/>
                    </a:stretch>
                  </a:blipFill>
                </p:spPr>
                <p:txBody>
                  <a:bodyPr/>
                  <a:lstStyle/>
                  <a:p>
                    <a:r>
                      <a:rPr lang="en-US">
                        <a:noFill/>
                      </a:rPr>
                      <a:t> </a:t>
                    </a:r>
                  </a:p>
                </p:txBody>
              </p:sp>
            </mc:Fallback>
          </mc:AlternateContent>
        </p:grpSp>
      </p:grpSp>
      <p:sp>
        <p:nvSpPr>
          <p:cNvPr id="14" name="TextBox 13"/>
          <p:cNvSpPr txBox="1"/>
          <p:nvPr/>
        </p:nvSpPr>
        <p:spPr>
          <a:xfrm>
            <a:off x="5666533" y="2334467"/>
            <a:ext cx="3477467" cy="369332"/>
          </a:xfrm>
          <a:prstGeom prst="rect">
            <a:avLst/>
          </a:prstGeom>
          <a:noFill/>
        </p:spPr>
        <p:txBody>
          <a:bodyPr wrap="square" rtlCol="0">
            <a:spAutoFit/>
          </a:bodyPr>
          <a:lstStyle/>
          <a:p>
            <a:pPr algn="r" rtl="1"/>
            <a:r>
              <a:rPr lang="he-IL" dirty="0" smtClean="0"/>
              <a:t>נזכיר, הפולריזציה ליחידת נפח:</a:t>
            </a:r>
            <a:endParaRPr lang="en-US" dirty="0"/>
          </a:p>
        </p:txBody>
      </p:sp>
      <p:grpSp>
        <p:nvGrpSpPr>
          <p:cNvPr id="18" name="Group 17"/>
          <p:cNvGrpSpPr/>
          <p:nvPr/>
        </p:nvGrpSpPr>
        <p:grpSpPr>
          <a:xfrm>
            <a:off x="763592" y="1874976"/>
            <a:ext cx="1551815" cy="599191"/>
            <a:chOff x="4774034" y="3693345"/>
            <a:chExt cx="2329680" cy="686579"/>
          </a:xfrm>
        </p:grpSpPr>
        <p:sp>
          <p:nvSpPr>
            <p:cNvPr id="15" name="Right Brace 14"/>
            <p:cNvSpPr/>
            <p:nvPr/>
          </p:nvSpPr>
          <p:spPr bwMode="auto">
            <a:xfrm rot="16200000">
              <a:off x="5781747" y="3057958"/>
              <a:ext cx="314253" cy="2329680"/>
            </a:xfrm>
            <a:prstGeom prst="rightBrace">
              <a:avLst/>
            </a:prstGeom>
            <a:noFill/>
            <a:ln w="1905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06" name="TextBox 105"/>
                <p:cNvSpPr txBox="1"/>
                <p:nvPr/>
              </p:nvSpPr>
              <p:spPr>
                <a:xfrm>
                  <a:off x="5739017" y="3693345"/>
                  <a:ext cx="4010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C000"/>
                            </a:solidFill>
                            <a:latin typeface="Cambria Math"/>
                          </a:rPr>
                          <m:t>𝒅</m:t>
                        </m:r>
                      </m:oMath>
                    </m:oMathPara>
                  </a14:m>
                  <a:endParaRPr lang="en-US" b="1" dirty="0">
                    <a:solidFill>
                      <a:srgbClr val="FFC000"/>
                    </a:solidFill>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5739017" y="3693345"/>
                  <a:ext cx="401072" cy="369332"/>
                </a:xfrm>
                <a:prstGeom prst="rect">
                  <a:avLst/>
                </a:prstGeom>
                <a:blipFill rotWithShape="1">
                  <a:blip r:embed="rId17"/>
                  <a:stretch>
                    <a:fillRect r="-20455" b="-1346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TextBox 18"/>
              <p:cNvSpPr txBox="1"/>
              <p:nvPr/>
            </p:nvSpPr>
            <p:spPr>
              <a:xfrm>
                <a:off x="4440290" y="2737716"/>
                <a:ext cx="4841967" cy="812723"/>
              </a:xfrm>
              <a:prstGeom prst="rect">
                <a:avLst/>
              </a:prstGeom>
              <a:noFill/>
            </p:spPr>
            <p:txBody>
              <a:bodyPr wrap="none" rtlCol="0">
                <a:spAutoFit/>
              </a:bodyPr>
              <a:lstStyle/>
              <a:p>
                <a14:m>
                  <m:oMath xmlns:m="http://schemas.openxmlformats.org/officeDocument/2006/math">
                    <m:r>
                      <a:rPr lang="en-US" sz="2000" b="0" i="1" smtClean="0">
                        <a:latin typeface="Cambria Math"/>
                      </a:rPr>
                      <m:t>𝑃</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𝑝</m:t>
                        </m:r>
                      </m:num>
                      <m:den>
                        <m:r>
                          <a:rPr lang="en-US" sz="2000" b="0" i="1" smtClean="0">
                            <a:latin typeface="Cambria Math"/>
                          </a:rPr>
                          <m:t>𝑉</m:t>
                        </m:r>
                      </m:den>
                    </m:f>
                    <m:r>
                      <a:rPr lang="en-US" sz="2000" b="0" i="0" smtClean="0">
                        <a:latin typeface="Cambria Math"/>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𝑄</m:t>
                            </m:r>
                          </m:e>
                          <m:sub>
                            <m:r>
                              <a:rPr lang="en-US" sz="2000" i="1">
                                <a:latin typeface="Cambria Math"/>
                              </a:rPr>
                              <m:t>𝑃</m:t>
                            </m:r>
                          </m:sub>
                        </m:sSub>
                        <m:r>
                          <a:rPr lang="en-US" sz="2000" i="1" smtClean="0">
                            <a:latin typeface="Cambria Math"/>
                            <a:ea typeface="Cambria Math"/>
                          </a:rPr>
                          <m:t>∙</m:t>
                        </m:r>
                        <m:r>
                          <a:rPr lang="en-US" sz="2000" b="0" i="1" smtClean="0">
                            <a:latin typeface="Cambria Math"/>
                            <a:ea typeface="Cambria Math"/>
                          </a:rPr>
                          <m:t>𝑑</m:t>
                        </m:r>
                      </m:num>
                      <m:den>
                        <m:r>
                          <a:rPr lang="en-US" sz="2000" b="0" i="1" smtClean="0">
                            <a:latin typeface="Cambria Math"/>
                          </a:rPr>
                          <m:t>𝑉</m:t>
                        </m:r>
                      </m:den>
                    </m:f>
                    <m:r>
                      <a:rPr lang="en-US" sz="2000" b="0" i="0" smtClean="0">
                        <a:latin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ea typeface="Cambria Math"/>
                              </a:rPr>
                              <m:t>𝜎</m:t>
                            </m:r>
                          </m:e>
                          <m:sub>
                            <m:r>
                              <a:rPr lang="en-US" sz="2000" i="1">
                                <a:latin typeface="Cambria Math"/>
                              </a:rPr>
                              <m:t>𝑃</m:t>
                            </m:r>
                          </m:sub>
                        </m:sSub>
                        <m:r>
                          <a:rPr lang="en-US" sz="2000" i="1">
                            <a:latin typeface="Cambria Math"/>
                            <a:ea typeface="Cambria Math"/>
                          </a:rPr>
                          <m:t>∙</m:t>
                        </m:r>
                        <m:r>
                          <a:rPr lang="en-US" sz="2000" i="1">
                            <a:latin typeface="Cambria Math"/>
                          </a:rPr>
                          <m:t>𝐴</m:t>
                        </m:r>
                        <m:r>
                          <a:rPr lang="en-US" sz="2000" i="1">
                            <a:latin typeface="Cambria Math"/>
                            <a:ea typeface="Cambria Math"/>
                          </a:rPr>
                          <m:t>∙</m:t>
                        </m:r>
                        <m:r>
                          <a:rPr lang="en-US" sz="2000" i="1">
                            <a:latin typeface="Cambria Math"/>
                            <a:ea typeface="Cambria Math"/>
                          </a:rPr>
                          <m:t>𝑑</m:t>
                        </m:r>
                      </m:num>
                      <m:den>
                        <m:r>
                          <a:rPr lang="en-US" sz="2000" i="1">
                            <a:latin typeface="Cambria Math"/>
                          </a:rPr>
                          <m:t>𝑉</m:t>
                        </m:r>
                      </m:den>
                    </m:f>
                    <m:r>
                      <a:rPr lang="en-US" sz="2000">
                        <a:latin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ea typeface="Cambria Math"/>
                              </a:rPr>
                              <m:t>𝜎</m:t>
                            </m:r>
                          </m:e>
                          <m:sub>
                            <m:r>
                              <a:rPr lang="en-US" sz="2000" i="1">
                                <a:latin typeface="Cambria Math"/>
                              </a:rPr>
                              <m:t>𝑃</m:t>
                            </m:r>
                          </m:sub>
                        </m:sSub>
                        <m:r>
                          <a:rPr lang="en-US" sz="2000" i="1">
                            <a:latin typeface="Cambria Math"/>
                            <a:ea typeface="Cambria Math"/>
                          </a:rPr>
                          <m:t>∙</m:t>
                        </m:r>
                        <m:r>
                          <a:rPr lang="en-US" sz="2000" b="0" i="1" smtClean="0">
                            <a:latin typeface="Cambria Math"/>
                          </a:rPr>
                          <m:t>𝑉</m:t>
                        </m:r>
                      </m:num>
                      <m:den>
                        <m:r>
                          <a:rPr lang="en-US" sz="2000" i="1">
                            <a:latin typeface="Cambria Math"/>
                          </a:rPr>
                          <m:t>𝑉</m:t>
                        </m:r>
                      </m:den>
                    </m:f>
                    <m:r>
                      <a:rPr lang="en-US" sz="2000" b="0" i="0" smtClean="0">
                        <a:latin typeface="Cambria Math"/>
                      </a:rPr>
                      <m:t>=</m:t>
                    </m:r>
                    <m:sSub>
                      <m:sSubPr>
                        <m:ctrlPr>
                          <a:rPr lang="en-US" sz="2000" i="1">
                            <a:latin typeface="Cambria Math" panose="02040503050406030204" pitchFamily="18" charset="0"/>
                          </a:rPr>
                        </m:ctrlPr>
                      </m:sSubPr>
                      <m:e>
                        <m:r>
                          <a:rPr lang="en-US" sz="2000" i="1">
                            <a:latin typeface="Cambria Math"/>
                            <a:ea typeface="Cambria Math"/>
                          </a:rPr>
                          <m:t>𝜎</m:t>
                        </m:r>
                      </m:e>
                      <m:sub>
                        <m:r>
                          <a:rPr lang="en-US" sz="2000" i="1">
                            <a:latin typeface="Cambria Math"/>
                          </a:rPr>
                          <m:t>𝑃</m:t>
                        </m:r>
                      </m:sub>
                    </m:sSub>
                  </m:oMath>
                </a14:m>
                <a:r>
                  <a:rPr lang="en-US" dirty="0" smtClean="0"/>
                  <a:t>         [1]</a:t>
                </a:r>
                <a:endParaRPr lang="en-US" dirty="0"/>
              </a:p>
              <a:p>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440290" y="2737716"/>
                <a:ext cx="4841967" cy="812723"/>
              </a:xfrm>
              <a:prstGeom prst="rect">
                <a:avLst/>
              </a:prstGeom>
              <a:blipFill rotWithShape="1">
                <a:blip r:embed="rId18"/>
                <a:stretch>
                  <a:fillRect/>
                </a:stretch>
              </a:blipFill>
            </p:spPr>
            <p:txBody>
              <a:bodyPr/>
              <a:lstStyle/>
              <a:p>
                <a:r>
                  <a:rPr lang="en-US">
                    <a:noFill/>
                  </a:rPr>
                  <a:t> </a:t>
                </a:r>
              </a:p>
            </p:txBody>
          </p:sp>
        </mc:Fallback>
      </mc:AlternateContent>
      <p:grpSp>
        <p:nvGrpSpPr>
          <p:cNvPr id="28" name="Group 27"/>
          <p:cNvGrpSpPr/>
          <p:nvPr/>
        </p:nvGrpSpPr>
        <p:grpSpPr>
          <a:xfrm>
            <a:off x="4302195" y="4294863"/>
            <a:ext cx="4885172" cy="804740"/>
            <a:chOff x="4302195" y="3174602"/>
            <a:chExt cx="4885172" cy="804740"/>
          </a:xfrm>
        </p:grpSpPr>
        <p:sp>
          <p:nvSpPr>
            <p:cNvPr id="109" name="TextBox 108"/>
            <p:cNvSpPr txBox="1"/>
            <p:nvPr/>
          </p:nvSpPr>
          <p:spPr>
            <a:xfrm>
              <a:off x="8555463" y="3333011"/>
              <a:ext cx="631904" cy="646331"/>
            </a:xfrm>
            <a:prstGeom prst="rect">
              <a:avLst/>
            </a:prstGeom>
            <a:noFill/>
          </p:spPr>
          <p:txBody>
            <a:bodyPr wrap="none" rtlCol="0">
              <a:spAutoFit/>
            </a:bodyPr>
            <a:lstStyle/>
            <a:p>
              <a:r>
                <a:rPr lang="en-US" dirty="0" smtClean="0"/>
                <a:t>  [3]</a:t>
              </a:r>
              <a:endParaRPr lang="en-US" dirty="0"/>
            </a:p>
            <a:p>
              <a:endParaRPr lang="en-US" dirty="0"/>
            </a:p>
          </p:txBody>
        </p:sp>
        <p:graphicFrame>
          <p:nvGraphicFramePr>
            <p:cNvPr id="21" name="Object 20"/>
            <p:cNvGraphicFramePr>
              <a:graphicFrameLocks noChangeAspect="1"/>
            </p:cNvGraphicFramePr>
            <p:nvPr>
              <p:extLst>
                <p:ext uri="{D42A27DB-BD31-4B8C-83A1-F6EECF244321}">
                  <p14:modId xmlns:p14="http://schemas.microsoft.com/office/powerpoint/2010/main" val="2494936915"/>
                </p:ext>
              </p:extLst>
            </p:nvPr>
          </p:nvGraphicFramePr>
          <p:xfrm>
            <a:off x="4302195" y="3174602"/>
            <a:ext cx="4325169" cy="796167"/>
          </p:xfrm>
          <a:graphic>
            <a:graphicData uri="http://schemas.openxmlformats.org/presentationml/2006/ole">
              <mc:AlternateContent xmlns:mc="http://schemas.openxmlformats.org/markup-compatibility/2006">
                <mc:Choice xmlns:v="urn:schemas-microsoft-com:vml" Requires="v">
                  <p:oleObj spid="_x0000_s47597" name="Equation" r:id="rId19" imgW="2336760" imgH="431640" progId="Equation.DSMT4">
                    <p:embed/>
                  </p:oleObj>
                </mc:Choice>
                <mc:Fallback>
                  <p:oleObj name="Equation" r:id="rId19" imgW="2336760" imgH="431640" progId="Equation.DSMT4">
                    <p:embed/>
                    <p:pic>
                      <p:nvPicPr>
                        <p:cNvPr id="0" name=""/>
                        <p:cNvPicPr/>
                        <p:nvPr/>
                      </p:nvPicPr>
                      <p:blipFill>
                        <a:blip r:embed="rId20"/>
                        <a:stretch>
                          <a:fillRect/>
                        </a:stretch>
                      </p:blipFill>
                      <p:spPr>
                        <a:xfrm>
                          <a:off x="4302195" y="3174602"/>
                          <a:ext cx="4325169" cy="796167"/>
                        </a:xfrm>
                        <a:prstGeom prst="rect">
                          <a:avLst/>
                        </a:prstGeom>
                        <a:solidFill>
                          <a:schemeClr val="tx1"/>
                        </a:solidFill>
                      </p:spPr>
                    </p:pic>
                  </p:oleObj>
                </mc:Fallback>
              </mc:AlternateContent>
            </a:graphicData>
          </a:graphic>
        </p:graphicFrame>
      </p:grpSp>
      <p:grpSp>
        <p:nvGrpSpPr>
          <p:cNvPr id="112" name="Group 111"/>
          <p:cNvGrpSpPr/>
          <p:nvPr/>
        </p:nvGrpSpPr>
        <p:grpSpPr>
          <a:xfrm>
            <a:off x="5665256" y="3661186"/>
            <a:ext cx="3515304" cy="747133"/>
            <a:chOff x="5672063" y="3232209"/>
            <a:chExt cx="3515304" cy="747133"/>
          </a:xfrm>
        </p:grpSpPr>
        <p:sp>
          <p:nvSpPr>
            <p:cNvPr id="114" name="TextBox 113"/>
            <p:cNvSpPr txBox="1"/>
            <p:nvPr/>
          </p:nvSpPr>
          <p:spPr>
            <a:xfrm>
              <a:off x="8555463" y="3333011"/>
              <a:ext cx="631904" cy="646331"/>
            </a:xfrm>
            <a:prstGeom prst="rect">
              <a:avLst/>
            </a:prstGeom>
            <a:noFill/>
          </p:spPr>
          <p:txBody>
            <a:bodyPr wrap="none" rtlCol="0">
              <a:spAutoFit/>
            </a:bodyPr>
            <a:lstStyle/>
            <a:p>
              <a:r>
                <a:rPr lang="en-US" dirty="0" smtClean="0"/>
                <a:t>  [2]</a:t>
              </a:r>
              <a:endParaRPr lang="en-US" dirty="0"/>
            </a:p>
            <a:p>
              <a:endParaRPr lang="en-US" dirty="0"/>
            </a:p>
          </p:txBody>
        </p:sp>
        <p:graphicFrame>
          <p:nvGraphicFramePr>
            <p:cNvPr id="115" name="Object 114"/>
            <p:cNvGraphicFramePr>
              <a:graphicFrameLocks noChangeAspect="1"/>
            </p:cNvGraphicFramePr>
            <p:nvPr>
              <p:extLst>
                <p:ext uri="{D42A27DB-BD31-4B8C-83A1-F6EECF244321}">
                  <p14:modId xmlns:p14="http://schemas.microsoft.com/office/powerpoint/2010/main" val="3281956080"/>
                </p:ext>
              </p:extLst>
            </p:nvPr>
          </p:nvGraphicFramePr>
          <p:xfrm>
            <a:off x="5672063" y="3232209"/>
            <a:ext cx="1246188" cy="468313"/>
          </p:xfrm>
          <a:graphic>
            <a:graphicData uri="http://schemas.openxmlformats.org/presentationml/2006/ole">
              <mc:AlternateContent xmlns:mc="http://schemas.openxmlformats.org/markup-compatibility/2006">
                <mc:Choice xmlns:v="urn:schemas-microsoft-com:vml" Requires="v">
                  <p:oleObj spid="_x0000_s47598" name="Equation" r:id="rId21" imgW="672840" imgH="253800" progId="Equation.DSMT4">
                    <p:embed/>
                  </p:oleObj>
                </mc:Choice>
                <mc:Fallback>
                  <p:oleObj name="Equation" r:id="rId21" imgW="672840" imgH="253800" progId="Equation.DSMT4">
                    <p:embed/>
                    <p:pic>
                      <p:nvPicPr>
                        <p:cNvPr id="0" name=""/>
                        <p:cNvPicPr/>
                        <p:nvPr/>
                      </p:nvPicPr>
                      <p:blipFill>
                        <a:blip r:embed="rId22"/>
                        <a:stretch>
                          <a:fillRect/>
                        </a:stretch>
                      </p:blipFill>
                      <p:spPr>
                        <a:xfrm>
                          <a:off x="5672063" y="3232209"/>
                          <a:ext cx="1246188" cy="468313"/>
                        </a:xfrm>
                        <a:prstGeom prst="rect">
                          <a:avLst/>
                        </a:prstGeom>
                        <a:solidFill>
                          <a:schemeClr val="tx1"/>
                        </a:solidFill>
                      </p:spPr>
                    </p:pic>
                  </p:oleObj>
                </mc:Fallback>
              </mc:AlternateContent>
            </a:graphicData>
          </a:graphic>
        </p:graphicFrame>
      </p:grpSp>
      <mc:AlternateContent xmlns:mc="http://schemas.openxmlformats.org/markup-compatibility/2006" xmlns:a14="http://schemas.microsoft.com/office/drawing/2010/main">
        <mc:Choice Requires="a14">
          <p:sp>
            <p:nvSpPr>
              <p:cNvPr id="116" name="TextBox 115"/>
              <p:cNvSpPr txBox="1"/>
              <p:nvPr/>
            </p:nvSpPr>
            <p:spPr>
              <a:xfrm>
                <a:off x="6703459" y="3256497"/>
                <a:ext cx="2406471" cy="402931"/>
              </a:xfrm>
              <a:prstGeom prst="rect">
                <a:avLst/>
              </a:prstGeom>
              <a:noFill/>
            </p:spPr>
            <p:txBody>
              <a:bodyPr wrap="square" rtlCol="0">
                <a:spAutoFit/>
              </a:bodyPr>
              <a:lstStyle/>
              <a:p>
                <a:pPr algn="r" rtl="1"/>
                <a:r>
                  <a:rPr lang="he-IL" dirty="0" smtClean="0"/>
                  <a:t>והקשר בין </a:t>
                </a:r>
                <a14:m>
                  <m:oMath xmlns:m="http://schemas.openxmlformats.org/officeDocument/2006/math">
                    <m:acc>
                      <m:accPr>
                        <m:chr m:val="⃗"/>
                        <m:ctrlPr>
                          <a:rPr lang="he-IL" i="1" smtClean="0">
                            <a:latin typeface="Cambria Math" panose="02040503050406030204" pitchFamily="18" charset="0"/>
                          </a:rPr>
                        </m:ctrlPr>
                      </m:accPr>
                      <m:e>
                        <m:r>
                          <a:rPr lang="en-US" b="0" i="1" smtClean="0">
                            <a:latin typeface="Cambria Math"/>
                          </a:rPr>
                          <m:t>𝑃</m:t>
                        </m:r>
                      </m:e>
                    </m:acc>
                  </m:oMath>
                </a14:m>
                <a:r>
                  <a:rPr lang="he-IL" dirty="0" smtClean="0"/>
                  <a:t> ל- </a:t>
                </a:r>
                <a14:m>
                  <m:oMath xmlns:m="http://schemas.openxmlformats.org/officeDocument/2006/math">
                    <m:acc>
                      <m:accPr>
                        <m:chr m:val="⃗"/>
                        <m:ctrlPr>
                          <a:rPr lang="he-IL" i="1" smtClean="0">
                            <a:latin typeface="Cambria Math" panose="02040503050406030204" pitchFamily="18" charset="0"/>
                          </a:rPr>
                        </m:ctrlPr>
                      </m:accPr>
                      <m:e>
                        <m:r>
                          <a:rPr lang="en-US" b="0" i="1" smtClean="0">
                            <a:latin typeface="Cambria Math"/>
                          </a:rPr>
                          <m:t>𝐸</m:t>
                        </m:r>
                      </m:e>
                    </m:acc>
                  </m:oMath>
                </a14:m>
                <a:r>
                  <a:rPr lang="he-IL" dirty="0" smtClean="0"/>
                  <a:t> הוא:</a:t>
                </a:r>
                <a:endParaRPr lang="en-US" dirty="0"/>
              </a:p>
            </p:txBody>
          </p:sp>
        </mc:Choice>
        <mc:Fallback xmlns="">
          <p:sp>
            <p:nvSpPr>
              <p:cNvPr id="116" name="TextBox 115"/>
              <p:cNvSpPr txBox="1">
                <a:spLocks noRot="1" noChangeAspect="1" noMove="1" noResize="1" noEditPoints="1" noAdjustHandles="1" noChangeArrowheads="1" noChangeShapeType="1" noTextEdit="1"/>
              </p:cNvSpPr>
              <p:nvPr/>
            </p:nvSpPr>
            <p:spPr>
              <a:xfrm>
                <a:off x="6703459" y="3256497"/>
                <a:ext cx="2406471" cy="402931"/>
              </a:xfrm>
              <a:prstGeom prst="rect">
                <a:avLst/>
              </a:prstGeom>
              <a:blipFill rotWithShape="1">
                <a:blip r:embed="rId23"/>
                <a:stretch>
                  <a:fillRect r="-2284"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5551319" y="5041996"/>
                <a:ext cx="3477467" cy="402931"/>
              </a:xfrm>
              <a:prstGeom prst="rect">
                <a:avLst/>
              </a:prstGeom>
              <a:noFill/>
            </p:spPr>
            <p:txBody>
              <a:bodyPr wrap="square" rtlCol="0">
                <a:spAutoFit/>
              </a:bodyPr>
              <a:lstStyle/>
              <a:p>
                <a:pPr algn="r" rtl="1"/>
                <a:r>
                  <a:rPr lang="he-IL" dirty="0" smtClean="0"/>
                  <a:t>ולכן השדה שקול </a:t>
                </a:r>
                <a14:m>
                  <m:oMath xmlns:m="http://schemas.openxmlformats.org/officeDocument/2006/math">
                    <m:acc>
                      <m:accPr>
                        <m:chr m:val="⃗"/>
                        <m:ctrlPr>
                          <a:rPr lang="he-IL" i="1">
                            <a:latin typeface="Cambria Math" panose="02040503050406030204" pitchFamily="18" charset="0"/>
                          </a:rPr>
                        </m:ctrlPr>
                      </m:accPr>
                      <m:e>
                        <m:sSub>
                          <m:sSubPr>
                            <m:ctrlPr>
                              <a:rPr lang="en-US" i="1" smtClean="0">
                                <a:latin typeface="Cambria Math" panose="02040503050406030204" pitchFamily="18" charset="0"/>
                              </a:rPr>
                            </m:ctrlPr>
                          </m:sSubPr>
                          <m:e>
                            <m:r>
                              <a:rPr lang="en-US" i="1">
                                <a:latin typeface="Cambria Math"/>
                              </a:rPr>
                              <m:t>𝐸</m:t>
                            </m:r>
                          </m:e>
                          <m:sub>
                            <m:r>
                              <a:rPr lang="en-US" b="0" i="1" smtClean="0">
                                <a:latin typeface="Cambria Math"/>
                              </a:rPr>
                              <m:t>𝑁</m:t>
                            </m:r>
                          </m:sub>
                        </m:sSub>
                      </m:e>
                    </m:acc>
                    <m:r>
                      <a:rPr lang="en-US" i="1">
                        <a:latin typeface="Cambria Math"/>
                      </a:rPr>
                      <m:t> </m:t>
                    </m:r>
                  </m:oMath>
                </a14:m>
                <a:r>
                  <a:rPr lang="he-IL" dirty="0" smtClean="0"/>
                  <a:t> בתווך יהא:</a:t>
                </a:r>
                <a:endParaRPr lang="en-US" dirty="0"/>
              </a:p>
            </p:txBody>
          </p:sp>
        </mc:Choice>
        <mc:Fallback xmlns="">
          <p:sp>
            <p:nvSpPr>
              <p:cNvPr id="118" name="TextBox 117"/>
              <p:cNvSpPr txBox="1">
                <a:spLocks noRot="1" noChangeAspect="1" noMove="1" noResize="1" noEditPoints="1" noAdjustHandles="1" noChangeArrowheads="1" noChangeShapeType="1" noTextEdit="1"/>
              </p:cNvSpPr>
              <p:nvPr/>
            </p:nvSpPr>
            <p:spPr>
              <a:xfrm>
                <a:off x="5551319" y="5041996"/>
                <a:ext cx="3477467" cy="402931"/>
              </a:xfrm>
              <a:prstGeom prst="rect">
                <a:avLst/>
              </a:prstGeom>
              <a:blipFill rotWithShape="1">
                <a:blip r:embed="rId24"/>
                <a:stretch>
                  <a:fillRect r="-1404" b="-24242"/>
                </a:stretch>
              </a:blipFill>
            </p:spPr>
            <p:txBody>
              <a:bodyPr/>
              <a:lstStyle/>
              <a:p>
                <a:r>
                  <a:rPr lang="en-US">
                    <a:noFill/>
                  </a:rPr>
                  <a:t> </a:t>
                </a:r>
              </a:p>
            </p:txBody>
          </p:sp>
        </mc:Fallback>
      </mc:AlternateContent>
      <p:graphicFrame>
        <p:nvGraphicFramePr>
          <p:cNvPr id="31" name="Object 30"/>
          <p:cNvGraphicFramePr>
            <a:graphicFrameLocks noChangeAspect="1"/>
          </p:cNvGraphicFramePr>
          <p:nvPr>
            <p:extLst>
              <p:ext uri="{D42A27DB-BD31-4B8C-83A1-F6EECF244321}">
                <p14:modId xmlns:p14="http://schemas.microsoft.com/office/powerpoint/2010/main" val="855770198"/>
              </p:ext>
            </p:extLst>
          </p:nvPr>
        </p:nvGraphicFramePr>
        <p:xfrm>
          <a:off x="4439285" y="5486402"/>
          <a:ext cx="4395633" cy="1283804"/>
        </p:xfrm>
        <a:graphic>
          <a:graphicData uri="http://schemas.openxmlformats.org/presentationml/2006/ole">
            <mc:AlternateContent xmlns:mc="http://schemas.openxmlformats.org/markup-compatibility/2006">
              <mc:Choice xmlns:v="urn:schemas-microsoft-com:vml" Requires="v">
                <p:oleObj spid="_x0000_s47599" name="Equation" r:id="rId25" imgW="4000320" imgH="1168200" progId="Equation.DSMT4">
                  <p:embed/>
                </p:oleObj>
              </mc:Choice>
              <mc:Fallback>
                <p:oleObj name="Equation" r:id="rId25" imgW="4000320" imgH="1168200" progId="Equation.DSMT4">
                  <p:embed/>
                  <p:pic>
                    <p:nvPicPr>
                      <p:cNvPr id="0" name=""/>
                      <p:cNvPicPr/>
                      <p:nvPr/>
                    </p:nvPicPr>
                    <p:blipFill>
                      <a:blip r:embed="rId26"/>
                      <a:stretch>
                        <a:fillRect/>
                      </a:stretch>
                    </p:blipFill>
                    <p:spPr>
                      <a:xfrm>
                        <a:off x="4439285" y="5486402"/>
                        <a:ext cx="4395633" cy="1283804"/>
                      </a:xfrm>
                      <a:prstGeom prst="rect">
                        <a:avLst/>
                      </a:prstGeom>
                      <a:solidFill>
                        <a:schemeClr val="tx1"/>
                      </a:solidFill>
                    </p:spPr>
                  </p:pic>
                </p:oleObj>
              </mc:Fallback>
            </mc:AlternateContent>
          </a:graphicData>
        </a:graphic>
      </p:graphicFrame>
      <p:sp>
        <p:nvSpPr>
          <p:cNvPr id="61" name="TextBox 60"/>
          <p:cNvSpPr txBox="1"/>
          <p:nvPr/>
        </p:nvSpPr>
        <p:spPr>
          <a:xfrm>
            <a:off x="8194904" y="6110215"/>
            <a:ext cx="524800" cy="369332"/>
          </a:xfrm>
          <a:prstGeom prst="rect">
            <a:avLst/>
          </a:prstGeom>
          <a:noFill/>
        </p:spPr>
        <p:txBody>
          <a:bodyPr wrap="square" rtlCol="0">
            <a:spAutoFit/>
          </a:bodyPr>
          <a:lstStyle/>
          <a:p>
            <a:pPr algn="r" rtl="1"/>
            <a:r>
              <a:rPr lang="he-IL" b="1" dirty="0" smtClean="0">
                <a:solidFill>
                  <a:srgbClr val="FF0000"/>
                </a:solidFill>
              </a:rPr>
              <a:t>ח.י.</a:t>
            </a:r>
            <a:r>
              <a:rPr lang="he-IL" dirty="0" smtClean="0">
                <a:solidFill>
                  <a:schemeClr val="bg1">
                    <a:lumMod val="50000"/>
                  </a:schemeClr>
                </a:solidFill>
              </a:rPr>
              <a:t> </a:t>
            </a:r>
            <a:endParaRPr lang="en-US" dirty="0">
              <a:solidFill>
                <a:schemeClr val="bg1">
                  <a:lumMod val="50000"/>
                </a:schemeClr>
              </a:solidFill>
            </a:endParaRPr>
          </a:p>
        </p:txBody>
      </p:sp>
      <p:sp>
        <p:nvSpPr>
          <p:cNvPr id="62" name="TextBox 61"/>
          <p:cNvSpPr txBox="1"/>
          <p:nvPr/>
        </p:nvSpPr>
        <p:spPr>
          <a:xfrm>
            <a:off x="136261" y="5427834"/>
            <a:ext cx="3567309" cy="1169551"/>
          </a:xfrm>
          <a:prstGeom prst="rect">
            <a:avLst/>
          </a:prstGeom>
          <a:noFill/>
        </p:spPr>
        <p:txBody>
          <a:bodyPr wrap="square" rtlCol="0">
            <a:spAutoFit/>
          </a:bodyPr>
          <a:lstStyle/>
          <a:p>
            <a:pPr algn="r" rtl="1"/>
            <a:r>
              <a:rPr lang="he-IL" sz="1400" dirty="0" smtClean="0"/>
              <a:t>מקרה פרטי:  הדוגמא לעיל מתייחסת לרכיבי שדות המאונכים לשפות של חומר אך בכל מקרה </a:t>
            </a:r>
            <a:r>
              <a:rPr lang="en-US" sz="1400" dirty="0" smtClean="0"/>
              <a:t>D</a:t>
            </a:r>
            <a:r>
              <a:rPr lang="he-IL" sz="1400" dirty="0" smtClean="0"/>
              <a:t> מלמד על צפיפות מטען המקור.  בתווך שאיננו </a:t>
            </a:r>
            <a:r>
              <a:rPr lang="en-US" sz="1400" dirty="0" smtClean="0"/>
              <a:t>LIH</a:t>
            </a:r>
            <a:r>
              <a:rPr lang="he-IL" sz="1400" dirty="0" smtClean="0"/>
              <a:t> הקשר בין </a:t>
            </a:r>
            <a:r>
              <a:rPr lang="en-US" sz="1400" dirty="0" smtClean="0"/>
              <a:t>D</a:t>
            </a:r>
            <a:r>
              <a:rPr lang="he-IL" sz="1400" dirty="0" smtClean="0"/>
              <a:t> ל – </a:t>
            </a:r>
            <a:r>
              <a:rPr lang="en-US" sz="1400" dirty="0" smtClean="0"/>
              <a:t>E</a:t>
            </a:r>
            <a:r>
              <a:rPr lang="he-IL" sz="1400" dirty="0" smtClean="0"/>
              <a:t> ו- </a:t>
            </a:r>
            <a:r>
              <a:rPr lang="en-US" sz="1400" dirty="0" smtClean="0"/>
              <a:t>P</a:t>
            </a:r>
            <a:r>
              <a:rPr lang="he-IL" sz="1400" dirty="0" smtClean="0"/>
              <a:t> הוא ווקטורי ומכיל מצבים בהם השלושה אינן על אותו הישר. </a:t>
            </a:r>
            <a:endParaRPr lang="en-US" sz="1400" dirty="0"/>
          </a:p>
        </p:txBody>
      </p:sp>
      <p:grpSp>
        <p:nvGrpSpPr>
          <p:cNvPr id="63" name="Group 62"/>
          <p:cNvGrpSpPr/>
          <p:nvPr/>
        </p:nvGrpSpPr>
        <p:grpSpPr>
          <a:xfrm>
            <a:off x="479230" y="3690721"/>
            <a:ext cx="3326251" cy="369332"/>
            <a:chOff x="479230" y="3601821"/>
            <a:chExt cx="3326251" cy="369332"/>
          </a:xfrm>
        </p:grpSpPr>
        <p:cxnSp>
          <p:nvCxnSpPr>
            <p:cNvPr id="60" name="Straight Arrow Connector 59"/>
            <p:cNvCxnSpPr/>
            <p:nvPr/>
          </p:nvCxnSpPr>
          <p:spPr bwMode="auto">
            <a:xfrm>
              <a:off x="479230" y="3947463"/>
              <a:ext cx="3326251" cy="0"/>
            </a:xfrm>
            <a:prstGeom prst="straightConnector1">
              <a:avLst/>
            </a:prstGeom>
            <a:solidFill>
              <a:schemeClr val="accent1"/>
            </a:solidFill>
            <a:ln w="57150" cap="flat" cmpd="sng" algn="ctr">
              <a:solidFill>
                <a:srgbClr val="4AE60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TextBox 123"/>
            <p:cNvSpPr txBox="1"/>
            <p:nvPr/>
          </p:nvSpPr>
          <p:spPr>
            <a:xfrm>
              <a:off x="2843790" y="3601821"/>
              <a:ext cx="524800" cy="369332"/>
            </a:xfrm>
            <a:prstGeom prst="rect">
              <a:avLst/>
            </a:prstGeom>
            <a:noFill/>
          </p:spPr>
          <p:txBody>
            <a:bodyPr wrap="square" rtlCol="0">
              <a:spAutoFit/>
            </a:bodyPr>
            <a:lstStyle/>
            <a:p>
              <a:r>
                <a:rPr lang="he-IL" b="1" dirty="0" smtClean="0">
                  <a:solidFill>
                    <a:srgbClr val="4AE60C"/>
                  </a:solidFill>
                </a:rPr>
                <a:t>D</a:t>
              </a:r>
              <a:endParaRPr lang="en-US" b="1" dirty="0">
                <a:solidFill>
                  <a:srgbClr val="4AE60C"/>
                </a:solidFill>
              </a:endParaRPr>
            </a:p>
          </p:txBody>
        </p:sp>
      </p:grpSp>
    </p:spTree>
    <p:extLst>
      <p:ext uri="{BB962C8B-B14F-4D97-AF65-F5344CB8AC3E}">
        <p14:creationId xmlns:p14="http://schemas.microsoft.com/office/powerpoint/2010/main" val="172279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0"/>
                                        </p:tgtEl>
                                        <p:attrNameLst>
                                          <p:attrName>style.visibility</p:attrName>
                                        </p:attrNameLst>
                                      </p:cBhvr>
                                      <p:to>
                                        <p:strVal val="visible"/>
                                      </p:to>
                                    </p:set>
                                    <p:animEffect transition="in" filter="fade">
                                      <p:cBhvr>
                                        <p:cTn id="58" dur="500"/>
                                        <p:tgtEl>
                                          <p:spTgt spid="180"/>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nodeType="clickEffect">
                                  <p:stCondLst>
                                    <p:cond delay="0"/>
                                  </p:stCondLst>
                                  <p:childTnLst>
                                    <p:set>
                                      <p:cBhvr>
                                        <p:cTn id="62" dur="1" fill="hold">
                                          <p:stCondLst>
                                            <p:cond delay="0"/>
                                          </p:stCondLst>
                                        </p:cTn>
                                        <p:tgtEl>
                                          <p:spTgt spid="193"/>
                                        </p:tgtEl>
                                        <p:attrNameLst>
                                          <p:attrName>style.visibility</p:attrName>
                                        </p:attrNameLst>
                                      </p:cBhvr>
                                      <p:to>
                                        <p:strVal val="visible"/>
                                      </p:to>
                                    </p:set>
                                    <p:animEffect transition="in" filter="circle(out)">
                                      <p:cBhvr>
                                        <p:cTn id="63" dur="2000"/>
                                        <p:tgtEl>
                                          <p:spTgt spid="19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500"/>
                                        <p:tgtEl>
                                          <p:spTgt spid="9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fade">
                                      <p:cBhvr>
                                        <p:cTn id="89" dur="500"/>
                                        <p:tgtEl>
                                          <p:spTgt spid="1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12"/>
                                        </p:tgtEl>
                                        <p:attrNameLst>
                                          <p:attrName>style.visibility</p:attrName>
                                        </p:attrNameLst>
                                      </p:cBhvr>
                                      <p:to>
                                        <p:strVal val="visible"/>
                                      </p:to>
                                    </p:set>
                                    <p:animEffect transition="in" filter="fade">
                                      <p:cBhvr>
                                        <p:cTn id="94" dur="500"/>
                                        <p:tgtEl>
                                          <p:spTgt spid="112"/>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nodeType="click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circle(out)">
                                      <p:cBhvr>
                                        <p:cTn id="104" dur="2000"/>
                                        <p:tgtEl>
                                          <p:spTgt spid="6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18"/>
                                        </p:tgtEl>
                                        <p:attrNameLst>
                                          <p:attrName>style.visibility</p:attrName>
                                        </p:attrNameLst>
                                      </p:cBhvr>
                                      <p:to>
                                        <p:strVal val="visible"/>
                                      </p:to>
                                    </p:set>
                                    <p:animEffect transition="in" filter="fade">
                                      <p:cBhvr>
                                        <p:cTn id="109" dur="500"/>
                                        <p:tgtEl>
                                          <p:spTgt spid="11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1" fill="hold" grpId="0" nodeType="click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additive="base">
                                        <p:cTn id="119" dur="500" fill="hold"/>
                                        <p:tgtEl>
                                          <p:spTgt spid="61"/>
                                        </p:tgtEl>
                                        <p:attrNameLst>
                                          <p:attrName>ppt_x</p:attrName>
                                        </p:attrNameLst>
                                      </p:cBhvr>
                                      <p:tavLst>
                                        <p:tav tm="0">
                                          <p:val>
                                            <p:strVal val="#ppt_x"/>
                                          </p:val>
                                        </p:tav>
                                        <p:tav tm="100000">
                                          <p:val>
                                            <p:strVal val="#ppt_x"/>
                                          </p:val>
                                        </p:tav>
                                      </p:tavLst>
                                    </p:anim>
                                    <p:anim calcmode="lin" valueType="num">
                                      <p:cBhvr additive="base">
                                        <p:cTn id="120"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94" grpId="0"/>
      <p:bldP spid="14" grpId="0"/>
      <p:bldP spid="19" grpId="0"/>
      <p:bldP spid="116" grpId="0"/>
      <p:bldP spid="118" grpId="0"/>
      <p:bldP spid="61" grpId="0"/>
      <p:bldP spid="62" grpId="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82778" y="6251743"/>
            <a:ext cx="1461222" cy="476250"/>
          </a:xfrm>
        </p:spPr>
        <p:txBody>
          <a:bodyPr/>
          <a:lstStyle/>
          <a:p>
            <a:pPr algn="r" rtl="1">
              <a:defRPr/>
            </a:pPr>
            <a:fld id="{DB313FC9-621A-4E74-B621-6E46F1091A4A}" type="slidenum">
              <a:rPr lang="he-IL" altLang="en-US" smtClean="0">
                <a:solidFill>
                  <a:srgbClr val="FFFFFF"/>
                </a:solidFill>
              </a:rPr>
              <a:pPr algn="r" rtl="1">
                <a:defRPr/>
              </a:pPr>
              <a:t>63</a:t>
            </a:fld>
            <a:endParaRPr lang="en-US" altLang="en-US" dirty="0">
              <a:solidFill>
                <a:srgbClr val="FFFFFF"/>
              </a:solidFill>
            </a:endParaRPr>
          </a:p>
        </p:txBody>
      </p:sp>
      <p:sp>
        <p:nvSpPr>
          <p:cNvPr id="3" name="TextBox 2"/>
          <p:cNvSpPr txBox="1"/>
          <p:nvPr/>
        </p:nvSpPr>
        <p:spPr>
          <a:xfrm>
            <a:off x="6300210" y="87794"/>
            <a:ext cx="2795202" cy="369332"/>
          </a:xfrm>
          <a:prstGeom prst="rect">
            <a:avLst/>
          </a:prstGeom>
          <a:noFill/>
        </p:spPr>
        <p:txBody>
          <a:bodyPr wrap="square" rtlCol="0">
            <a:spAutoFit/>
          </a:bodyPr>
          <a:lstStyle/>
          <a:p>
            <a:pPr algn="r" rtl="1"/>
            <a:r>
              <a:rPr lang="he-IL" dirty="0" smtClean="0"/>
              <a:t>תנאי שפה לשדה החשמלי</a:t>
            </a:r>
            <a:endParaRPr lang="en-US" dirty="0"/>
          </a:p>
        </p:txBody>
      </p:sp>
      <p:grpSp>
        <p:nvGrpSpPr>
          <p:cNvPr id="6" name="Group 5"/>
          <p:cNvGrpSpPr/>
          <p:nvPr/>
        </p:nvGrpSpPr>
        <p:grpSpPr>
          <a:xfrm>
            <a:off x="78654" y="95010"/>
            <a:ext cx="6578524" cy="2297064"/>
            <a:chOff x="78654" y="95010"/>
            <a:chExt cx="6578524" cy="2297064"/>
          </a:xfrm>
        </p:grpSpPr>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54" y="95010"/>
              <a:ext cx="6578524" cy="2297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2390597" y="98452"/>
                  <a:ext cx="977319" cy="36933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smtClean="0">
                            <a:solidFill>
                              <a:schemeClr val="bg1">
                                <a:lumMod val="50000"/>
                              </a:schemeClr>
                            </a:solidFill>
                            <a:latin typeface="Cambria Math"/>
                            <a:ea typeface="Cambria Math"/>
                          </a:rPr>
                          <m:t>∆</m:t>
                        </m:r>
                        <m:r>
                          <a:rPr lang="en-US" b="0" i="1" smtClean="0">
                            <a:solidFill>
                              <a:schemeClr val="bg1">
                                <a:lumMod val="50000"/>
                              </a:schemeClr>
                            </a:solidFill>
                            <a:latin typeface="Cambria Math"/>
                            <a:ea typeface="Cambria Math"/>
                          </a:rPr>
                          <m:t>h</m:t>
                        </m:r>
                        <m:r>
                          <a:rPr lang="en-US" b="0" i="1" smtClean="0">
                            <a:solidFill>
                              <a:schemeClr val="bg1">
                                <a:lumMod val="50000"/>
                              </a:schemeClr>
                            </a:solidFill>
                            <a:latin typeface="Cambria Math"/>
                            <a:ea typeface="Cambria Math"/>
                          </a:rPr>
                          <m:t>→</m:t>
                        </m:r>
                        <m:r>
                          <a:rPr lang="en-US" b="0" i="1" smtClean="0">
                            <a:solidFill>
                              <a:schemeClr val="bg1">
                                <a:lumMod val="50000"/>
                              </a:schemeClr>
                            </a:solidFill>
                            <a:latin typeface="Cambria Math"/>
                            <a:ea typeface="Cambria Math"/>
                          </a:rPr>
                          <m:t>0</m:t>
                        </m:r>
                      </m:oMath>
                    </m:oMathPara>
                  </a14:m>
                  <a:endParaRPr lang="en-US" dirty="0">
                    <a:solidFill>
                      <a:schemeClr val="bg1">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90597" y="98452"/>
                  <a:ext cx="977319" cy="369332"/>
                </a:xfrm>
                <a:prstGeom prst="rect">
                  <a:avLst/>
                </a:prstGeom>
                <a:blipFill rotWithShape="1">
                  <a:blip r:embed="rId5"/>
                  <a:stretch>
                    <a:fillRect/>
                  </a:stretch>
                </a:blipFill>
              </p:spPr>
              <p:txBody>
                <a:bodyPr/>
                <a:lstStyle/>
                <a:p>
                  <a:r>
                    <a:rPr lang="en-US">
                      <a:noFill/>
                    </a:rPr>
                    <a:t> </a:t>
                  </a:r>
                </a:p>
              </p:txBody>
            </p:sp>
          </mc:Fallback>
        </mc:AlternateContent>
      </p:grpSp>
      <p:graphicFrame>
        <p:nvGraphicFramePr>
          <p:cNvPr id="8" name="Object 7"/>
          <p:cNvGraphicFramePr>
            <a:graphicFrameLocks noChangeAspect="1"/>
          </p:cNvGraphicFramePr>
          <p:nvPr>
            <p:extLst>
              <p:ext uri="{D42A27DB-BD31-4B8C-83A1-F6EECF244321}">
                <p14:modId xmlns:p14="http://schemas.microsoft.com/office/powerpoint/2010/main" val="1140710065"/>
              </p:ext>
            </p:extLst>
          </p:nvPr>
        </p:nvGraphicFramePr>
        <p:xfrm>
          <a:off x="134759" y="2564895"/>
          <a:ext cx="7563052" cy="1393515"/>
        </p:xfrm>
        <a:graphic>
          <a:graphicData uri="http://schemas.openxmlformats.org/presentationml/2006/ole">
            <mc:AlternateContent xmlns:mc="http://schemas.openxmlformats.org/markup-compatibility/2006">
              <mc:Choice xmlns:v="urn:schemas-microsoft-com:vml" Requires="v">
                <p:oleObj spid="_x0000_s51538" name="Equation" r:id="rId6" imgW="4038480" imgH="660240" progId="Equation.DSMT4">
                  <p:embed/>
                </p:oleObj>
              </mc:Choice>
              <mc:Fallback>
                <p:oleObj name="Equation" r:id="rId6" imgW="4038480" imgH="660240" progId="Equation.DSMT4">
                  <p:embed/>
                  <p:pic>
                    <p:nvPicPr>
                      <p:cNvPr id="0" name=""/>
                      <p:cNvPicPr/>
                      <p:nvPr/>
                    </p:nvPicPr>
                    <p:blipFill>
                      <a:blip r:embed="rId7"/>
                      <a:stretch>
                        <a:fillRect/>
                      </a:stretch>
                    </p:blipFill>
                    <p:spPr>
                      <a:xfrm>
                        <a:off x="134759" y="2564895"/>
                        <a:ext cx="7563052" cy="1393515"/>
                      </a:xfrm>
                      <a:prstGeom prst="rect">
                        <a:avLst/>
                      </a:prstGeom>
                      <a:solidFill>
                        <a:schemeClr val="tx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07646736"/>
              </p:ext>
            </p:extLst>
          </p:nvPr>
        </p:nvGraphicFramePr>
        <p:xfrm>
          <a:off x="130631" y="4120284"/>
          <a:ext cx="8964782" cy="1512911"/>
        </p:xfrm>
        <a:graphic>
          <a:graphicData uri="http://schemas.openxmlformats.org/presentationml/2006/ole">
            <mc:AlternateContent xmlns:mc="http://schemas.openxmlformats.org/markup-compatibility/2006">
              <mc:Choice xmlns:v="urn:schemas-microsoft-com:vml" Requires="v">
                <p:oleObj spid="_x0000_s51539" name="Equation" r:id="rId8" imgW="5359320" imgH="711000" progId="Equation.DSMT4">
                  <p:embed/>
                </p:oleObj>
              </mc:Choice>
              <mc:Fallback>
                <p:oleObj name="Equation" r:id="rId8" imgW="5359320" imgH="711000" progId="Equation.DSMT4">
                  <p:embed/>
                  <p:pic>
                    <p:nvPicPr>
                      <p:cNvPr id="0" name=""/>
                      <p:cNvPicPr/>
                      <p:nvPr/>
                    </p:nvPicPr>
                    <p:blipFill>
                      <a:blip r:embed="rId9"/>
                      <a:stretch>
                        <a:fillRect/>
                      </a:stretch>
                    </p:blipFill>
                    <p:spPr>
                      <a:xfrm>
                        <a:off x="130631" y="4120284"/>
                        <a:ext cx="8964782" cy="1512911"/>
                      </a:xfrm>
                      <a:prstGeom prst="rect">
                        <a:avLst/>
                      </a:prstGeom>
                      <a:solidFill>
                        <a:schemeClr val="tx1"/>
                      </a:solidFill>
                    </p:spPr>
                  </p:pic>
                </p:oleObj>
              </mc:Fallback>
            </mc:AlternateContent>
          </a:graphicData>
        </a:graphic>
      </p:graphicFrame>
      <p:grpSp>
        <p:nvGrpSpPr>
          <p:cNvPr id="12" name="Group 11"/>
          <p:cNvGrpSpPr/>
          <p:nvPr/>
        </p:nvGrpSpPr>
        <p:grpSpPr>
          <a:xfrm>
            <a:off x="4757521" y="2680109"/>
            <a:ext cx="2835443" cy="795914"/>
            <a:chOff x="4226358" y="2564895"/>
            <a:chExt cx="2359186" cy="795914"/>
          </a:xfrm>
        </p:grpSpPr>
        <p:sp>
          <p:nvSpPr>
            <p:cNvPr id="11" name="Rounded Rectangle 10"/>
            <p:cNvSpPr/>
            <p:nvPr/>
          </p:nvSpPr>
          <p:spPr bwMode="auto">
            <a:xfrm>
              <a:off x="4226358" y="2571702"/>
              <a:ext cx="1036926" cy="691284"/>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4" name="Rounded Rectangle 13"/>
            <p:cNvSpPr/>
            <p:nvPr/>
          </p:nvSpPr>
          <p:spPr bwMode="auto">
            <a:xfrm>
              <a:off x="5620421" y="2564895"/>
              <a:ext cx="965123" cy="795914"/>
            </a:xfrm>
            <a:prstGeom prst="roundRect">
              <a:avLst/>
            </a:prstGeom>
            <a:noFill/>
            <a:ln w="28575" cap="flat" cmpd="sng" algn="ctr">
              <a:solidFill>
                <a:srgbClr val="0066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15" name="Group 14"/>
          <p:cNvGrpSpPr/>
          <p:nvPr/>
        </p:nvGrpSpPr>
        <p:grpSpPr>
          <a:xfrm>
            <a:off x="449695" y="4250628"/>
            <a:ext cx="8338705" cy="1424733"/>
            <a:chOff x="449695" y="3844949"/>
            <a:chExt cx="8338705" cy="1424733"/>
          </a:xfrm>
        </p:grpSpPr>
        <p:sp>
          <p:nvSpPr>
            <p:cNvPr id="16" name="Rounded Rectangle 15"/>
            <p:cNvSpPr/>
            <p:nvPr/>
          </p:nvSpPr>
          <p:spPr bwMode="auto">
            <a:xfrm>
              <a:off x="7164316" y="3844949"/>
              <a:ext cx="1624084" cy="691284"/>
            </a:xfrm>
            <a:prstGeom prst="roundRect">
              <a:avLst/>
            </a:prstGeom>
            <a:noFill/>
            <a:ln w="28575" cap="flat" cmpd="sng" algn="ctr">
              <a:solidFill>
                <a:srgbClr val="0066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7" name="Rounded Rectangle 16"/>
            <p:cNvSpPr/>
            <p:nvPr/>
          </p:nvSpPr>
          <p:spPr bwMode="auto">
            <a:xfrm>
              <a:off x="449695" y="4578398"/>
              <a:ext cx="1940902" cy="691284"/>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aphicFrame>
        <p:nvGraphicFramePr>
          <p:cNvPr id="18" name="Object 17"/>
          <p:cNvGraphicFramePr>
            <a:graphicFrameLocks noChangeAspect="1"/>
          </p:cNvGraphicFramePr>
          <p:nvPr>
            <p:extLst>
              <p:ext uri="{D42A27DB-BD31-4B8C-83A1-F6EECF244321}">
                <p14:modId xmlns:p14="http://schemas.microsoft.com/office/powerpoint/2010/main" val="2262459278"/>
              </p:ext>
            </p:extLst>
          </p:nvPr>
        </p:nvGraphicFramePr>
        <p:xfrm>
          <a:off x="1090613" y="5790887"/>
          <a:ext cx="7091362" cy="460375"/>
        </p:xfrm>
        <a:graphic>
          <a:graphicData uri="http://schemas.openxmlformats.org/presentationml/2006/ole">
            <mc:AlternateContent xmlns:mc="http://schemas.openxmlformats.org/markup-compatibility/2006">
              <mc:Choice xmlns:v="urn:schemas-microsoft-com:vml" Requires="v">
                <p:oleObj spid="_x0000_s51540" name="Equation" r:id="rId10" imgW="3517560" imgH="228600" progId="Equation.DSMT4">
                  <p:embed/>
                </p:oleObj>
              </mc:Choice>
              <mc:Fallback>
                <p:oleObj name="Equation" r:id="rId10" imgW="3517560" imgH="228600" progId="Equation.DSMT4">
                  <p:embed/>
                  <p:pic>
                    <p:nvPicPr>
                      <p:cNvPr id="0" name=""/>
                      <p:cNvPicPr/>
                      <p:nvPr/>
                    </p:nvPicPr>
                    <p:blipFill>
                      <a:blip r:embed="rId11"/>
                      <a:stretch>
                        <a:fillRect/>
                      </a:stretch>
                    </p:blipFill>
                    <p:spPr>
                      <a:xfrm>
                        <a:off x="1090613" y="5790887"/>
                        <a:ext cx="7091362" cy="460375"/>
                      </a:xfrm>
                      <a:prstGeom prst="rect">
                        <a:avLst/>
                      </a:prstGeom>
                      <a:solidFill>
                        <a:schemeClr val="tx1"/>
                      </a:solidFill>
                    </p:spPr>
                  </p:pic>
                </p:oleObj>
              </mc:Fallback>
            </mc:AlternateContent>
          </a:graphicData>
        </a:graphic>
      </p:graphicFrame>
      <p:sp>
        <p:nvSpPr>
          <p:cNvPr id="4" name="TextBox 3"/>
          <p:cNvSpPr txBox="1"/>
          <p:nvPr/>
        </p:nvSpPr>
        <p:spPr>
          <a:xfrm>
            <a:off x="6818672" y="6424564"/>
            <a:ext cx="1785817" cy="369332"/>
          </a:xfrm>
          <a:prstGeom prst="rect">
            <a:avLst/>
          </a:prstGeom>
          <a:noFill/>
        </p:spPr>
        <p:txBody>
          <a:bodyPr wrap="square" rtlCol="0">
            <a:spAutoFit/>
          </a:bodyPr>
          <a:lstStyle/>
          <a:p>
            <a:pPr algn="r" rtl="1"/>
            <a:r>
              <a:rPr lang="he-IL" dirty="0" smtClean="0"/>
              <a:t>הדגשה חשובה: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7417740"/>
              </p:ext>
            </p:extLst>
          </p:nvPr>
        </p:nvGraphicFramePr>
        <p:xfrm>
          <a:off x="4757521" y="6357285"/>
          <a:ext cx="1895475" cy="485775"/>
        </p:xfrm>
        <a:graphic>
          <a:graphicData uri="http://schemas.openxmlformats.org/presentationml/2006/ole">
            <mc:AlternateContent xmlns:mc="http://schemas.openxmlformats.org/markup-compatibility/2006">
              <mc:Choice xmlns:v="urn:schemas-microsoft-com:vml" Requires="v">
                <p:oleObj spid="_x0000_s51541" name="Equation" r:id="rId12" imgW="939600" imgH="241200" progId="Equation.DSMT4">
                  <p:embed/>
                </p:oleObj>
              </mc:Choice>
              <mc:Fallback>
                <p:oleObj name="Equation" r:id="rId12" imgW="939600" imgH="241200" progId="Equation.DSMT4">
                  <p:embed/>
                  <p:pic>
                    <p:nvPicPr>
                      <p:cNvPr id="0" name="Object 17"/>
                      <p:cNvPicPr>
                        <a:picLocks noChangeAspect="1" noChangeArrowheads="1"/>
                      </p:cNvPicPr>
                      <p:nvPr/>
                    </p:nvPicPr>
                    <p:blipFill>
                      <a:blip r:embed="rId13"/>
                      <a:srcRect/>
                      <a:stretch>
                        <a:fillRect/>
                      </a:stretch>
                    </p:blipFill>
                    <p:spPr bwMode="auto">
                      <a:xfrm>
                        <a:off x="4757521" y="6357285"/>
                        <a:ext cx="1895475" cy="485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574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46882" y="6245225"/>
            <a:ext cx="518463" cy="476250"/>
          </a:xfrm>
        </p:spPr>
        <p:txBody>
          <a:bodyPr/>
          <a:lstStyle/>
          <a:p>
            <a:pPr algn="r" rtl="1">
              <a:defRPr/>
            </a:pPr>
            <a:fld id="{DB313FC9-621A-4E74-B621-6E46F1091A4A}" type="slidenum">
              <a:rPr lang="he-IL" altLang="en-US" smtClean="0">
                <a:solidFill>
                  <a:srgbClr val="FFFFFF"/>
                </a:solidFill>
              </a:rPr>
              <a:pPr algn="r" rtl="1">
                <a:defRPr/>
              </a:pPr>
              <a:t>64</a:t>
            </a:fld>
            <a:endParaRPr lang="en-US" altLang="en-US" dirty="0">
              <a:solidFill>
                <a:srgbClr val="FFFFFF"/>
              </a:solidFill>
            </a:endParaRPr>
          </a:p>
        </p:txBody>
      </p:sp>
      <p:grpSp>
        <p:nvGrpSpPr>
          <p:cNvPr id="31" name="Group 30"/>
          <p:cNvGrpSpPr/>
          <p:nvPr/>
        </p:nvGrpSpPr>
        <p:grpSpPr>
          <a:xfrm>
            <a:off x="1054971" y="681489"/>
            <a:ext cx="2031325" cy="765110"/>
            <a:chOff x="1054971" y="681489"/>
            <a:chExt cx="2031325" cy="765110"/>
          </a:xfrm>
        </p:grpSpPr>
        <p:sp>
          <p:nvSpPr>
            <p:cNvPr id="4" name="TextBox 3"/>
            <p:cNvSpPr txBox="1"/>
            <p:nvPr/>
          </p:nvSpPr>
          <p:spPr>
            <a:xfrm rot="16703592">
              <a:off x="1706496" y="664365"/>
              <a:ext cx="364139" cy="1200329"/>
            </a:xfrm>
            <a:prstGeom prst="rect">
              <a:avLst/>
            </a:prstGeom>
            <a:noFill/>
          </p:spPr>
          <p:txBody>
            <a:bodyPr wrap="square" rtlCol="0">
              <a:spAutoFit/>
            </a:bodyPr>
            <a:lstStyle/>
            <a:p>
              <a:r>
                <a:rPr lang="he-IL" dirty="0" smtClean="0"/>
                <a:t>++++</a:t>
              </a:r>
              <a:endParaRPr lang="en-US" dirty="0"/>
            </a:p>
          </p:txBody>
        </p:sp>
        <p:sp>
          <p:nvSpPr>
            <p:cNvPr id="21" name="TextBox 20"/>
            <p:cNvSpPr txBox="1"/>
            <p:nvPr/>
          </p:nvSpPr>
          <p:spPr>
            <a:xfrm rot="16736972">
              <a:off x="1840206" y="-103746"/>
              <a:ext cx="460856" cy="2031325"/>
            </a:xfrm>
            <a:prstGeom prst="rect">
              <a:avLst/>
            </a:prstGeom>
            <a:noFill/>
          </p:spPr>
          <p:txBody>
            <a:bodyPr wrap="square" rtlCol="0">
              <a:spAutoFit/>
            </a:bodyPr>
            <a:lstStyle/>
            <a:p>
              <a:r>
                <a:rPr lang="he-IL" dirty="0" smtClean="0"/>
                <a:t>_</a:t>
              </a:r>
            </a:p>
            <a:p>
              <a:endParaRPr lang="he-IL" dirty="0"/>
            </a:p>
            <a:p>
              <a:r>
                <a:rPr lang="he-IL" dirty="0" smtClean="0"/>
                <a:t>_</a:t>
              </a:r>
            </a:p>
            <a:p>
              <a:endParaRPr lang="he-IL" dirty="0"/>
            </a:p>
            <a:p>
              <a:r>
                <a:rPr lang="he-IL" dirty="0" smtClean="0"/>
                <a:t>_</a:t>
              </a:r>
            </a:p>
            <a:p>
              <a:endParaRPr lang="he-IL" dirty="0"/>
            </a:p>
            <a:p>
              <a:r>
                <a:rPr lang="he-IL" dirty="0" smtClean="0"/>
                <a:t>_</a:t>
              </a:r>
              <a:endParaRPr lang="en-US" dirty="0"/>
            </a:p>
          </p:txBody>
        </p:sp>
      </p:grpSp>
      <p:grpSp>
        <p:nvGrpSpPr>
          <p:cNvPr id="32" name="Group 31"/>
          <p:cNvGrpSpPr/>
          <p:nvPr/>
        </p:nvGrpSpPr>
        <p:grpSpPr>
          <a:xfrm>
            <a:off x="558357" y="548650"/>
            <a:ext cx="902865" cy="826072"/>
            <a:chOff x="558357" y="548650"/>
            <a:chExt cx="902865" cy="826072"/>
          </a:xfrm>
        </p:grpSpPr>
        <mc:AlternateContent xmlns:mc="http://schemas.openxmlformats.org/markup-compatibility/2006" xmlns:a14="http://schemas.microsoft.com/office/drawing/2010/main">
          <mc:Choice Requires="a14">
            <p:sp>
              <p:nvSpPr>
                <p:cNvPr id="22" name="TextBox 21"/>
                <p:cNvSpPr txBox="1"/>
                <p:nvPr/>
              </p:nvSpPr>
              <p:spPr>
                <a:xfrm>
                  <a:off x="558357" y="884523"/>
                  <a:ext cx="836896"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𝜌</m:t>
                            </m:r>
                          </m:e>
                          <m:sub>
                            <m:r>
                              <a:rPr lang="en-US" sz="2400" b="0" i="1" smtClean="0">
                                <a:latin typeface="Cambria Math"/>
                              </a:rPr>
                              <m:t>𝑠𝑝</m:t>
                            </m:r>
                            <m:r>
                              <a:rPr lang="en-US" sz="2400" b="0" i="1" smtClean="0">
                                <a:latin typeface="Cambria Math"/>
                              </a:rPr>
                              <m:t>1</m:t>
                            </m:r>
                          </m:sub>
                        </m:sSub>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558357" y="884523"/>
                  <a:ext cx="836896" cy="490199"/>
                </a:xfrm>
                <a:prstGeom prst="rect">
                  <a:avLst/>
                </a:prstGeom>
                <a:blipFill rotWithShape="1">
                  <a:blip r:embed="rId4"/>
                  <a:stretch>
                    <a:fillRect b="-4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24326" y="548650"/>
                  <a:ext cx="836896"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𝜌</m:t>
                            </m:r>
                          </m:e>
                          <m:sub>
                            <m:r>
                              <a:rPr lang="en-US" sz="2400" b="0" i="1" smtClean="0">
                                <a:latin typeface="Cambria Math"/>
                              </a:rPr>
                              <m:t>𝑠𝑝</m:t>
                            </m:r>
                            <m:r>
                              <a:rPr lang="en-US" sz="2400" b="0" i="1" smtClean="0">
                                <a:latin typeface="Cambria Math"/>
                              </a:rPr>
                              <m:t>2</m:t>
                            </m:r>
                          </m:sub>
                        </m:sSub>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624326" y="548650"/>
                  <a:ext cx="836896" cy="490199"/>
                </a:xfrm>
                <a:prstGeom prst="rect">
                  <a:avLst/>
                </a:prstGeom>
                <a:blipFill rotWithShape="1">
                  <a:blip r:embed="rId5"/>
                  <a:stretch>
                    <a:fillRect b="-6250"/>
                  </a:stretch>
                </a:blipFill>
              </p:spPr>
              <p:txBody>
                <a:bodyPr/>
                <a:lstStyle/>
                <a:p>
                  <a:r>
                    <a:rPr lang="en-US">
                      <a:noFill/>
                    </a:rPr>
                    <a:t> </a:t>
                  </a:r>
                </a:p>
              </p:txBody>
            </p:sp>
          </mc:Fallback>
        </mc:AlternateContent>
      </p:grpSp>
      <p:grpSp>
        <p:nvGrpSpPr>
          <p:cNvPr id="33" name="Group 32"/>
          <p:cNvGrpSpPr/>
          <p:nvPr/>
        </p:nvGrpSpPr>
        <p:grpSpPr>
          <a:xfrm>
            <a:off x="2048298" y="177549"/>
            <a:ext cx="914228" cy="2295822"/>
            <a:chOff x="2048298" y="177549"/>
            <a:chExt cx="914228" cy="2295822"/>
          </a:xfrm>
        </p:grpSpPr>
        <p:cxnSp>
          <p:nvCxnSpPr>
            <p:cNvPr id="25" name="Straight Arrow Connector 24"/>
            <p:cNvCxnSpPr/>
            <p:nvPr/>
          </p:nvCxnSpPr>
          <p:spPr bwMode="auto">
            <a:xfrm flipV="1">
              <a:off x="2382934" y="1301332"/>
              <a:ext cx="99368" cy="924729"/>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flipV="1">
              <a:off x="2509934" y="548650"/>
              <a:ext cx="68417" cy="636695"/>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8" name="TextBox 27"/>
                <p:cNvSpPr txBox="1"/>
                <p:nvPr/>
              </p:nvSpPr>
              <p:spPr>
                <a:xfrm>
                  <a:off x="2339855" y="177549"/>
                  <a:ext cx="6226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𝑁</m:t>
                            </m:r>
                            <m:r>
                              <a:rPr lang="en-US" b="0" i="1" smtClean="0">
                                <a:latin typeface="Cambria Math"/>
                              </a:rPr>
                              <m:t>2</m:t>
                            </m:r>
                          </m:sub>
                        </m:sSub>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339855" y="177549"/>
                  <a:ext cx="622671" cy="369332"/>
                </a:xfrm>
                <a:prstGeom prst="rect">
                  <a:avLst/>
                </a:prstGeom>
                <a:blipFill rotWithShape="1">
                  <a:blip r:embed="rId6"/>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048298" y="2104039"/>
                  <a:ext cx="6226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𝐸</m:t>
                            </m:r>
                          </m:e>
                          <m:sub>
                            <m:r>
                              <a:rPr lang="en-US" b="0" i="1" smtClean="0">
                                <a:latin typeface="Cambria Math"/>
                              </a:rPr>
                              <m:t>𝑁</m:t>
                            </m:r>
                            <m:r>
                              <a:rPr lang="en-US" b="0" i="1" smtClean="0">
                                <a:latin typeface="Cambria Math"/>
                              </a:rPr>
                              <m:t>1</m:t>
                            </m:r>
                          </m:sub>
                        </m:sSub>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048298" y="2104039"/>
                  <a:ext cx="622671" cy="369332"/>
                </a:xfrm>
                <a:prstGeom prst="rect">
                  <a:avLst/>
                </a:prstGeom>
                <a:blipFill rotWithShape="1">
                  <a:blip r:embed="rId7"/>
                  <a:stretch>
                    <a:fillRect b="-163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p:cNvSpPr txBox="1"/>
              <p:nvPr/>
            </p:nvSpPr>
            <p:spPr>
              <a:xfrm>
                <a:off x="2986213" y="1036923"/>
                <a:ext cx="2479012" cy="490199"/>
              </a:xfrm>
              <a:prstGeom prst="rect">
                <a:avLst/>
              </a:prstGeom>
              <a:noFill/>
            </p:spPr>
            <p:txBody>
              <a:bodyPr wrap="non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𝜌</m:t>
                        </m:r>
                      </m:e>
                      <m:sub>
                        <m:r>
                          <a:rPr lang="en-US" sz="2400" b="0" i="1" smtClean="0">
                            <a:latin typeface="Cambria Math"/>
                          </a:rPr>
                          <m:t>𝑠𝑝𝑛</m:t>
                        </m:r>
                      </m:sub>
                    </m:sSub>
                    <m:r>
                      <a:rPr lang="en-US" sz="2400" i="1" smtClean="0">
                        <a:latin typeface="Cambria Math"/>
                      </a:rPr>
                      <m:t>=</m:t>
                    </m:r>
                    <m:sSub>
                      <m:sSubPr>
                        <m:ctrlPr>
                          <a:rPr lang="en-US" sz="2400" i="1">
                            <a:latin typeface="Cambria Math" panose="02040503050406030204" pitchFamily="18" charset="0"/>
                          </a:rPr>
                        </m:ctrlPr>
                      </m:sSubPr>
                      <m:e>
                        <m:r>
                          <a:rPr lang="en-US" sz="2400" i="1">
                            <a:latin typeface="Cambria Math"/>
                            <a:ea typeface="Cambria Math"/>
                          </a:rPr>
                          <m:t>𝜌</m:t>
                        </m:r>
                      </m:e>
                      <m:sub>
                        <m:r>
                          <a:rPr lang="en-US" sz="2400" i="1">
                            <a:latin typeface="Cambria Math"/>
                          </a:rPr>
                          <m:t>𝑠𝑝</m:t>
                        </m:r>
                        <m:r>
                          <a:rPr lang="en-US" sz="2400" i="1">
                            <a:latin typeface="Cambria Math"/>
                          </a:rPr>
                          <m:t>1</m:t>
                        </m:r>
                      </m:sub>
                    </m:sSub>
                  </m:oMath>
                </a14:m>
                <a:r>
                  <a:rPr lang="en-US" sz="2400" dirty="0" smtClean="0"/>
                  <a:t>-</a:t>
                </a:r>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ea typeface="Cambria Math"/>
                          </a:rPr>
                          <m:t>𝜌</m:t>
                        </m:r>
                      </m:e>
                      <m:sub>
                        <m:r>
                          <a:rPr lang="en-US" sz="2400" i="1">
                            <a:latin typeface="Cambria Math"/>
                          </a:rPr>
                          <m:t>𝑠𝑝</m:t>
                        </m:r>
                        <m:r>
                          <a:rPr lang="en-US" sz="2400" b="0" i="1" smtClean="0">
                            <a:latin typeface="Cambria Math"/>
                          </a:rPr>
                          <m:t>2</m:t>
                        </m:r>
                      </m:sub>
                    </m:sSub>
                  </m:oMath>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986213" y="1036923"/>
                <a:ext cx="2479012" cy="490199"/>
              </a:xfrm>
              <a:prstGeom prst="rect">
                <a:avLst/>
              </a:prstGeom>
              <a:blipFill rotWithShape="1">
                <a:blip r:embed="rId8"/>
                <a:stretch>
                  <a:fillRect l="-737" t="-12346" b="-18519"/>
                </a:stretch>
              </a:blipFill>
            </p:spPr>
            <p:txBody>
              <a:bodyPr/>
              <a:lstStyle/>
              <a:p>
                <a:r>
                  <a:rPr lang="en-US">
                    <a:noFill/>
                  </a:rPr>
                  <a:t> </a:t>
                </a:r>
              </a:p>
            </p:txBody>
          </p:sp>
        </mc:Fallback>
      </mc:AlternateContent>
      <p:sp>
        <p:nvSpPr>
          <p:cNvPr id="35" name="TextBox 34"/>
          <p:cNvSpPr txBox="1"/>
          <p:nvPr/>
        </p:nvSpPr>
        <p:spPr>
          <a:xfrm>
            <a:off x="5090463" y="30187"/>
            <a:ext cx="4090097" cy="369332"/>
          </a:xfrm>
          <a:prstGeom prst="rect">
            <a:avLst/>
          </a:prstGeom>
          <a:noFill/>
        </p:spPr>
        <p:txBody>
          <a:bodyPr wrap="square" rtlCol="0">
            <a:spAutoFit/>
          </a:bodyPr>
          <a:lstStyle/>
          <a:p>
            <a:r>
              <a:rPr lang="he-IL" dirty="0" smtClean="0"/>
              <a:t>הבהרה לגבי המטען על פני המשטח החוצץ:</a:t>
            </a:r>
            <a:endParaRPr lang="en-US" dirty="0"/>
          </a:p>
        </p:txBody>
      </p:sp>
      <p:graphicFrame>
        <p:nvGraphicFramePr>
          <p:cNvPr id="36" name="Object 35"/>
          <p:cNvGraphicFramePr>
            <a:graphicFrameLocks noChangeAspect="1"/>
          </p:cNvGraphicFramePr>
          <p:nvPr>
            <p:extLst>
              <p:ext uri="{D42A27DB-BD31-4B8C-83A1-F6EECF244321}">
                <p14:modId xmlns:p14="http://schemas.microsoft.com/office/powerpoint/2010/main" val="1592381911"/>
              </p:ext>
            </p:extLst>
          </p:nvPr>
        </p:nvGraphicFramePr>
        <p:xfrm>
          <a:off x="136525" y="2392074"/>
          <a:ext cx="7629525" cy="3887788"/>
        </p:xfrm>
        <a:graphic>
          <a:graphicData uri="http://schemas.openxmlformats.org/presentationml/2006/ole">
            <mc:AlternateContent xmlns:mc="http://schemas.openxmlformats.org/markup-compatibility/2006">
              <mc:Choice xmlns:v="urn:schemas-microsoft-com:vml" Requires="v">
                <p:oleObj spid="_x0000_s54348" name="Equation" r:id="rId9" imgW="3784320" imgH="1930320" progId="Equation.DSMT4">
                  <p:embed/>
                </p:oleObj>
              </mc:Choice>
              <mc:Fallback>
                <p:oleObj name="Equation" r:id="rId9" imgW="3784320" imgH="1930320" progId="Equation.DSMT4">
                  <p:embed/>
                  <p:pic>
                    <p:nvPicPr>
                      <p:cNvPr id="0" name="Object 17"/>
                      <p:cNvPicPr>
                        <a:picLocks noChangeAspect="1" noChangeArrowheads="1"/>
                      </p:cNvPicPr>
                      <p:nvPr/>
                    </p:nvPicPr>
                    <p:blipFill>
                      <a:blip r:embed="rId10"/>
                      <a:srcRect/>
                      <a:stretch>
                        <a:fillRect/>
                      </a:stretch>
                    </p:blipFill>
                    <p:spPr bwMode="auto">
                      <a:xfrm>
                        <a:off x="136525" y="2392074"/>
                        <a:ext cx="7629525" cy="3887788"/>
                      </a:xfrm>
                      <a:prstGeom prst="rect">
                        <a:avLst/>
                      </a:prstGeom>
                      <a:solidFill>
                        <a:schemeClr val="tx1"/>
                      </a:solidFill>
                      <a:ln>
                        <a:noFill/>
                      </a:ln>
                    </p:spPr>
                  </p:pic>
                </p:oleObj>
              </mc:Fallback>
            </mc:AlternateContent>
          </a:graphicData>
        </a:graphic>
      </p:graphicFrame>
      <mc:AlternateContent xmlns:mc="http://schemas.openxmlformats.org/markup-compatibility/2006" xmlns:a14="http://schemas.microsoft.com/office/drawing/2010/main">
        <mc:Choice Requires="a14">
          <p:sp>
            <p:nvSpPr>
              <p:cNvPr id="37" name="TextBox 36"/>
              <p:cNvSpPr txBox="1"/>
              <p:nvPr/>
            </p:nvSpPr>
            <p:spPr>
              <a:xfrm>
                <a:off x="2843790" y="1734707"/>
                <a:ext cx="6194348" cy="667747"/>
              </a:xfrm>
              <a:prstGeom prst="rect">
                <a:avLst/>
              </a:prstGeom>
              <a:noFill/>
            </p:spPr>
            <p:txBody>
              <a:bodyPr wrap="square" rtlCol="0">
                <a:spAutoFit/>
              </a:bodyPr>
              <a:lstStyle/>
              <a:p>
                <a:pPr algn="r" rtl="1"/>
                <a:r>
                  <a:rPr lang="he-IL" dirty="0" smtClean="0"/>
                  <a:t>והרי ברור כי</a:t>
                </a:r>
                <a:r>
                  <a:rPr lang="en-US" dirty="0" smtClean="0"/>
                  <a:t> </a:t>
                </a:r>
                <a:r>
                  <a:rPr lang="he-IL" dirty="0"/>
                  <a:t> </a:t>
                </a:r>
                <a:r>
                  <a:rPr lang="he-IL"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𝜌</m:t>
                        </m:r>
                      </m:e>
                      <m:sub>
                        <m:r>
                          <a:rPr lang="en-US" i="1">
                            <a:latin typeface="Cambria Math"/>
                          </a:rPr>
                          <m:t>𝑠𝑝𝑛</m:t>
                        </m:r>
                      </m:sub>
                    </m:sSub>
                  </m:oMath>
                </a14:m>
                <a:r>
                  <a:rPr lang="he-IL" dirty="0" smtClean="0"/>
                  <a:t>  יוצר שדה במרחב ולכן יש להבהיר מדוע הוא לא בא לידי ביטוי ישיר במשוואה (4) שהפקנו:</a:t>
                </a:r>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2843790" y="1734707"/>
                <a:ext cx="6194348" cy="667747"/>
              </a:xfrm>
              <a:prstGeom prst="rect">
                <a:avLst/>
              </a:prstGeom>
              <a:blipFill rotWithShape="1">
                <a:blip r:embed="rId11"/>
                <a:stretch>
                  <a:fillRect l="-689" t="-4587" r="-787" b="-14679"/>
                </a:stretch>
              </a:blipFill>
            </p:spPr>
            <p:txBody>
              <a:bodyPr/>
              <a:lstStyle/>
              <a:p>
                <a:r>
                  <a:rPr lang="en-US">
                    <a:noFill/>
                  </a:rPr>
                  <a:t> </a:t>
                </a:r>
              </a:p>
            </p:txBody>
          </p:sp>
        </mc:Fallback>
      </mc:AlternateContent>
      <p:grpSp>
        <p:nvGrpSpPr>
          <p:cNvPr id="40" name="Group 39"/>
          <p:cNvGrpSpPr/>
          <p:nvPr/>
        </p:nvGrpSpPr>
        <p:grpSpPr>
          <a:xfrm>
            <a:off x="136261" y="2450090"/>
            <a:ext cx="4262918" cy="3859669"/>
            <a:chOff x="136261" y="2737716"/>
            <a:chExt cx="4262918" cy="3859669"/>
          </a:xfrm>
        </p:grpSpPr>
        <p:sp>
          <p:nvSpPr>
            <p:cNvPr id="38" name="Rounded Rectangle 37"/>
            <p:cNvSpPr/>
            <p:nvPr/>
          </p:nvSpPr>
          <p:spPr bwMode="auto">
            <a:xfrm>
              <a:off x="136261" y="5675673"/>
              <a:ext cx="3802062" cy="921712"/>
            </a:xfrm>
            <a:prstGeom prst="roundRect">
              <a:avLst/>
            </a:prstGeom>
            <a:noFill/>
            <a:ln w="28575"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39" name="Rounded Rectangle 38"/>
            <p:cNvSpPr/>
            <p:nvPr/>
          </p:nvSpPr>
          <p:spPr bwMode="auto">
            <a:xfrm>
              <a:off x="2531489" y="2737716"/>
              <a:ext cx="1867690" cy="460856"/>
            </a:xfrm>
            <a:prstGeom prst="roundRect">
              <a:avLst/>
            </a:prstGeom>
            <a:noFill/>
            <a:ln w="28575"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44" name="Group 43"/>
          <p:cNvGrpSpPr/>
          <p:nvPr/>
        </p:nvGrpSpPr>
        <p:grpSpPr>
          <a:xfrm>
            <a:off x="254000" y="203008"/>
            <a:ext cx="2628900" cy="1786626"/>
            <a:chOff x="254000" y="203008"/>
            <a:chExt cx="2628900" cy="1786626"/>
          </a:xfrm>
        </p:grpSpPr>
        <p:sp>
          <p:nvSpPr>
            <p:cNvPr id="3" name="Freeform 2"/>
            <p:cNvSpPr/>
            <p:nvPr/>
          </p:nvSpPr>
          <p:spPr bwMode="auto">
            <a:xfrm>
              <a:off x="254000" y="999396"/>
              <a:ext cx="2628900" cy="321404"/>
            </a:xfrm>
            <a:custGeom>
              <a:avLst/>
              <a:gdLst>
                <a:gd name="connsiteX0" fmla="*/ 0 w 2628900"/>
                <a:gd name="connsiteY0" fmla="*/ 67404 h 321404"/>
                <a:gd name="connsiteX1" fmla="*/ 749300 w 2628900"/>
                <a:gd name="connsiteY1" fmla="*/ 16604 h 321404"/>
                <a:gd name="connsiteX2" fmla="*/ 2628900 w 2628900"/>
                <a:gd name="connsiteY2" fmla="*/ 321404 h 321404"/>
                <a:gd name="connsiteX3" fmla="*/ 2628900 w 2628900"/>
                <a:gd name="connsiteY3" fmla="*/ 321404 h 321404"/>
              </a:gdLst>
              <a:ahLst/>
              <a:cxnLst>
                <a:cxn ang="0">
                  <a:pos x="connsiteX0" y="connsiteY0"/>
                </a:cxn>
                <a:cxn ang="0">
                  <a:pos x="connsiteX1" y="connsiteY1"/>
                </a:cxn>
                <a:cxn ang="0">
                  <a:pos x="connsiteX2" y="connsiteY2"/>
                </a:cxn>
                <a:cxn ang="0">
                  <a:pos x="connsiteX3" y="connsiteY3"/>
                </a:cxn>
              </a:cxnLst>
              <a:rect l="l" t="t" r="r" b="b"/>
              <a:pathLst>
                <a:path w="2628900" h="321404">
                  <a:moveTo>
                    <a:pt x="0" y="67404"/>
                  </a:moveTo>
                  <a:cubicBezTo>
                    <a:pt x="155575" y="20837"/>
                    <a:pt x="311150" y="-25729"/>
                    <a:pt x="749300" y="16604"/>
                  </a:cubicBezTo>
                  <a:cubicBezTo>
                    <a:pt x="1187450" y="58937"/>
                    <a:pt x="2628900" y="321404"/>
                    <a:pt x="2628900" y="321404"/>
                  </a:cubicBezTo>
                  <a:lnTo>
                    <a:pt x="2628900" y="321404"/>
                  </a:lnTo>
                </a:path>
              </a:pathLst>
            </a:custGeom>
            <a:no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43" name="Group 42"/>
            <p:cNvGrpSpPr/>
            <p:nvPr/>
          </p:nvGrpSpPr>
          <p:grpSpPr>
            <a:xfrm>
              <a:off x="254000" y="203008"/>
              <a:ext cx="580663" cy="1786626"/>
              <a:chOff x="254000" y="203008"/>
              <a:chExt cx="580663" cy="1786626"/>
            </a:xfrm>
          </p:grpSpPr>
          <mc:AlternateContent xmlns:mc="http://schemas.openxmlformats.org/markup-compatibility/2006" xmlns:a14="http://schemas.microsoft.com/office/drawing/2010/main">
            <mc:Choice Requires="a14">
              <p:sp>
                <p:nvSpPr>
                  <p:cNvPr id="41" name="TextBox 40"/>
                  <p:cNvSpPr txBox="1"/>
                  <p:nvPr/>
                </p:nvSpPr>
                <p:spPr>
                  <a:xfrm>
                    <a:off x="254000" y="1527969"/>
                    <a:ext cx="55040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𝜀</m:t>
                              </m:r>
                            </m:e>
                            <m:sub>
                              <m:r>
                                <a:rPr lang="en-US" sz="2400" b="0" i="1" smtClean="0">
                                  <a:latin typeface="Cambria Math"/>
                                </a:rPr>
                                <m:t>1</m:t>
                              </m:r>
                            </m:sub>
                          </m:sSub>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254000" y="1527969"/>
                    <a:ext cx="550407" cy="461665"/>
                  </a:xfrm>
                  <a:prstGeom prst="rect">
                    <a:avLst/>
                  </a:prstGeom>
                  <a:blipFill rotWithShape="1">
                    <a:blip r:embed="rId12"/>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77138" y="203008"/>
                    <a:ext cx="5575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𝜀</m:t>
                              </m:r>
                            </m:e>
                            <m:sub>
                              <m:r>
                                <a:rPr lang="en-US" sz="2400" b="0" i="1" smtClean="0">
                                  <a:latin typeface="Cambria Math"/>
                                </a:rPr>
                                <m:t>2</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277138" y="203008"/>
                    <a:ext cx="557525" cy="461665"/>
                  </a:xfrm>
                  <a:prstGeom prst="rect">
                    <a:avLst/>
                  </a:prstGeom>
                  <a:blipFill rotWithShape="1">
                    <a:blip r:embed="rId13"/>
                    <a:stretch>
                      <a:fillRect b="-2632"/>
                    </a:stretch>
                  </a:blipFill>
                </p:spPr>
                <p:txBody>
                  <a:bodyPr/>
                  <a:lstStyle/>
                  <a:p>
                    <a:r>
                      <a:rPr lang="en-US">
                        <a:noFill/>
                      </a:rPr>
                      <a:t> </a:t>
                    </a:r>
                  </a:p>
                </p:txBody>
              </p:sp>
            </mc:Fallback>
          </mc:AlternateContent>
        </p:grpSp>
      </p:grpSp>
      <p:sp>
        <p:nvSpPr>
          <p:cNvPr id="45" name="TextBox 44"/>
          <p:cNvSpPr txBox="1"/>
          <p:nvPr/>
        </p:nvSpPr>
        <p:spPr>
          <a:xfrm>
            <a:off x="7797795" y="5018715"/>
            <a:ext cx="1267354" cy="369332"/>
          </a:xfrm>
          <a:prstGeom prst="rect">
            <a:avLst/>
          </a:prstGeom>
          <a:noFill/>
        </p:spPr>
        <p:txBody>
          <a:bodyPr wrap="square" rtlCol="0">
            <a:spAutoFit/>
          </a:bodyPr>
          <a:lstStyle/>
          <a:p>
            <a:r>
              <a:rPr lang="he-IL" dirty="0" smtClean="0"/>
              <a:t>כמו בקבל!</a:t>
            </a:r>
            <a:endParaRPr lang="en-US" dirty="0"/>
          </a:p>
        </p:txBody>
      </p:sp>
      <mc:AlternateContent xmlns:mc="http://schemas.openxmlformats.org/markup-compatibility/2006" xmlns:a14="http://schemas.microsoft.com/office/drawing/2010/main">
        <mc:Choice Requires="a14">
          <p:sp>
            <p:nvSpPr>
              <p:cNvPr id="46" name="TextBox 45"/>
              <p:cNvSpPr txBox="1"/>
              <p:nvPr/>
            </p:nvSpPr>
            <p:spPr>
              <a:xfrm>
                <a:off x="-94167" y="6352543"/>
                <a:ext cx="9144000" cy="390748"/>
              </a:xfrm>
              <a:prstGeom prst="rect">
                <a:avLst/>
              </a:prstGeom>
              <a:solidFill>
                <a:schemeClr val="bg2">
                  <a:lumMod val="20000"/>
                  <a:lumOff val="80000"/>
                </a:schemeClr>
              </a:solidFill>
            </p:spPr>
            <p:txBody>
              <a:bodyPr wrap="square" rtlCol="0">
                <a:spAutoFit/>
              </a:bodyPr>
              <a:lstStyle/>
              <a:p>
                <a:pPr algn="r" rtl="1"/>
                <a:r>
                  <a:rPr lang="he-IL" dirty="0" smtClean="0">
                    <a:solidFill>
                      <a:srgbClr val="FF0000"/>
                    </a:solidFill>
                  </a:rPr>
                  <a:t>היתרון בשימוש במשואה (4) על פני (5) נובע מן העובדה ש – </a:t>
                </a:r>
                <a14:m>
                  <m:oMath xmlns:m="http://schemas.openxmlformats.org/officeDocument/2006/math">
                    <m:r>
                      <a:rPr lang="en-US" i="1" dirty="0" smtClean="0">
                        <a:solidFill>
                          <a:srgbClr val="FF0000"/>
                        </a:solidFill>
                        <a:latin typeface="Cambria Math"/>
                        <a:ea typeface="Cambria Math"/>
                      </a:rPr>
                      <m:t>𝜖</m:t>
                    </m:r>
                  </m:oMath>
                </a14:m>
                <a:r>
                  <a:rPr lang="he-IL" dirty="0" smtClean="0">
                    <a:solidFill>
                      <a:srgbClr val="FF0000"/>
                    </a:solidFill>
                  </a:rPr>
                  <a:t> ידוע בעוד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a:ea typeface="Cambria Math"/>
                          </a:rPr>
                          <m:t>𝜌</m:t>
                        </m:r>
                      </m:e>
                      <m:sub>
                        <m:r>
                          <a:rPr lang="en-US" i="1">
                            <a:solidFill>
                              <a:srgbClr val="FF0000"/>
                            </a:solidFill>
                            <a:latin typeface="Cambria Math"/>
                          </a:rPr>
                          <m:t>𝑠𝑝𝑛</m:t>
                        </m:r>
                      </m:sub>
                    </m:sSub>
                  </m:oMath>
                </a14:m>
                <a:r>
                  <a:rPr lang="he-IL" dirty="0" smtClean="0">
                    <a:solidFill>
                      <a:srgbClr val="FF0000"/>
                    </a:solidFill>
                  </a:rPr>
                  <a:t> איננו ידוע ויש לחשבו.</a:t>
                </a:r>
                <a:endParaRPr lang="en-US" dirty="0">
                  <a:solidFill>
                    <a:srgbClr val="FF000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94167" y="6352543"/>
                <a:ext cx="9144000" cy="390748"/>
              </a:xfrm>
              <a:prstGeom prst="rect">
                <a:avLst/>
              </a:prstGeom>
              <a:blipFill rotWithShape="1">
                <a:blip r:embed="rId14"/>
                <a:stretch>
                  <a:fillRect t="-9375" r="-533" b="-18750"/>
                </a:stretch>
              </a:blipFill>
            </p:spPr>
            <p:txBody>
              <a:bodyPr/>
              <a:lstStyle/>
              <a:p>
                <a:r>
                  <a:rPr lang="en-US">
                    <a:noFill/>
                  </a:rPr>
                  <a:t> </a:t>
                </a:r>
              </a:p>
            </p:txBody>
          </p:sp>
        </mc:Fallback>
      </mc:AlternateContent>
    </p:spTree>
    <p:extLst>
      <p:ext uri="{BB962C8B-B14F-4D97-AF65-F5344CB8AC3E}">
        <p14:creationId xmlns:p14="http://schemas.microsoft.com/office/powerpoint/2010/main" val="207500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circle(out)">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P spid="45" grpId="0"/>
      <p:bldP spid="4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65</a:t>
            </a:fld>
            <a:endParaRPr lang="en-US" altLang="en-US">
              <a:solidFill>
                <a:srgbClr val="FFFFFF"/>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68160279"/>
              </p:ext>
            </p:extLst>
          </p:nvPr>
        </p:nvGraphicFramePr>
        <p:xfrm>
          <a:off x="486411" y="1816004"/>
          <a:ext cx="8122587" cy="881599"/>
        </p:xfrm>
        <a:graphic>
          <a:graphicData uri="http://schemas.openxmlformats.org/presentationml/2006/ole">
            <mc:AlternateContent xmlns:mc="http://schemas.openxmlformats.org/markup-compatibility/2006">
              <mc:Choice xmlns:v="urn:schemas-microsoft-com:vml" Requires="v">
                <p:oleObj spid="_x0000_s53663" name="Equation" r:id="rId4" imgW="3974760" imgH="431640" progId="Equation.DSMT4">
                  <p:embed/>
                </p:oleObj>
              </mc:Choice>
              <mc:Fallback>
                <p:oleObj name="Equation" r:id="rId4" imgW="3974760" imgH="431640" progId="Equation.DSMT4">
                  <p:embed/>
                  <p:pic>
                    <p:nvPicPr>
                      <p:cNvPr id="0" name=""/>
                      <p:cNvPicPr/>
                      <p:nvPr/>
                    </p:nvPicPr>
                    <p:blipFill>
                      <a:blip r:embed="rId5"/>
                      <a:stretch>
                        <a:fillRect/>
                      </a:stretch>
                    </p:blipFill>
                    <p:spPr>
                      <a:xfrm>
                        <a:off x="486411" y="1816004"/>
                        <a:ext cx="8122587" cy="881599"/>
                      </a:xfrm>
                      <a:prstGeom prst="rect">
                        <a:avLst/>
                      </a:prstGeom>
                      <a:solidFill>
                        <a:schemeClr val="tx1"/>
                      </a:solidFill>
                    </p:spPr>
                  </p:pic>
                </p:oleObj>
              </mc:Fallback>
            </mc:AlternateContent>
          </a:graphicData>
        </a:graphic>
      </p:graphicFrame>
      <p:sp>
        <p:nvSpPr>
          <p:cNvPr id="5" name="TextBox 4"/>
          <p:cNvSpPr txBox="1"/>
          <p:nvPr/>
        </p:nvSpPr>
        <p:spPr>
          <a:xfrm>
            <a:off x="6300210" y="87794"/>
            <a:ext cx="2795202" cy="461665"/>
          </a:xfrm>
          <a:prstGeom prst="rect">
            <a:avLst/>
          </a:prstGeom>
          <a:noFill/>
        </p:spPr>
        <p:txBody>
          <a:bodyPr wrap="square" rtlCol="0">
            <a:spAutoFit/>
          </a:bodyPr>
          <a:lstStyle/>
          <a:p>
            <a:pPr algn="r" rtl="1"/>
            <a:r>
              <a:rPr lang="he-IL" sz="2400" dirty="0" smtClean="0"/>
              <a:t>המקרה פרטי של </a:t>
            </a:r>
            <a:r>
              <a:rPr lang="en-US" sz="2400" dirty="0" smtClean="0"/>
              <a:t>E</a:t>
            </a:r>
            <a:r>
              <a:rPr lang="en-US" sz="2400" baseline="-25000" dirty="0" smtClean="0"/>
              <a:t>N</a:t>
            </a:r>
            <a:endParaRPr lang="en-US" sz="2400" dirty="0"/>
          </a:p>
        </p:txBody>
      </p:sp>
      <p:sp>
        <p:nvSpPr>
          <p:cNvPr id="6" name="TextBox 5"/>
          <p:cNvSpPr txBox="1"/>
          <p:nvPr/>
        </p:nvSpPr>
        <p:spPr>
          <a:xfrm>
            <a:off x="0" y="662246"/>
            <a:ext cx="9095411" cy="923330"/>
          </a:xfrm>
          <a:prstGeom prst="rect">
            <a:avLst/>
          </a:prstGeom>
          <a:noFill/>
        </p:spPr>
        <p:txBody>
          <a:bodyPr wrap="square" rtlCol="0">
            <a:spAutoFit/>
          </a:bodyPr>
          <a:lstStyle/>
          <a:p>
            <a:pPr algn="r" rtl="1"/>
            <a:r>
              <a:rPr lang="he-IL" dirty="0" smtClean="0"/>
              <a:t>המשוואות שפתחנו עבור השדה החשמלי ממטען נקודתי, מתייל, מכדור טעון וממישור טעון ועוד --- בכולן עסקנו בעצם בשדה שהוא מאונך למשטח התווך עליו הוא מגיע ולפיכך.  נניח כי מדובר בין ריק לתווך, אזי ממשואה (4) נקבל: </a:t>
            </a:r>
            <a:endParaRPr lang="en-US" dirty="0"/>
          </a:p>
        </p:txBody>
      </p:sp>
      <p:sp>
        <p:nvSpPr>
          <p:cNvPr id="7" name="Rounded Rectangle 6"/>
          <p:cNvSpPr/>
          <p:nvPr/>
        </p:nvSpPr>
        <p:spPr bwMode="auto">
          <a:xfrm>
            <a:off x="7567564" y="1816004"/>
            <a:ext cx="1036926" cy="864105"/>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8" name="TextBox 7"/>
              <p:cNvSpPr txBox="1"/>
              <p:nvPr/>
            </p:nvSpPr>
            <p:spPr>
              <a:xfrm>
                <a:off x="-94167" y="2851312"/>
                <a:ext cx="9095411" cy="369332"/>
              </a:xfrm>
              <a:prstGeom prst="rect">
                <a:avLst/>
              </a:prstGeom>
              <a:noFill/>
            </p:spPr>
            <p:txBody>
              <a:bodyPr wrap="square" rtlCol="0">
                <a:spAutoFit/>
              </a:bodyPr>
              <a:lstStyle/>
              <a:p>
                <a:pPr algn="r" rtl="1"/>
                <a:r>
                  <a:rPr lang="he-IL" dirty="0" smtClean="0"/>
                  <a:t>כלומר השדה בתווך הדיאלקטרי קטן פי </a:t>
                </a:r>
                <a:r>
                  <a:rPr lang="he-IL" dirty="0"/>
                  <a:t> </a:t>
                </a:r>
                <a14:m>
                  <m:oMath xmlns:m="http://schemas.openxmlformats.org/officeDocument/2006/math">
                    <m:sSub>
                      <m:sSubPr>
                        <m:ctrlPr>
                          <a:rPr lang="he-IL" i="1">
                            <a:latin typeface="Cambria Math" panose="02040503050406030204" pitchFamily="18" charset="0"/>
                          </a:rPr>
                        </m:ctrlPr>
                      </m:sSubPr>
                      <m:e>
                        <m:r>
                          <a:rPr lang="he-IL" i="1">
                            <a:latin typeface="Cambria Math"/>
                            <a:ea typeface="Cambria Math"/>
                          </a:rPr>
                          <m:t>𝜀</m:t>
                        </m:r>
                      </m:e>
                      <m:sub>
                        <m:r>
                          <a:rPr lang="en-US" i="1">
                            <a:latin typeface="Cambria Math"/>
                          </a:rPr>
                          <m:t>𝑟</m:t>
                        </m:r>
                      </m:sub>
                    </m:sSub>
                  </m:oMath>
                </a14:m>
                <a:r>
                  <a:rPr lang="he-IL" dirty="0" smtClean="0"/>
                  <a:t> מהשדה בריק.  ניישם זאת עבור השדה ממטען נקודתי:</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4167" y="2851312"/>
                <a:ext cx="9095411" cy="369332"/>
              </a:xfrm>
              <a:prstGeom prst="rect">
                <a:avLst/>
              </a:prstGeom>
              <a:blipFill rotWithShape="1">
                <a:blip r:embed="rId6"/>
                <a:stretch>
                  <a:fillRect t="-6667" r="-536" b="-28333"/>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819040161"/>
              </p:ext>
            </p:extLst>
          </p:nvPr>
        </p:nvGraphicFramePr>
        <p:xfrm>
          <a:off x="481903" y="3229182"/>
          <a:ext cx="2829706" cy="775887"/>
        </p:xfrm>
        <a:graphic>
          <a:graphicData uri="http://schemas.openxmlformats.org/presentationml/2006/ole">
            <mc:AlternateContent xmlns:mc="http://schemas.openxmlformats.org/markup-compatibility/2006">
              <mc:Choice xmlns:v="urn:schemas-microsoft-com:vml" Requires="v">
                <p:oleObj spid="_x0000_s53664" name="Equation" r:id="rId7" imgW="2361960" imgH="647640" progId="Equation.DSMT4">
                  <p:embed/>
                </p:oleObj>
              </mc:Choice>
              <mc:Fallback>
                <p:oleObj name="Equation" r:id="rId7" imgW="2361960" imgH="647640" progId="Equation.DSMT4">
                  <p:embed/>
                  <p:pic>
                    <p:nvPicPr>
                      <p:cNvPr id="0" name=""/>
                      <p:cNvPicPr/>
                      <p:nvPr/>
                    </p:nvPicPr>
                    <p:blipFill>
                      <a:blip r:embed="rId8"/>
                      <a:stretch>
                        <a:fillRect/>
                      </a:stretch>
                    </p:blipFill>
                    <p:spPr>
                      <a:xfrm>
                        <a:off x="481903" y="3229182"/>
                        <a:ext cx="2829706" cy="775887"/>
                      </a:xfrm>
                      <a:prstGeom prst="rect">
                        <a:avLst/>
                      </a:prstGeom>
                      <a:solidFill>
                        <a:schemeClr val="tx1"/>
                      </a:solidFill>
                    </p:spPr>
                  </p:pic>
                </p:oleObj>
              </mc:Fallback>
            </mc:AlternateContent>
          </a:graphicData>
        </a:graphic>
      </p:graphicFrame>
      <p:sp>
        <p:nvSpPr>
          <p:cNvPr id="10" name="TextBox 9"/>
          <p:cNvSpPr txBox="1"/>
          <p:nvPr/>
        </p:nvSpPr>
        <p:spPr>
          <a:xfrm>
            <a:off x="6300210" y="3947463"/>
            <a:ext cx="2680613" cy="369332"/>
          </a:xfrm>
          <a:prstGeom prst="rect">
            <a:avLst/>
          </a:prstGeom>
          <a:noFill/>
        </p:spPr>
        <p:txBody>
          <a:bodyPr wrap="square" rtlCol="0">
            <a:spAutoFit/>
          </a:bodyPr>
          <a:lstStyle/>
          <a:p>
            <a:pPr algn="r" rtl="1"/>
            <a:r>
              <a:rPr lang="he-IL" dirty="0"/>
              <a:t>ו</a:t>
            </a:r>
            <a:r>
              <a:rPr lang="he-IL" dirty="0" smtClean="0"/>
              <a:t>עבור השדה ממישור טעון:</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444460155"/>
              </p:ext>
            </p:extLst>
          </p:nvPr>
        </p:nvGraphicFramePr>
        <p:xfrm>
          <a:off x="4283965" y="3686479"/>
          <a:ext cx="2051604" cy="837054"/>
        </p:xfrm>
        <a:graphic>
          <a:graphicData uri="http://schemas.openxmlformats.org/presentationml/2006/ole">
            <mc:AlternateContent xmlns:mc="http://schemas.openxmlformats.org/markup-compatibility/2006">
              <mc:Choice xmlns:v="urn:schemas-microsoft-com:vml" Requires="v">
                <p:oleObj spid="_x0000_s53665" name="Equation" r:id="rId9" imgW="1587240" imgH="647640" progId="Equation.DSMT4">
                  <p:embed/>
                </p:oleObj>
              </mc:Choice>
              <mc:Fallback>
                <p:oleObj name="Equation" r:id="rId9" imgW="1587240" imgH="647640" progId="Equation.DSMT4">
                  <p:embed/>
                  <p:pic>
                    <p:nvPicPr>
                      <p:cNvPr id="0" name=""/>
                      <p:cNvPicPr/>
                      <p:nvPr/>
                    </p:nvPicPr>
                    <p:blipFill>
                      <a:blip r:embed="rId10"/>
                      <a:stretch>
                        <a:fillRect/>
                      </a:stretch>
                    </p:blipFill>
                    <p:spPr>
                      <a:xfrm>
                        <a:off x="4283965" y="3686479"/>
                        <a:ext cx="2051604" cy="837054"/>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366689" y="4523533"/>
                <a:ext cx="8613629" cy="369332"/>
              </a:xfrm>
              <a:prstGeom prst="rect">
                <a:avLst/>
              </a:prstGeom>
              <a:noFill/>
            </p:spPr>
            <p:txBody>
              <a:bodyPr wrap="square" rtlCol="0">
                <a:spAutoFit/>
              </a:bodyPr>
              <a:lstStyle/>
              <a:p>
                <a:pPr algn="r" rtl="1"/>
                <a:r>
                  <a:rPr lang="he-IL" dirty="0" smtClean="0"/>
                  <a:t>וכך הלאה ... ולפיכך בכל הביטויים שקבלנו עבור השדה החשמלי עד כה יש להציב במקום </a:t>
                </a:r>
                <a14:m>
                  <m:oMath xmlns:m="http://schemas.openxmlformats.org/officeDocument/2006/math">
                    <m:sSub>
                      <m:sSubPr>
                        <m:ctrlPr>
                          <a:rPr lang="he-IL" i="1">
                            <a:latin typeface="Cambria Math" panose="02040503050406030204" pitchFamily="18" charset="0"/>
                          </a:rPr>
                        </m:ctrlPr>
                      </m:sSubPr>
                      <m:e>
                        <m:r>
                          <a:rPr lang="he-IL" i="1">
                            <a:latin typeface="Cambria Math"/>
                            <a:ea typeface="Cambria Math"/>
                          </a:rPr>
                          <m:t>𝜀</m:t>
                        </m:r>
                      </m:e>
                      <m:sub>
                        <m:r>
                          <a:rPr lang="he-IL" b="0" i="1" smtClean="0">
                            <a:latin typeface="Cambria Math"/>
                          </a:rPr>
                          <m:t>0</m:t>
                        </m:r>
                      </m:sub>
                    </m:sSub>
                  </m:oMath>
                </a14:m>
                <a:r>
                  <a:rPr lang="he-IL" dirty="0" smtClean="0"/>
                  <a:t> </a:t>
                </a:r>
                <a14:m>
                  <m:oMath xmlns:m="http://schemas.openxmlformats.org/officeDocument/2006/math">
                    <m:sSub>
                      <m:sSubPr>
                        <m:ctrlPr>
                          <a:rPr lang="he-IL" i="1">
                            <a:latin typeface="Cambria Math" panose="02040503050406030204" pitchFamily="18" charset="0"/>
                          </a:rPr>
                        </m:ctrlPr>
                      </m:sSubPr>
                      <m:e>
                        <m:r>
                          <a:rPr lang="he-IL" b="0" i="1" smtClean="0">
                            <a:latin typeface="Cambria Math"/>
                          </a:rPr>
                          <m:t>.</m:t>
                        </m:r>
                        <m:r>
                          <a:rPr lang="he-IL" i="1">
                            <a:latin typeface="Cambria Math"/>
                            <a:ea typeface="Cambria Math"/>
                          </a:rPr>
                          <m:t>𝜀</m:t>
                        </m:r>
                      </m:e>
                      <m:sub/>
                    </m:sSub>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66689" y="4523533"/>
                <a:ext cx="8613629" cy="369332"/>
              </a:xfrm>
              <a:prstGeom prst="rect">
                <a:avLst/>
              </a:prstGeom>
              <a:blipFill rotWithShape="1">
                <a:blip r:embed="rId11"/>
                <a:stretch>
                  <a:fillRect t="-6557" r="-637" b="-26230"/>
                </a:stretch>
              </a:blipFill>
            </p:spPr>
            <p:txBody>
              <a:bodyPr/>
              <a:lstStyle/>
              <a:p>
                <a:r>
                  <a:rPr lang="en-US">
                    <a:noFill/>
                  </a:rPr>
                  <a:t> </a:t>
                </a:r>
              </a:p>
            </p:txBody>
          </p:sp>
        </mc:Fallback>
      </mc:AlternateContent>
      <p:sp>
        <p:nvSpPr>
          <p:cNvPr id="13" name="TextBox 12"/>
          <p:cNvSpPr txBox="1"/>
          <p:nvPr/>
        </p:nvSpPr>
        <p:spPr>
          <a:xfrm>
            <a:off x="7106708" y="5191127"/>
            <a:ext cx="1874115" cy="369332"/>
          </a:xfrm>
          <a:prstGeom prst="rect">
            <a:avLst/>
          </a:prstGeom>
          <a:noFill/>
        </p:spPr>
        <p:txBody>
          <a:bodyPr wrap="square" rtlCol="0">
            <a:spAutoFit/>
          </a:bodyPr>
          <a:lstStyle/>
          <a:p>
            <a:pPr algn="r" rtl="1"/>
            <a:r>
              <a:rPr lang="he-IL" dirty="0" smtClean="0"/>
              <a:t>ובאשר לפוטנציאל:</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50086151"/>
              </p:ext>
            </p:extLst>
          </p:nvPr>
        </p:nvGraphicFramePr>
        <p:xfrm>
          <a:off x="3276600" y="2362200"/>
          <a:ext cx="914400" cy="198438"/>
        </p:xfrm>
        <a:graphic>
          <a:graphicData uri="http://schemas.openxmlformats.org/presentationml/2006/ole">
            <mc:AlternateContent xmlns:mc="http://schemas.openxmlformats.org/markup-compatibility/2006">
              <mc:Choice xmlns:v="urn:schemas-microsoft-com:vml" Requires="v">
                <p:oleObj spid="_x0000_s53666" name="Equation" r:id="rId12" imgW="914400" imgH="198720" progId="Equation.DSMT4">
                  <p:embed/>
                </p:oleObj>
              </mc:Choice>
              <mc:Fallback>
                <p:oleObj name="Equation" r:id="rId12" imgW="914400" imgH="198720" progId="Equation.DSMT4">
                  <p:embed/>
                  <p:pic>
                    <p:nvPicPr>
                      <p:cNvPr id="0" name=""/>
                      <p:cNvPicPr/>
                      <p:nvPr/>
                    </p:nvPicPr>
                    <p:blipFill>
                      <a:blip r:embed="rId13"/>
                      <a:stretch>
                        <a:fillRect/>
                      </a:stretch>
                    </p:blipFill>
                    <p:spPr>
                      <a:xfrm>
                        <a:off x="3276600" y="2362200"/>
                        <a:ext cx="914400" cy="19843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80318797"/>
              </p:ext>
            </p:extLst>
          </p:nvPr>
        </p:nvGraphicFramePr>
        <p:xfrm>
          <a:off x="5781747" y="5533739"/>
          <a:ext cx="3283599" cy="1006039"/>
        </p:xfrm>
        <a:graphic>
          <a:graphicData uri="http://schemas.openxmlformats.org/presentationml/2006/ole">
            <mc:AlternateContent xmlns:mc="http://schemas.openxmlformats.org/markup-compatibility/2006">
              <mc:Choice xmlns:v="urn:schemas-microsoft-com:vml" Requires="v">
                <p:oleObj spid="_x0000_s53667" name="Equation" r:id="rId14" imgW="2984400" imgH="914400" progId="Equation.DSMT4">
                  <p:embed/>
                </p:oleObj>
              </mc:Choice>
              <mc:Fallback>
                <p:oleObj name="Equation" r:id="rId14" imgW="2984400" imgH="914400" progId="Equation.DSMT4">
                  <p:embed/>
                  <p:pic>
                    <p:nvPicPr>
                      <p:cNvPr id="0" name=""/>
                      <p:cNvPicPr/>
                      <p:nvPr/>
                    </p:nvPicPr>
                    <p:blipFill>
                      <a:blip r:embed="rId15"/>
                      <a:stretch>
                        <a:fillRect/>
                      </a:stretch>
                    </p:blipFill>
                    <p:spPr>
                      <a:xfrm>
                        <a:off x="5781747" y="5533739"/>
                        <a:ext cx="3283599" cy="1006039"/>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424296" y="5778233"/>
                <a:ext cx="4838988" cy="646331"/>
              </a:xfrm>
              <a:prstGeom prst="rect">
                <a:avLst/>
              </a:prstGeom>
              <a:noFill/>
            </p:spPr>
            <p:txBody>
              <a:bodyPr wrap="square" rtlCol="0">
                <a:spAutoFit/>
              </a:bodyPr>
              <a:lstStyle/>
              <a:p>
                <a:pPr algn="r" rtl="1"/>
                <a:r>
                  <a:rPr lang="he-IL" dirty="0" smtClean="0"/>
                  <a:t>וכך הלאה ... ולפיכך בכל הביטויים שקבלנו עבור </a:t>
                </a:r>
              </a:p>
              <a:p>
                <a:pPr algn="r" rtl="1"/>
                <a:r>
                  <a:rPr lang="he-IL" dirty="0" smtClean="0"/>
                  <a:t>הפוטנציאל החשמלי עד כה יש להציב במקום </a:t>
                </a:r>
                <a14:m>
                  <m:oMath xmlns:m="http://schemas.openxmlformats.org/officeDocument/2006/math">
                    <m:sSub>
                      <m:sSubPr>
                        <m:ctrlPr>
                          <a:rPr lang="he-IL" i="1">
                            <a:latin typeface="Cambria Math" panose="02040503050406030204" pitchFamily="18" charset="0"/>
                          </a:rPr>
                        </m:ctrlPr>
                      </m:sSubPr>
                      <m:e>
                        <m:r>
                          <a:rPr lang="he-IL" i="1">
                            <a:latin typeface="Cambria Math"/>
                            <a:ea typeface="Cambria Math"/>
                          </a:rPr>
                          <m:t>𝜀</m:t>
                        </m:r>
                      </m:e>
                      <m:sub>
                        <m:r>
                          <a:rPr lang="he-IL" b="0" i="1" smtClean="0">
                            <a:latin typeface="Cambria Math"/>
                          </a:rPr>
                          <m:t>0</m:t>
                        </m:r>
                      </m:sub>
                    </m:sSub>
                  </m:oMath>
                </a14:m>
                <a:r>
                  <a:rPr lang="he-IL" dirty="0" smtClean="0"/>
                  <a:t> </a:t>
                </a:r>
                <a14:m>
                  <m:oMath xmlns:m="http://schemas.openxmlformats.org/officeDocument/2006/math">
                    <m:sSub>
                      <m:sSubPr>
                        <m:ctrlPr>
                          <a:rPr lang="he-IL" i="1">
                            <a:latin typeface="Cambria Math" panose="02040503050406030204" pitchFamily="18" charset="0"/>
                          </a:rPr>
                        </m:ctrlPr>
                      </m:sSubPr>
                      <m:e>
                        <m:r>
                          <a:rPr lang="he-IL" b="0" i="1" smtClean="0">
                            <a:latin typeface="Cambria Math"/>
                          </a:rPr>
                          <m:t>.</m:t>
                        </m:r>
                        <m:r>
                          <a:rPr lang="he-IL" i="1">
                            <a:latin typeface="Cambria Math"/>
                            <a:ea typeface="Cambria Math"/>
                          </a:rPr>
                          <m:t>𝜀</m:t>
                        </m:r>
                      </m:e>
                      <m:sub/>
                    </m:sSub>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24296" y="5778233"/>
                <a:ext cx="4838988" cy="646331"/>
              </a:xfrm>
              <a:prstGeom prst="rect">
                <a:avLst/>
              </a:prstGeom>
              <a:blipFill rotWithShape="1">
                <a:blip r:embed="rId16"/>
                <a:stretch>
                  <a:fillRect t="-4717" r="-1135" b="-15094"/>
                </a:stretch>
              </a:blipFill>
            </p:spPr>
            <p:txBody>
              <a:bodyPr/>
              <a:lstStyle/>
              <a:p>
                <a:r>
                  <a:rPr lang="en-US">
                    <a:noFill/>
                  </a:rPr>
                  <a:t> </a:t>
                </a:r>
              </a:p>
            </p:txBody>
          </p:sp>
        </mc:Fallback>
      </mc:AlternateContent>
      <p:sp>
        <p:nvSpPr>
          <p:cNvPr id="20" name="TextBox 19"/>
          <p:cNvSpPr txBox="1"/>
          <p:nvPr/>
        </p:nvSpPr>
        <p:spPr>
          <a:xfrm>
            <a:off x="1718565" y="4821795"/>
            <a:ext cx="5848999" cy="369332"/>
          </a:xfrm>
          <a:prstGeom prst="rect">
            <a:avLst/>
          </a:prstGeom>
          <a:noFill/>
        </p:spPr>
        <p:txBody>
          <a:bodyPr wrap="square" rtlCol="0">
            <a:spAutoFit/>
          </a:bodyPr>
          <a:lstStyle/>
          <a:p>
            <a:pPr algn="r" rtl="1"/>
            <a:r>
              <a:rPr lang="he-IL" dirty="0" smtClean="0">
                <a:solidFill>
                  <a:srgbClr val="FFC000"/>
                </a:solidFill>
              </a:rPr>
              <a:t>האם משתנה כיוון ווקטור השדה במעבר בין התווכים וכיצד? </a:t>
            </a:r>
            <a:endParaRPr lang="en-US" dirty="0">
              <a:solidFill>
                <a:srgbClr val="FFC000"/>
              </a:solidFill>
            </a:endParaRPr>
          </a:p>
        </p:txBody>
      </p:sp>
    </p:spTree>
    <p:extLst>
      <p:ext uri="{BB962C8B-B14F-4D97-AF65-F5344CB8AC3E}">
        <p14:creationId xmlns:p14="http://schemas.microsoft.com/office/powerpoint/2010/main" val="123853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2" grpId="0"/>
      <p:bldP spid="13" grpId="0"/>
      <p:bldP spid="17" grpId="0"/>
      <p:bldP spid="20"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46882" y="6245225"/>
            <a:ext cx="518463" cy="476250"/>
          </a:xfrm>
        </p:spPr>
        <p:txBody>
          <a:bodyPr/>
          <a:lstStyle/>
          <a:p>
            <a:pPr algn="r" rtl="1">
              <a:defRPr/>
            </a:pPr>
            <a:fld id="{DB313FC9-621A-4E74-B621-6E46F1091A4A}" type="slidenum">
              <a:rPr lang="he-IL" altLang="en-US" smtClean="0">
                <a:solidFill>
                  <a:srgbClr val="FFFFFF"/>
                </a:solidFill>
              </a:rPr>
              <a:pPr algn="r" rtl="1">
                <a:defRPr/>
              </a:pPr>
              <a:t>66</a:t>
            </a:fld>
            <a:endParaRPr lang="en-US" altLang="en-US">
              <a:solidFill>
                <a:srgbClr val="FFFFFF"/>
              </a:solidFill>
            </a:endParaRPr>
          </a:p>
        </p:txBody>
      </p:sp>
      <p:sp>
        <p:nvSpPr>
          <p:cNvPr id="3" name="TextBox 2"/>
          <p:cNvSpPr txBox="1"/>
          <p:nvPr/>
        </p:nvSpPr>
        <p:spPr>
          <a:xfrm>
            <a:off x="6703459" y="8613"/>
            <a:ext cx="2426710" cy="369332"/>
          </a:xfrm>
          <a:prstGeom prst="rect">
            <a:avLst/>
          </a:prstGeom>
          <a:noFill/>
        </p:spPr>
        <p:txBody>
          <a:bodyPr wrap="square" rtlCol="0">
            <a:spAutoFit/>
          </a:bodyPr>
          <a:lstStyle/>
          <a:p>
            <a:pPr algn="r" rtl="1"/>
            <a:r>
              <a:rPr lang="he-IL" dirty="0" smtClean="0"/>
              <a:t>ובאשר לשטף החשמלי:</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88821986"/>
              </p:ext>
            </p:extLst>
          </p:nvPr>
        </p:nvGraphicFramePr>
        <p:xfrm>
          <a:off x="428625" y="241300"/>
          <a:ext cx="3913188" cy="1169060"/>
        </p:xfrm>
        <a:graphic>
          <a:graphicData uri="http://schemas.openxmlformats.org/presentationml/2006/ole">
            <mc:AlternateContent xmlns:mc="http://schemas.openxmlformats.org/markup-compatibility/2006">
              <mc:Choice xmlns:v="urn:schemas-microsoft-com:vml" Requires="v">
                <p:oleObj spid="_x0000_s55497" name="Equation" r:id="rId4" imgW="2768400" imgH="825480" progId="Equation.DSMT4">
                  <p:embed/>
                </p:oleObj>
              </mc:Choice>
              <mc:Fallback>
                <p:oleObj name="Equation" r:id="rId4" imgW="2768400" imgH="825480" progId="Equation.DSMT4">
                  <p:embed/>
                  <p:pic>
                    <p:nvPicPr>
                      <p:cNvPr id="0" name="Object 15"/>
                      <p:cNvPicPr>
                        <a:picLocks noChangeAspect="1" noChangeArrowheads="1"/>
                      </p:cNvPicPr>
                      <p:nvPr/>
                    </p:nvPicPr>
                    <p:blipFill>
                      <a:blip r:embed="rId5"/>
                      <a:srcRect/>
                      <a:stretch>
                        <a:fillRect/>
                      </a:stretch>
                    </p:blipFill>
                    <p:spPr bwMode="auto">
                      <a:xfrm>
                        <a:off x="428625" y="241300"/>
                        <a:ext cx="3913188" cy="1169060"/>
                      </a:xfrm>
                      <a:prstGeom prst="rect">
                        <a:avLst/>
                      </a:prstGeom>
                      <a:solidFill>
                        <a:schemeClr val="tx1"/>
                      </a:solidFill>
                      <a:ln>
                        <a:noFill/>
                      </a:ln>
                    </p:spPr>
                  </p:pic>
                </p:oleObj>
              </mc:Fallback>
            </mc:AlternateContent>
          </a:graphicData>
        </a:graphic>
      </p:graphicFrame>
      <p:sp>
        <p:nvSpPr>
          <p:cNvPr id="5" name="Rounded Rectangle 4"/>
          <p:cNvSpPr/>
          <p:nvPr/>
        </p:nvSpPr>
        <p:spPr bwMode="auto">
          <a:xfrm>
            <a:off x="3560474" y="548650"/>
            <a:ext cx="749132" cy="748891"/>
          </a:xfrm>
          <a:prstGeom prst="roundRect">
            <a:avLst/>
          </a:prstGeom>
          <a:noFill/>
          <a:ln w="28575"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6" name="TextBox 5"/>
              <p:cNvSpPr txBox="1"/>
              <p:nvPr/>
            </p:nvSpPr>
            <p:spPr>
              <a:xfrm>
                <a:off x="4629607" y="1389065"/>
                <a:ext cx="4500563" cy="461665"/>
              </a:xfrm>
              <a:prstGeom prst="rect">
                <a:avLst/>
              </a:prstGeom>
              <a:noFill/>
            </p:spPr>
            <p:txBody>
              <a:bodyPr wrap="square" rtlCol="0">
                <a:spAutoFit/>
              </a:bodyPr>
              <a:lstStyle/>
              <a:p>
                <a:pPr algn="r" rtl="1"/>
                <a:r>
                  <a:rPr lang="he-IL" dirty="0" smtClean="0"/>
                  <a:t>ובאשר למטען האפקטבי </a:t>
                </a:r>
                <a14:m>
                  <m:oMath xmlns:m="http://schemas.openxmlformats.org/officeDocument/2006/math">
                    <m:sSup>
                      <m:sSupPr>
                        <m:ctrlPr>
                          <a:rPr lang="he-IL" sz="2400" i="1">
                            <a:latin typeface="Cambria Math" panose="02040503050406030204" pitchFamily="18" charset="0"/>
                          </a:rPr>
                        </m:ctrlPr>
                      </m:sSupPr>
                      <m:e>
                        <m:r>
                          <a:rPr lang="en-US" sz="2400" i="1">
                            <a:latin typeface="Cambria Math"/>
                          </a:rPr>
                          <m:t>𝑞</m:t>
                        </m:r>
                      </m:e>
                      <m:sup>
                        <m:r>
                          <a:rPr lang="en-US" sz="2400" i="1">
                            <a:latin typeface="Cambria Math"/>
                          </a:rPr>
                          <m:t>∗</m:t>
                        </m:r>
                      </m:sup>
                    </m:sSup>
                  </m:oMath>
                </a14:m>
                <a:r>
                  <a:rPr lang="he-IL" dirty="0" smtClean="0"/>
                  <a:t>?</a:t>
                </a:r>
                <a:r>
                  <a:rPr lang="he-IL" sz="2400" dirty="0" smtClean="0"/>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629607" y="1389065"/>
                <a:ext cx="4500563" cy="461665"/>
              </a:xfrm>
              <a:prstGeom prst="rect">
                <a:avLst/>
              </a:prstGeom>
              <a:blipFill rotWithShape="1">
                <a:blip r:embed="rId6"/>
                <a:stretch>
                  <a:fillRect t="-9211" r="-1083" b="-30263"/>
                </a:stretch>
              </a:blipFill>
            </p:spPr>
            <p:txBody>
              <a:bodyPr/>
              <a:lstStyle/>
              <a:p>
                <a:r>
                  <a:rPr lang="en-US">
                    <a:noFill/>
                  </a:rPr>
                  <a:t> </a:t>
                </a:r>
              </a:p>
            </p:txBody>
          </p:sp>
        </mc:Fallback>
      </mc:AlternateContent>
      <p:graphicFrame>
        <p:nvGraphicFramePr>
          <p:cNvPr id="7" name="Object 6"/>
          <p:cNvGraphicFramePr>
            <a:graphicFrameLocks noChangeAspect="1"/>
          </p:cNvGraphicFramePr>
          <p:nvPr>
            <p:extLst>
              <p:ext uri="{D42A27DB-BD31-4B8C-83A1-F6EECF244321}">
                <p14:modId xmlns:p14="http://schemas.microsoft.com/office/powerpoint/2010/main" val="2149353188"/>
              </p:ext>
            </p:extLst>
          </p:nvPr>
        </p:nvGraphicFramePr>
        <p:xfrm>
          <a:off x="424296" y="1840676"/>
          <a:ext cx="4400006" cy="676924"/>
        </p:xfrm>
        <a:graphic>
          <a:graphicData uri="http://schemas.openxmlformats.org/presentationml/2006/ole">
            <mc:AlternateContent xmlns:mc="http://schemas.openxmlformats.org/markup-compatibility/2006">
              <mc:Choice xmlns:v="urn:schemas-microsoft-com:vml" Requires="v">
                <p:oleObj spid="_x0000_s55498" name="Equation" r:id="rId7" imgW="2971800" imgH="457200" progId="Equation.DSMT4">
                  <p:embed/>
                </p:oleObj>
              </mc:Choice>
              <mc:Fallback>
                <p:oleObj name="Equation" r:id="rId7" imgW="2971800" imgH="457200" progId="Equation.DSMT4">
                  <p:embed/>
                  <p:pic>
                    <p:nvPicPr>
                      <p:cNvPr id="0" name=""/>
                      <p:cNvPicPr/>
                      <p:nvPr/>
                    </p:nvPicPr>
                    <p:blipFill>
                      <a:blip r:embed="rId8"/>
                      <a:stretch>
                        <a:fillRect/>
                      </a:stretch>
                    </p:blipFill>
                    <p:spPr>
                      <a:xfrm>
                        <a:off x="424296" y="1840676"/>
                        <a:ext cx="4400006" cy="676924"/>
                      </a:xfrm>
                      <a:prstGeom prst="rect">
                        <a:avLst/>
                      </a:prstGeom>
                      <a:solidFill>
                        <a:schemeClr val="tx1"/>
                      </a:solidFill>
                    </p:spPr>
                  </p:pic>
                </p:oleObj>
              </mc:Fallback>
            </mc:AlternateContent>
          </a:graphicData>
        </a:graphic>
      </p:graphicFrame>
      <p:sp>
        <p:nvSpPr>
          <p:cNvPr id="8" name="Rounded Rectangle 7"/>
          <p:cNvSpPr/>
          <p:nvPr/>
        </p:nvSpPr>
        <p:spPr bwMode="auto">
          <a:xfrm>
            <a:off x="3535074" y="1931218"/>
            <a:ext cx="1267354" cy="557982"/>
          </a:xfrm>
          <a:prstGeom prst="roundRect">
            <a:avLst/>
          </a:prstGeom>
          <a:noFill/>
          <a:ln w="28575"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9" name="TextBox 8"/>
          <p:cNvSpPr txBox="1"/>
          <p:nvPr/>
        </p:nvSpPr>
        <p:spPr>
          <a:xfrm>
            <a:off x="6357817" y="2794514"/>
            <a:ext cx="2786183" cy="461665"/>
          </a:xfrm>
          <a:prstGeom prst="rect">
            <a:avLst/>
          </a:prstGeom>
          <a:noFill/>
        </p:spPr>
        <p:txBody>
          <a:bodyPr wrap="square" rtlCol="0">
            <a:spAutoFit/>
          </a:bodyPr>
          <a:lstStyle/>
          <a:p>
            <a:pPr algn="r" rtl="1"/>
            <a:r>
              <a:rPr lang="he-IL" dirty="0" smtClean="0"/>
              <a:t>ובאשר לקיבול החשמלי?</a:t>
            </a:r>
            <a:r>
              <a:rPr lang="he-IL" sz="2400" dirty="0" smtClean="0"/>
              <a:t>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221516876"/>
              </p:ext>
            </p:extLst>
          </p:nvPr>
        </p:nvGraphicFramePr>
        <p:xfrm>
          <a:off x="424296" y="2693234"/>
          <a:ext cx="2578752" cy="664224"/>
        </p:xfrm>
        <a:graphic>
          <a:graphicData uri="http://schemas.openxmlformats.org/presentationml/2006/ole">
            <mc:AlternateContent xmlns:mc="http://schemas.openxmlformats.org/markup-compatibility/2006">
              <mc:Choice xmlns:v="urn:schemas-microsoft-com:vml" Requires="v">
                <p:oleObj spid="_x0000_s55499" name="Equation" r:id="rId9" imgW="1676160" imgH="431640" progId="Equation.DSMT4">
                  <p:embed/>
                </p:oleObj>
              </mc:Choice>
              <mc:Fallback>
                <p:oleObj name="Equation" r:id="rId9" imgW="1676160" imgH="431640" progId="Equation.DSMT4">
                  <p:embed/>
                  <p:pic>
                    <p:nvPicPr>
                      <p:cNvPr id="0" name=""/>
                      <p:cNvPicPr/>
                      <p:nvPr/>
                    </p:nvPicPr>
                    <p:blipFill>
                      <a:blip r:embed="rId10"/>
                      <a:stretch>
                        <a:fillRect/>
                      </a:stretch>
                    </p:blipFill>
                    <p:spPr>
                      <a:xfrm>
                        <a:off x="424296" y="2693234"/>
                        <a:ext cx="2578752" cy="664224"/>
                      </a:xfrm>
                      <a:prstGeom prst="rect">
                        <a:avLst/>
                      </a:prstGeom>
                      <a:solidFill>
                        <a:schemeClr val="tx1"/>
                      </a:solidFill>
                    </p:spPr>
                  </p:pic>
                </p:oleObj>
              </mc:Fallback>
            </mc:AlternateContent>
          </a:graphicData>
        </a:graphic>
      </p:graphicFrame>
      <p:sp>
        <p:nvSpPr>
          <p:cNvPr id="11" name="Rounded Rectangle 10"/>
          <p:cNvSpPr/>
          <p:nvPr/>
        </p:nvSpPr>
        <p:spPr bwMode="auto">
          <a:xfrm>
            <a:off x="2094899" y="2737716"/>
            <a:ext cx="864105" cy="557982"/>
          </a:xfrm>
          <a:prstGeom prst="roundRect">
            <a:avLst/>
          </a:prstGeom>
          <a:noFill/>
          <a:ln w="28575"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13" name="TextBox 12"/>
              <p:cNvSpPr txBox="1"/>
              <p:nvPr/>
            </p:nvSpPr>
            <p:spPr>
              <a:xfrm>
                <a:off x="3419860" y="3601821"/>
                <a:ext cx="5587880" cy="402931"/>
              </a:xfrm>
              <a:prstGeom prst="rect">
                <a:avLst/>
              </a:prstGeom>
              <a:noFill/>
            </p:spPr>
            <p:txBody>
              <a:bodyPr wrap="square" rtlCol="0">
                <a:spAutoFit/>
              </a:bodyPr>
              <a:lstStyle/>
              <a:p>
                <a:pPr algn="r" rtl="1"/>
                <a:r>
                  <a:rPr lang="he-IL" dirty="0" smtClean="0"/>
                  <a:t>נשוב לתנאי השפה ונלמד על רציפות ווקטור צפיפות הזרם </a:t>
                </a:r>
                <a14:m>
                  <m:oMath xmlns:m="http://schemas.openxmlformats.org/officeDocument/2006/math">
                    <m:acc>
                      <m:accPr>
                        <m:chr m:val="⃗"/>
                        <m:ctrlPr>
                          <a:rPr lang="he-IL" i="1" smtClean="0">
                            <a:latin typeface="Cambria Math" panose="02040503050406030204" pitchFamily="18" charset="0"/>
                          </a:rPr>
                        </m:ctrlPr>
                      </m:accPr>
                      <m:e>
                        <m:r>
                          <a:rPr lang="en-US" b="0" i="1" smtClean="0">
                            <a:latin typeface="Cambria Math"/>
                          </a:rPr>
                          <m:t>𝐽</m:t>
                        </m:r>
                      </m:e>
                    </m:acc>
                  </m:oMath>
                </a14:m>
                <a:r>
                  <a:rPr lang="he-IL" dirty="0" smtClean="0"/>
                  <a:t> :</a:t>
                </a:r>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419860" y="3601821"/>
                <a:ext cx="5587880" cy="402931"/>
              </a:xfrm>
              <a:prstGeom prst="rect">
                <a:avLst/>
              </a:prstGeom>
              <a:blipFill rotWithShape="1">
                <a:blip r:embed="rId11"/>
                <a:stretch>
                  <a:fillRect t="-21212" r="-763" b="-24242"/>
                </a:stretch>
              </a:blipFill>
            </p:spPr>
            <p:txBody>
              <a:bodyPr/>
              <a:lstStyle/>
              <a:p>
                <a:r>
                  <a:rPr lang="en-US">
                    <a:noFill/>
                  </a:rPr>
                  <a:t> </a:t>
                </a:r>
              </a:p>
            </p:txBody>
          </p:sp>
        </mc:Fallback>
      </mc:AlternateContent>
    </p:spTree>
    <p:extLst>
      <p:ext uri="{BB962C8B-B14F-4D97-AF65-F5344CB8AC3E}">
        <p14:creationId xmlns:p14="http://schemas.microsoft.com/office/powerpoint/2010/main" val="398570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animBg="1"/>
      <p:bldP spid="9" grpId="0"/>
      <p:bldP spid="11" grpId="0" animBg="1"/>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67</a:t>
            </a:fld>
            <a:endParaRPr lang="en-US" altLang="en-US">
              <a:solidFill>
                <a:srgbClr val="FFFFFF"/>
              </a:solidFill>
            </a:endParaRPr>
          </a:p>
        </p:txBody>
      </p:sp>
      <p:sp>
        <p:nvSpPr>
          <p:cNvPr id="3" name="TextBox 2"/>
          <p:cNvSpPr txBox="1"/>
          <p:nvPr/>
        </p:nvSpPr>
        <p:spPr>
          <a:xfrm>
            <a:off x="6300210" y="375829"/>
            <a:ext cx="2649922" cy="1754326"/>
          </a:xfrm>
          <a:prstGeom prst="rect">
            <a:avLst/>
          </a:prstGeom>
          <a:noFill/>
        </p:spPr>
        <p:txBody>
          <a:bodyPr wrap="square" rtlCol="0">
            <a:spAutoFit/>
          </a:bodyPr>
          <a:lstStyle/>
          <a:p>
            <a:r>
              <a:rPr lang="he-IL" dirty="0" smtClean="0"/>
              <a:t>השטף</a:t>
            </a:r>
          </a:p>
          <a:p>
            <a:r>
              <a:rPr lang="he-IL" dirty="0" smtClean="0"/>
              <a:t>המטען האפקטיבי</a:t>
            </a:r>
          </a:p>
          <a:p>
            <a:r>
              <a:rPr lang="he-IL" dirty="0" smtClean="0"/>
              <a:t>הקיבול</a:t>
            </a:r>
          </a:p>
          <a:p>
            <a:r>
              <a:rPr lang="en-US" dirty="0" smtClean="0"/>
              <a:t>J</a:t>
            </a:r>
            <a:endParaRPr lang="he-IL" dirty="0" smtClean="0"/>
          </a:p>
          <a:p>
            <a:r>
              <a:rPr lang="he-IL" dirty="0" smtClean="0"/>
              <a:t>הצטברות מטען</a:t>
            </a:r>
          </a:p>
          <a:p>
            <a:r>
              <a:rPr lang="he-IL" dirty="0" smtClean="0"/>
              <a:t>הדואליות </a:t>
            </a:r>
            <a:endParaRPr lang="en-US" dirty="0"/>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68" y="2601693"/>
            <a:ext cx="6178129" cy="197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965" y="2576293"/>
            <a:ext cx="2583168" cy="197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1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31669" y="6251743"/>
            <a:ext cx="597117" cy="476250"/>
          </a:xfrm>
        </p:spPr>
        <p:txBody>
          <a:bodyPr/>
          <a:lstStyle/>
          <a:p>
            <a:pPr algn="r" rtl="1">
              <a:defRPr/>
            </a:pPr>
            <a:fld id="{DB313FC9-621A-4E74-B621-6E46F1091A4A}" type="slidenum">
              <a:rPr lang="he-IL" altLang="en-US" smtClean="0">
                <a:solidFill>
                  <a:srgbClr val="FFFFFF"/>
                </a:solidFill>
              </a:rPr>
              <a:pPr algn="r" rtl="1">
                <a:defRPr/>
              </a:pPr>
              <a:t>68</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6063269" y="145401"/>
                <a:ext cx="2944717" cy="402931"/>
              </a:xfrm>
              <a:prstGeom prst="rect">
                <a:avLst/>
              </a:prstGeom>
            </p:spPr>
            <p:txBody>
              <a:bodyPr wrap="none">
                <a:spAutoFit/>
              </a:bodyPr>
              <a:lstStyle/>
              <a:p>
                <a:pPr algn="r" rtl="1"/>
                <a:r>
                  <a:rPr lang="he-IL" dirty="0"/>
                  <a:t>רציפות ווקטור צפיפות הזרם </a:t>
                </a:r>
                <a14:m>
                  <m:oMath xmlns:m="http://schemas.openxmlformats.org/officeDocument/2006/math">
                    <m:acc>
                      <m:accPr>
                        <m:chr m:val="⃗"/>
                        <m:ctrlPr>
                          <a:rPr lang="he-IL" i="1">
                            <a:latin typeface="Cambria Math" panose="02040503050406030204" pitchFamily="18" charset="0"/>
                          </a:rPr>
                        </m:ctrlPr>
                      </m:accPr>
                      <m:e>
                        <m:r>
                          <a:rPr lang="en-US" i="1">
                            <a:latin typeface="Cambria Math"/>
                          </a:rPr>
                          <m:t>𝐽</m:t>
                        </m:r>
                      </m:e>
                    </m:acc>
                  </m:oMath>
                </a14:m>
                <a:r>
                  <a:rPr lang="he-IL" dirty="0"/>
                  <a:t> </a:t>
                </a:r>
                <a:r>
                  <a:rPr lang="he-IL" dirty="0" smtClean="0"/>
                  <a:t>:</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6063269" y="145401"/>
                <a:ext cx="2944717" cy="402931"/>
              </a:xfrm>
              <a:prstGeom prst="rect">
                <a:avLst/>
              </a:prstGeom>
              <a:blipFill rotWithShape="1">
                <a:blip r:embed="rId4"/>
                <a:stretch>
                  <a:fillRect l="-1035" t="-21212" r="-1656" b="-24242"/>
                </a:stretch>
              </a:blipFill>
            </p:spPr>
            <p:txBody>
              <a:bodyPr/>
              <a:lstStyle/>
              <a:p>
                <a:r>
                  <a:rPr lang="en-US">
                    <a:noFill/>
                  </a:rPr>
                  <a:t> </a:t>
                </a:r>
              </a:p>
            </p:txBody>
          </p:sp>
        </mc:Fallback>
      </mc:AlternateContent>
      <p:grpSp>
        <p:nvGrpSpPr>
          <p:cNvPr id="15" name="Group 14"/>
          <p:cNvGrpSpPr/>
          <p:nvPr/>
        </p:nvGrpSpPr>
        <p:grpSpPr>
          <a:xfrm>
            <a:off x="-209381" y="383548"/>
            <a:ext cx="3974883" cy="1356094"/>
            <a:chOff x="-92914" y="383548"/>
            <a:chExt cx="2975814" cy="1356094"/>
          </a:xfrm>
        </p:grpSpPr>
        <p:sp>
          <p:nvSpPr>
            <p:cNvPr id="16" name="Freeform 15"/>
            <p:cNvSpPr/>
            <p:nvPr/>
          </p:nvSpPr>
          <p:spPr bwMode="auto">
            <a:xfrm>
              <a:off x="254000" y="999396"/>
              <a:ext cx="2628900" cy="321404"/>
            </a:xfrm>
            <a:custGeom>
              <a:avLst/>
              <a:gdLst>
                <a:gd name="connsiteX0" fmla="*/ 0 w 2628900"/>
                <a:gd name="connsiteY0" fmla="*/ 67404 h 321404"/>
                <a:gd name="connsiteX1" fmla="*/ 749300 w 2628900"/>
                <a:gd name="connsiteY1" fmla="*/ 16604 h 321404"/>
                <a:gd name="connsiteX2" fmla="*/ 2628900 w 2628900"/>
                <a:gd name="connsiteY2" fmla="*/ 321404 h 321404"/>
                <a:gd name="connsiteX3" fmla="*/ 2628900 w 2628900"/>
                <a:gd name="connsiteY3" fmla="*/ 321404 h 321404"/>
              </a:gdLst>
              <a:ahLst/>
              <a:cxnLst>
                <a:cxn ang="0">
                  <a:pos x="connsiteX0" y="connsiteY0"/>
                </a:cxn>
                <a:cxn ang="0">
                  <a:pos x="connsiteX1" y="connsiteY1"/>
                </a:cxn>
                <a:cxn ang="0">
                  <a:pos x="connsiteX2" y="connsiteY2"/>
                </a:cxn>
                <a:cxn ang="0">
                  <a:pos x="connsiteX3" y="connsiteY3"/>
                </a:cxn>
              </a:cxnLst>
              <a:rect l="l" t="t" r="r" b="b"/>
              <a:pathLst>
                <a:path w="2628900" h="321404">
                  <a:moveTo>
                    <a:pt x="0" y="67404"/>
                  </a:moveTo>
                  <a:cubicBezTo>
                    <a:pt x="155575" y="20837"/>
                    <a:pt x="311150" y="-25729"/>
                    <a:pt x="749300" y="16604"/>
                  </a:cubicBezTo>
                  <a:cubicBezTo>
                    <a:pt x="1187450" y="58937"/>
                    <a:pt x="2628900" y="321404"/>
                    <a:pt x="2628900" y="321404"/>
                  </a:cubicBezTo>
                  <a:lnTo>
                    <a:pt x="2628900" y="321404"/>
                  </a:lnTo>
                </a:path>
              </a:pathLst>
            </a:custGeom>
            <a:noFill/>
            <a:ln w="2857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17" name="Group 16"/>
            <p:cNvGrpSpPr/>
            <p:nvPr/>
          </p:nvGrpSpPr>
          <p:grpSpPr>
            <a:xfrm>
              <a:off x="-92914" y="383548"/>
              <a:ext cx="959610" cy="1356094"/>
              <a:chOff x="-92914" y="383548"/>
              <a:chExt cx="959610" cy="1356094"/>
            </a:xfrm>
          </p:grpSpPr>
          <mc:AlternateContent xmlns:mc="http://schemas.openxmlformats.org/markup-compatibility/2006" xmlns:a14="http://schemas.microsoft.com/office/drawing/2010/main">
            <mc:Choice Requires="a14">
              <p:sp>
                <p:nvSpPr>
                  <p:cNvPr id="18" name="TextBox 17"/>
                  <p:cNvSpPr txBox="1"/>
                  <p:nvPr/>
                </p:nvSpPr>
                <p:spPr>
                  <a:xfrm>
                    <a:off x="-92914" y="1009506"/>
                    <a:ext cx="913648" cy="730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𝜀</m:t>
                              </m:r>
                            </m:e>
                            <m:sub>
                              <m:r>
                                <a:rPr lang="en-US" sz="2400" b="0" i="1" smtClean="0">
                                  <a:latin typeface="Cambria Math"/>
                                </a:rPr>
                                <m:t>1</m:t>
                              </m:r>
                            </m:sub>
                          </m:sSub>
                          <m:r>
                            <a:rPr lang="en-US" sz="2400" b="0" i="0" smtClean="0">
                              <a:latin typeface="Cambria Math"/>
                            </a:rPr>
                            <m:t>,</m:t>
                          </m:r>
                          <m:sSub>
                            <m:sSubPr>
                              <m:ctrlPr>
                                <a:rPr lang="en-US" i="1" dirty="0">
                                  <a:latin typeface="Cambria Math" panose="02040503050406030204" pitchFamily="18" charset="0"/>
                                </a:rPr>
                              </m:ctrlPr>
                            </m:sSubPr>
                            <m:e>
                              <m:r>
                                <a:rPr lang="en-US" i="1" dirty="0">
                                  <a:latin typeface="Cambria Math"/>
                                  <a:ea typeface="Cambria Math"/>
                                </a:rPr>
                                <m:t>𝜎</m:t>
                              </m:r>
                            </m:e>
                            <m:sub>
                              <m:r>
                                <a:rPr lang="en-US" b="0" i="1" dirty="0" smtClean="0">
                                  <a:latin typeface="Cambria Math"/>
                                </a:rPr>
                                <m:t>1</m:t>
                              </m:r>
                            </m:sub>
                          </m:sSub>
                        </m:oMath>
                      </m:oMathPara>
                    </a14:m>
                    <a:endParaRPr lang="en-US" sz="2400" dirty="0"/>
                  </a:p>
                  <a:p>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92914" y="1009506"/>
                    <a:ext cx="913648" cy="73013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469" y="383548"/>
                    <a:ext cx="830227" cy="453137"/>
                  </a:xfrm>
                  <a:prstGeom prst="rect">
                    <a:avLst/>
                  </a:prstGeom>
                  <a:noFill/>
                </p:spPr>
                <p:txBody>
                  <a:bodyPr wrap="none" rtlCol="0">
                    <a:sp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𝜀</m:t>
                            </m:r>
                          </m:e>
                          <m:sub>
                            <m:r>
                              <a:rPr lang="en-US" sz="2400" b="0" i="1" smtClean="0">
                                <a:latin typeface="Cambria Math"/>
                              </a:rPr>
                              <m:t>2</m:t>
                            </m:r>
                          </m:sub>
                        </m:sSub>
                      </m:oMath>
                    </a14:m>
                    <a:r>
                      <a:rPr lang="en-US" dirty="0" smtClean="0"/>
                      <a: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a:ea typeface="Cambria Math"/>
                              </a:rPr>
                              <m:t>𝜎</m:t>
                            </m:r>
                          </m:e>
                          <m:sub>
                            <m:r>
                              <a:rPr lang="en-US" b="0" i="1" dirty="0" smtClean="0">
                                <a:latin typeface="Cambria Math"/>
                              </a:rPr>
                              <m:t>2</m:t>
                            </m:r>
                          </m:sub>
                        </m:sSub>
                      </m:oMath>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6469" y="383548"/>
                    <a:ext cx="830227" cy="453137"/>
                  </a:xfrm>
                  <a:prstGeom prst="rect">
                    <a:avLst/>
                  </a:prstGeom>
                  <a:blipFill rotWithShape="1">
                    <a:blip r:embed="rId6"/>
                    <a:stretch>
                      <a:fillRect b="-17568"/>
                    </a:stretch>
                  </a:blipFill>
                </p:spPr>
                <p:txBody>
                  <a:bodyPr/>
                  <a:lstStyle/>
                  <a:p>
                    <a:r>
                      <a:rPr lang="en-US">
                        <a:noFill/>
                      </a:rPr>
                      <a:t> </a:t>
                    </a:r>
                  </a:p>
                </p:txBody>
              </p:sp>
            </mc:Fallback>
          </mc:AlternateContent>
        </p:grpSp>
      </p:grpSp>
      <p:grpSp>
        <p:nvGrpSpPr>
          <p:cNvPr id="26" name="Group 25"/>
          <p:cNvGrpSpPr/>
          <p:nvPr/>
        </p:nvGrpSpPr>
        <p:grpSpPr>
          <a:xfrm>
            <a:off x="2536547" y="721471"/>
            <a:ext cx="595278" cy="691284"/>
            <a:chOff x="1922078" y="702878"/>
            <a:chExt cx="595278" cy="691284"/>
          </a:xfrm>
        </p:grpSpPr>
        <p:sp>
          <p:nvSpPr>
            <p:cNvPr id="20" name="Flowchart: Magnetic Disk 19"/>
            <p:cNvSpPr/>
            <p:nvPr/>
          </p:nvSpPr>
          <p:spPr bwMode="auto">
            <a:xfrm rot="562010">
              <a:off x="1922078" y="818092"/>
              <a:ext cx="518463" cy="576070"/>
            </a:xfrm>
            <a:prstGeom prst="flowChartMagneticDisk">
              <a:avLst/>
            </a:prstGeom>
            <a:solidFill>
              <a:srgbClr val="009999">
                <a:alpha val="41961"/>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21" name="TextBox 20"/>
            <p:cNvSpPr txBox="1"/>
            <p:nvPr/>
          </p:nvSpPr>
          <p:spPr>
            <a:xfrm>
              <a:off x="2056500" y="702878"/>
              <a:ext cx="460856" cy="369332"/>
            </a:xfrm>
            <a:prstGeom prst="rect">
              <a:avLst/>
            </a:prstGeom>
            <a:noFill/>
          </p:spPr>
          <p:txBody>
            <a:bodyPr wrap="square" rtlCol="0">
              <a:spAutoFit/>
            </a:bodyPr>
            <a:lstStyle/>
            <a:p>
              <a:r>
                <a:rPr lang="en-US" dirty="0" smtClean="0"/>
                <a:t>s</a:t>
              </a:r>
              <a:endParaRPr lang="en-US" dirty="0"/>
            </a:p>
          </p:txBody>
        </p:sp>
      </p:grpSp>
      <p:grpSp>
        <p:nvGrpSpPr>
          <p:cNvPr id="55" name="Group 54"/>
          <p:cNvGrpSpPr/>
          <p:nvPr/>
        </p:nvGrpSpPr>
        <p:grpSpPr>
          <a:xfrm>
            <a:off x="2555755" y="1400636"/>
            <a:ext cx="1142531" cy="615755"/>
            <a:chOff x="2555755" y="1400636"/>
            <a:chExt cx="1142531" cy="615755"/>
          </a:xfrm>
        </p:grpSpPr>
        <p:cxnSp>
          <p:nvCxnSpPr>
            <p:cNvPr id="25" name="Straight Arrow Connector 24"/>
            <p:cNvCxnSpPr/>
            <p:nvPr/>
          </p:nvCxnSpPr>
          <p:spPr bwMode="auto">
            <a:xfrm flipV="1">
              <a:off x="2555755" y="1400636"/>
              <a:ext cx="1142531" cy="543434"/>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1" name="TextBox 50"/>
                <p:cNvSpPr txBox="1"/>
                <p:nvPr/>
              </p:nvSpPr>
              <p:spPr>
                <a:xfrm rot="20174215">
                  <a:off x="3016611" y="1613460"/>
                  <a:ext cx="433452"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1</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rot="20174215">
                  <a:off x="3016611" y="1613460"/>
                  <a:ext cx="433452" cy="402931"/>
                </a:xfrm>
                <a:prstGeom prst="rect">
                  <a:avLst/>
                </a:prstGeom>
                <a:blipFill rotWithShape="1">
                  <a:blip r:embed="rId7"/>
                  <a:stretch>
                    <a:fillRect t="-21111" r="-10753" b="-4444"/>
                  </a:stretch>
                </a:blipFill>
              </p:spPr>
              <p:txBody>
                <a:bodyPr/>
                <a:lstStyle/>
                <a:p>
                  <a:r>
                    <a:rPr lang="en-US">
                      <a:noFill/>
                    </a:rPr>
                    <a:t> </a:t>
                  </a:r>
                </a:p>
              </p:txBody>
            </p:sp>
          </mc:Fallback>
        </mc:AlternateContent>
      </p:grpSp>
      <p:grpSp>
        <p:nvGrpSpPr>
          <p:cNvPr id="56" name="Group 55"/>
          <p:cNvGrpSpPr/>
          <p:nvPr/>
        </p:nvGrpSpPr>
        <p:grpSpPr>
          <a:xfrm>
            <a:off x="2153801" y="1239934"/>
            <a:ext cx="1544485" cy="688748"/>
            <a:chOff x="2153801" y="1239934"/>
            <a:chExt cx="1544485" cy="688748"/>
          </a:xfrm>
        </p:grpSpPr>
        <p:cxnSp>
          <p:nvCxnSpPr>
            <p:cNvPr id="29" name="Straight Arrow Connector 28"/>
            <p:cNvCxnSpPr/>
            <p:nvPr/>
          </p:nvCxnSpPr>
          <p:spPr bwMode="auto">
            <a:xfrm flipV="1">
              <a:off x="2570233" y="1239934"/>
              <a:ext cx="54769" cy="68874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p:cNvCxnSpPr/>
            <p:nvPr/>
          </p:nvCxnSpPr>
          <p:spPr bwMode="auto">
            <a:xfrm>
              <a:off x="2613660" y="1287780"/>
              <a:ext cx="1084626" cy="112856"/>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3" name="TextBox 52"/>
                <p:cNvSpPr txBox="1"/>
                <p:nvPr/>
              </p:nvSpPr>
              <p:spPr>
                <a:xfrm>
                  <a:off x="2153801" y="1470887"/>
                  <a:ext cx="56541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𝑁</m:t>
                            </m:r>
                            <m:r>
                              <a:rPr lang="en-US" b="0" i="1" dirty="0" smtClean="0">
                                <a:latin typeface="Cambria Math"/>
                              </a:rPr>
                              <m:t>1</m:t>
                            </m:r>
                          </m:sub>
                        </m:sSub>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2153801" y="1470887"/>
                  <a:ext cx="565411" cy="402931"/>
                </a:xfrm>
                <a:prstGeom prst="rect">
                  <a:avLst/>
                </a:prstGeom>
                <a:blipFill rotWithShape="1">
                  <a:blip r:embed="rId8"/>
                  <a:stretch>
                    <a:fillRect t="-21212" r="-10753"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2732091" y="1252813"/>
                  <a:ext cx="55117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𝑇</m:t>
                            </m:r>
                            <m:r>
                              <a:rPr lang="en-US" b="0" i="1" dirty="0" smtClean="0">
                                <a:latin typeface="Cambria Math"/>
                              </a:rPr>
                              <m:t>1</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2732091" y="1252813"/>
                  <a:ext cx="551177" cy="402931"/>
                </a:xfrm>
                <a:prstGeom prst="rect">
                  <a:avLst/>
                </a:prstGeom>
                <a:blipFill rotWithShape="1">
                  <a:blip r:embed="rId9"/>
                  <a:stretch>
                    <a:fillRect t="-21212" r="-13187" b="-10606"/>
                  </a:stretch>
                </a:blipFill>
              </p:spPr>
              <p:txBody>
                <a:bodyPr/>
                <a:lstStyle/>
                <a:p>
                  <a:r>
                    <a:rPr lang="en-US">
                      <a:noFill/>
                    </a:rPr>
                    <a:t> </a:t>
                  </a:r>
                </a:p>
              </p:txBody>
            </p:sp>
          </mc:Fallback>
        </mc:AlternateContent>
      </p:grpSp>
      <p:grpSp>
        <p:nvGrpSpPr>
          <p:cNvPr id="63" name="Group 62"/>
          <p:cNvGrpSpPr/>
          <p:nvPr/>
        </p:nvGrpSpPr>
        <p:grpSpPr>
          <a:xfrm>
            <a:off x="2650704" y="420038"/>
            <a:ext cx="1575654" cy="664210"/>
            <a:chOff x="2555755" y="1279860"/>
            <a:chExt cx="1575654" cy="664210"/>
          </a:xfrm>
        </p:grpSpPr>
        <p:cxnSp>
          <p:nvCxnSpPr>
            <p:cNvPr id="64" name="Straight Arrow Connector 63"/>
            <p:cNvCxnSpPr/>
            <p:nvPr/>
          </p:nvCxnSpPr>
          <p:spPr bwMode="auto">
            <a:xfrm flipV="1">
              <a:off x="2555755" y="1584308"/>
              <a:ext cx="1575654" cy="359762"/>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5" name="TextBox 64"/>
                <p:cNvSpPr txBox="1"/>
                <p:nvPr/>
              </p:nvSpPr>
              <p:spPr>
                <a:xfrm rot="20174215">
                  <a:off x="3329886" y="1279860"/>
                  <a:ext cx="438773"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2</m:t>
                            </m:r>
                          </m:sub>
                        </m:sSub>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rot="20174215">
                  <a:off x="3329886" y="1279860"/>
                  <a:ext cx="438773" cy="402931"/>
                </a:xfrm>
                <a:prstGeom prst="rect">
                  <a:avLst/>
                </a:prstGeom>
                <a:blipFill rotWithShape="1">
                  <a:blip r:embed="rId10"/>
                  <a:stretch>
                    <a:fillRect t="-21111" r="-10638" b="-4444"/>
                  </a:stretch>
                </a:blipFill>
              </p:spPr>
              <p:txBody>
                <a:bodyPr/>
                <a:lstStyle/>
                <a:p>
                  <a:r>
                    <a:rPr lang="en-US">
                      <a:noFill/>
                    </a:rPr>
                    <a:t> </a:t>
                  </a:r>
                </a:p>
              </p:txBody>
            </p:sp>
          </mc:Fallback>
        </mc:AlternateContent>
      </p:grpSp>
      <p:grpSp>
        <p:nvGrpSpPr>
          <p:cNvPr id="66" name="Group 65"/>
          <p:cNvGrpSpPr/>
          <p:nvPr/>
        </p:nvGrpSpPr>
        <p:grpSpPr>
          <a:xfrm>
            <a:off x="2670969" y="721471"/>
            <a:ext cx="2019633" cy="912507"/>
            <a:chOff x="2576020" y="1581293"/>
            <a:chExt cx="2019633" cy="912507"/>
          </a:xfrm>
        </p:grpSpPr>
        <p:cxnSp>
          <p:nvCxnSpPr>
            <p:cNvPr id="67" name="Straight Arrow Connector 66"/>
            <p:cNvCxnSpPr/>
            <p:nvPr/>
          </p:nvCxnSpPr>
          <p:spPr bwMode="auto">
            <a:xfrm flipV="1">
              <a:off x="4097644" y="1584308"/>
              <a:ext cx="33765" cy="515448"/>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p:cNvCxnSpPr/>
            <p:nvPr/>
          </p:nvCxnSpPr>
          <p:spPr bwMode="auto">
            <a:xfrm>
              <a:off x="2576020" y="1944070"/>
              <a:ext cx="1555389" cy="168565"/>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69" name="TextBox 68"/>
                <p:cNvSpPr txBox="1"/>
                <p:nvPr/>
              </p:nvSpPr>
              <p:spPr>
                <a:xfrm>
                  <a:off x="4026854" y="1581293"/>
                  <a:ext cx="56541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𝑁</m:t>
                            </m:r>
                            <m:r>
                              <a:rPr lang="en-US" b="0" i="1" dirty="0" smtClean="0">
                                <a:latin typeface="Cambria Math"/>
                              </a:rPr>
                              <m:t>2</m:t>
                            </m:r>
                          </m:sub>
                        </m:sSub>
                      </m:oMath>
                    </m:oMathPara>
                  </a14:m>
                  <a:endParaRPr lang="en-US" dirty="0"/>
                </a:p>
              </p:txBody>
            </p:sp>
          </mc:Choice>
          <mc:Fallback xmlns="">
            <p:sp>
              <p:nvSpPr>
                <p:cNvPr id="69" name="TextBox 68"/>
                <p:cNvSpPr txBox="1">
                  <a:spLocks noRot="1" noChangeAspect="1" noMove="1" noResize="1" noEditPoints="1" noAdjustHandles="1" noChangeArrowheads="1" noChangeShapeType="1" noTextEdit="1"/>
                </p:cNvSpPr>
                <p:nvPr/>
              </p:nvSpPr>
              <p:spPr>
                <a:xfrm>
                  <a:off x="4026854" y="1581293"/>
                  <a:ext cx="565411" cy="402931"/>
                </a:xfrm>
                <a:prstGeom prst="rect">
                  <a:avLst/>
                </a:prstGeom>
                <a:blipFill rotWithShape="1">
                  <a:blip r:embed="rId11"/>
                  <a:stretch>
                    <a:fillRect t="-21212" r="-10753"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044476" y="2090869"/>
                  <a:ext cx="55117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𝑇</m:t>
                            </m:r>
                            <m:r>
                              <a:rPr lang="en-US" b="0" i="1" dirty="0" smtClean="0">
                                <a:latin typeface="Cambria Math"/>
                              </a:rPr>
                              <m:t>2</m:t>
                            </m:r>
                          </m:sub>
                        </m:sSub>
                      </m:oMath>
                    </m:oMathPara>
                  </a14:m>
                  <a:endParaRPr lang="en-US" dirty="0"/>
                </a:p>
              </p:txBody>
            </p:sp>
          </mc:Choice>
          <mc:Fallback xmlns="">
            <p:sp>
              <p:nvSpPr>
                <p:cNvPr id="70" name="TextBox 69"/>
                <p:cNvSpPr txBox="1">
                  <a:spLocks noRot="1" noChangeAspect="1" noMove="1" noResize="1" noEditPoints="1" noAdjustHandles="1" noChangeArrowheads="1" noChangeShapeType="1" noTextEdit="1"/>
                </p:cNvSpPr>
                <p:nvPr/>
              </p:nvSpPr>
              <p:spPr>
                <a:xfrm>
                  <a:off x="4044476" y="2090869"/>
                  <a:ext cx="551177" cy="402931"/>
                </a:xfrm>
                <a:prstGeom prst="rect">
                  <a:avLst/>
                </a:prstGeom>
                <a:blipFill rotWithShape="1">
                  <a:blip r:embed="rId12"/>
                  <a:stretch>
                    <a:fillRect t="-21212" r="-14444" b="-10606"/>
                  </a:stretch>
                </a:blipFill>
              </p:spPr>
              <p:txBody>
                <a:bodyPr/>
                <a:lstStyle/>
                <a:p>
                  <a:r>
                    <a:rPr lang="en-US">
                      <a:noFill/>
                    </a:rPr>
                    <a:t> </a:t>
                  </a:r>
                </a:p>
              </p:txBody>
            </p:sp>
          </mc:Fallback>
        </mc:AlternateContent>
      </p:grpSp>
      <p:sp>
        <p:nvSpPr>
          <p:cNvPr id="75" name="Rectangle 74"/>
          <p:cNvSpPr/>
          <p:nvPr/>
        </p:nvSpPr>
        <p:spPr>
          <a:xfrm>
            <a:off x="6057791" y="2046750"/>
            <a:ext cx="3007555" cy="369332"/>
          </a:xfrm>
          <a:prstGeom prst="rect">
            <a:avLst/>
          </a:prstGeom>
        </p:spPr>
        <p:txBody>
          <a:bodyPr wrap="none">
            <a:spAutoFit/>
          </a:bodyPr>
          <a:lstStyle/>
          <a:p>
            <a:pPr algn="r" rtl="1"/>
            <a:r>
              <a:rPr lang="he-IL" dirty="0" smtClean="0"/>
              <a:t>מחוק הצומת של קירכהוף נקבל:</a:t>
            </a:r>
            <a:endParaRPr lang="en-US" dirty="0"/>
          </a:p>
        </p:txBody>
      </p:sp>
      <p:graphicFrame>
        <p:nvGraphicFramePr>
          <p:cNvPr id="76" name="Object 75"/>
          <p:cNvGraphicFramePr>
            <a:graphicFrameLocks noChangeAspect="1"/>
          </p:cNvGraphicFramePr>
          <p:nvPr>
            <p:extLst>
              <p:ext uri="{D42A27DB-BD31-4B8C-83A1-F6EECF244321}">
                <p14:modId xmlns:p14="http://schemas.microsoft.com/office/powerpoint/2010/main" val="1599326484"/>
              </p:ext>
            </p:extLst>
          </p:nvPr>
        </p:nvGraphicFramePr>
        <p:xfrm>
          <a:off x="210075" y="2046432"/>
          <a:ext cx="5765275" cy="506299"/>
        </p:xfrm>
        <a:graphic>
          <a:graphicData uri="http://schemas.openxmlformats.org/presentationml/2006/ole">
            <mc:AlternateContent xmlns:mc="http://schemas.openxmlformats.org/markup-compatibility/2006">
              <mc:Choice xmlns:v="urn:schemas-microsoft-com:vml" Requires="v">
                <p:oleObj spid="_x0000_s56751" name="Equation" r:id="rId13" imgW="4483080" imgH="393480" progId="Equation.DSMT4">
                  <p:embed/>
                </p:oleObj>
              </mc:Choice>
              <mc:Fallback>
                <p:oleObj name="Equation" r:id="rId13" imgW="4483080" imgH="393480" progId="Equation.DSMT4">
                  <p:embed/>
                  <p:pic>
                    <p:nvPicPr>
                      <p:cNvPr id="0" name=""/>
                      <p:cNvPicPr/>
                      <p:nvPr/>
                    </p:nvPicPr>
                    <p:blipFill>
                      <a:blip r:embed="rId14"/>
                      <a:stretch>
                        <a:fillRect/>
                      </a:stretch>
                    </p:blipFill>
                    <p:spPr>
                      <a:xfrm>
                        <a:off x="210075" y="2046432"/>
                        <a:ext cx="5765275" cy="506299"/>
                      </a:xfrm>
                      <a:prstGeom prst="rect">
                        <a:avLst/>
                      </a:prstGeom>
                      <a:solidFill>
                        <a:schemeClr val="tx1"/>
                      </a:solidFill>
                    </p:spPr>
                  </p:pic>
                </p:oleObj>
              </mc:Fallback>
            </mc:AlternateContent>
          </a:graphicData>
        </a:graphic>
      </p:graphicFrame>
      <p:sp>
        <p:nvSpPr>
          <p:cNvPr id="77" name="Rounded Rectangle 76"/>
          <p:cNvSpPr/>
          <p:nvPr/>
        </p:nvSpPr>
        <p:spPr bwMode="auto">
          <a:xfrm>
            <a:off x="5218556" y="2073764"/>
            <a:ext cx="748891" cy="420646"/>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81" name="Group 80"/>
          <p:cNvGrpSpPr/>
          <p:nvPr/>
        </p:nvGrpSpPr>
        <p:grpSpPr>
          <a:xfrm>
            <a:off x="4192593" y="2680109"/>
            <a:ext cx="4836193" cy="426939"/>
            <a:chOff x="4192593" y="2680109"/>
            <a:chExt cx="4836193" cy="426939"/>
          </a:xfrm>
        </p:grpSpPr>
        <p:sp>
          <p:nvSpPr>
            <p:cNvPr id="78" name="TextBox 77"/>
            <p:cNvSpPr txBox="1"/>
            <p:nvPr/>
          </p:nvSpPr>
          <p:spPr>
            <a:xfrm>
              <a:off x="4192593" y="2737716"/>
              <a:ext cx="4836193" cy="369332"/>
            </a:xfrm>
            <a:prstGeom prst="rect">
              <a:avLst/>
            </a:prstGeom>
            <a:noFill/>
          </p:spPr>
          <p:txBody>
            <a:bodyPr wrap="square" rtlCol="0">
              <a:spAutoFit/>
            </a:bodyPr>
            <a:lstStyle/>
            <a:p>
              <a:pPr algn="r" rtl="1"/>
              <a:r>
                <a:rPr lang="he-IL" dirty="0" smtClean="0"/>
                <a:t>ובאשר לרציפות       ?  על כך נלמד מרציפות         </a:t>
              </a:r>
              <a:endParaRPr lang="en-US" dirty="0"/>
            </a:p>
          </p:txBody>
        </p:sp>
        <mc:AlternateContent xmlns:mc="http://schemas.openxmlformats.org/markup-compatibility/2006" xmlns:a14="http://schemas.microsoft.com/office/drawing/2010/main">
          <mc:Choice Requires="a14">
            <p:sp>
              <p:nvSpPr>
                <p:cNvPr id="79" name="TextBox 78"/>
                <p:cNvSpPr txBox="1"/>
                <p:nvPr/>
              </p:nvSpPr>
              <p:spPr>
                <a:xfrm>
                  <a:off x="7077168" y="2680109"/>
                  <a:ext cx="458459"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𝑇</m:t>
                            </m:r>
                          </m:sub>
                        </m:sSub>
                      </m:oMath>
                    </m:oMathPara>
                  </a14:m>
                  <a:endParaRPr lang="en-US" dirty="0"/>
                </a:p>
              </p:txBody>
            </p:sp>
          </mc:Choice>
          <mc:Fallback xmlns="">
            <p:sp>
              <p:nvSpPr>
                <p:cNvPr id="79" name="TextBox 78"/>
                <p:cNvSpPr txBox="1">
                  <a:spLocks noRot="1" noChangeAspect="1" noMove="1" noResize="1" noEditPoints="1" noAdjustHandles="1" noChangeArrowheads="1" noChangeShapeType="1" noTextEdit="1"/>
                </p:cNvSpPr>
                <p:nvPr/>
              </p:nvSpPr>
              <p:spPr>
                <a:xfrm>
                  <a:off x="7077168" y="2680109"/>
                  <a:ext cx="458459" cy="402931"/>
                </a:xfrm>
                <a:prstGeom prst="rect">
                  <a:avLst/>
                </a:prstGeom>
                <a:blipFill rotWithShape="1">
                  <a:blip r:embed="rId15"/>
                  <a:stretch>
                    <a:fillRect t="-21212" r="-21333"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4514393" y="2680427"/>
                  <a:ext cx="515718"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b="0" i="1" smtClean="0">
                                    <a:latin typeface="Cambria Math"/>
                                  </a:rPr>
                                  <m:t>𝐸</m:t>
                                </m:r>
                              </m:e>
                            </m:acc>
                          </m:e>
                          <m:sub>
                            <m:r>
                              <a:rPr lang="en-US" b="0" i="1" dirty="0" smtClean="0">
                                <a:latin typeface="Cambria Math"/>
                              </a:rPr>
                              <m:t>𝑇</m:t>
                            </m:r>
                          </m:sub>
                        </m:sSub>
                      </m:oMath>
                    </m:oMathPara>
                  </a14:m>
                  <a:endParaRPr lang="en-US" dirty="0"/>
                </a:p>
              </p:txBody>
            </p:sp>
          </mc:Choice>
          <mc:Fallback xmlns="">
            <p:sp>
              <p:nvSpPr>
                <p:cNvPr id="80" name="TextBox 79"/>
                <p:cNvSpPr txBox="1">
                  <a:spLocks noRot="1" noChangeAspect="1" noMove="1" noResize="1" noEditPoints="1" noAdjustHandles="1" noChangeArrowheads="1" noChangeShapeType="1" noTextEdit="1"/>
                </p:cNvSpPr>
                <p:nvPr/>
              </p:nvSpPr>
              <p:spPr>
                <a:xfrm>
                  <a:off x="4514393" y="2680427"/>
                  <a:ext cx="515718" cy="402931"/>
                </a:xfrm>
                <a:prstGeom prst="rect">
                  <a:avLst/>
                </a:prstGeom>
                <a:blipFill rotWithShape="1">
                  <a:blip r:embed="rId16"/>
                  <a:stretch>
                    <a:fillRect b="-1515"/>
                  </a:stretch>
                </a:blipFill>
              </p:spPr>
              <p:txBody>
                <a:bodyPr/>
                <a:lstStyle/>
                <a:p>
                  <a:r>
                    <a:rPr lang="en-US">
                      <a:noFill/>
                    </a:rPr>
                    <a:t> </a:t>
                  </a:r>
                </a:p>
              </p:txBody>
            </p:sp>
          </mc:Fallback>
        </mc:AlternateContent>
      </p:grpSp>
      <p:graphicFrame>
        <p:nvGraphicFramePr>
          <p:cNvPr id="82" name="Object 81"/>
          <p:cNvGraphicFramePr>
            <a:graphicFrameLocks noChangeAspect="1"/>
          </p:cNvGraphicFramePr>
          <p:nvPr>
            <p:extLst>
              <p:ext uri="{D42A27DB-BD31-4B8C-83A1-F6EECF244321}">
                <p14:modId xmlns:p14="http://schemas.microsoft.com/office/powerpoint/2010/main" val="3745525230"/>
              </p:ext>
            </p:extLst>
          </p:nvPr>
        </p:nvGraphicFramePr>
        <p:xfrm>
          <a:off x="1576436" y="2622502"/>
          <a:ext cx="2310166" cy="654547"/>
        </p:xfrm>
        <a:graphic>
          <a:graphicData uri="http://schemas.openxmlformats.org/presentationml/2006/ole">
            <mc:AlternateContent xmlns:mc="http://schemas.openxmlformats.org/markup-compatibility/2006">
              <mc:Choice xmlns:v="urn:schemas-microsoft-com:vml" Requires="v">
                <p:oleObj spid="_x0000_s56752" name="Equation" r:id="rId17" imgW="1523880" imgH="431640" progId="Equation.DSMT4">
                  <p:embed/>
                </p:oleObj>
              </mc:Choice>
              <mc:Fallback>
                <p:oleObj name="Equation" r:id="rId17" imgW="1523880" imgH="431640" progId="Equation.DSMT4">
                  <p:embed/>
                  <p:pic>
                    <p:nvPicPr>
                      <p:cNvPr id="0" name=""/>
                      <p:cNvPicPr/>
                      <p:nvPr/>
                    </p:nvPicPr>
                    <p:blipFill>
                      <a:blip r:embed="rId18"/>
                      <a:stretch>
                        <a:fillRect/>
                      </a:stretch>
                    </p:blipFill>
                    <p:spPr>
                      <a:xfrm>
                        <a:off x="1576436" y="2622502"/>
                        <a:ext cx="2310166" cy="654547"/>
                      </a:xfrm>
                      <a:prstGeom prst="rect">
                        <a:avLst/>
                      </a:prstGeom>
                      <a:solidFill>
                        <a:schemeClr val="tx1"/>
                      </a:solidFill>
                    </p:spPr>
                  </p:pic>
                </p:oleObj>
              </mc:Fallback>
            </mc:AlternateContent>
          </a:graphicData>
        </a:graphic>
      </p:graphicFrame>
      <p:sp>
        <p:nvSpPr>
          <p:cNvPr id="83" name="Rounded Rectangle 82"/>
          <p:cNvSpPr/>
          <p:nvPr/>
        </p:nvSpPr>
        <p:spPr bwMode="auto">
          <a:xfrm>
            <a:off x="2901397" y="2640168"/>
            <a:ext cx="949386" cy="605307"/>
          </a:xfrm>
          <a:prstGeom prst="round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nvGrpSpPr>
          <p:cNvPr id="95" name="Group 94"/>
          <p:cNvGrpSpPr/>
          <p:nvPr/>
        </p:nvGrpSpPr>
        <p:grpSpPr>
          <a:xfrm>
            <a:off x="596122" y="331938"/>
            <a:ext cx="2439459" cy="1586636"/>
            <a:chOff x="596122" y="331938"/>
            <a:chExt cx="2439459" cy="1586636"/>
          </a:xfrm>
        </p:grpSpPr>
        <p:cxnSp>
          <p:nvCxnSpPr>
            <p:cNvPr id="85" name="Straight Connector 84"/>
            <p:cNvCxnSpPr/>
            <p:nvPr/>
          </p:nvCxnSpPr>
          <p:spPr bwMode="auto">
            <a:xfrm flipH="1">
              <a:off x="1399829" y="383548"/>
              <a:ext cx="61393" cy="1288805"/>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p:nvPr/>
          </p:nvCxnSpPr>
          <p:spPr bwMode="auto">
            <a:xfrm flipV="1">
              <a:off x="596122" y="1054234"/>
              <a:ext cx="820372" cy="672529"/>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87" name="TextBox 86"/>
                <p:cNvSpPr txBox="1"/>
                <p:nvPr/>
              </p:nvSpPr>
              <p:spPr>
                <a:xfrm rot="20174215">
                  <a:off x="659925" y="1515643"/>
                  <a:ext cx="433452" cy="40293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1</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rot="20174215">
                  <a:off x="659925" y="1515643"/>
                  <a:ext cx="433452" cy="402931"/>
                </a:xfrm>
                <a:prstGeom prst="rect">
                  <a:avLst/>
                </a:prstGeom>
                <a:blipFill rotWithShape="1">
                  <a:blip r:embed="rId19"/>
                  <a:stretch>
                    <a:fillRect t="-21111" r="-11828" b="-4444"/>
                  </a:stretch>
                </a:blipFill>
                <a:ln w="28575">
                  <a:noFill/>
                </a:ln>
              </p:spPr>
              <p:txBody>
                <a:bodyPr/>
                <a:lstStyle/>
                <a:p>
                  <a:r>
                    <a:rPr lang="en-US">
                      <a:noFill/>
                    </a:rPr>
                    <a:t> </a:t>
                  </a:r>
                </a:p>
              </p:txBody>
            </p:sp>
          </mc:Fallback>
        </mc:AlternateContent>
        <p:cxnSp>
          <p:nvCxnSpPr>
            <p:cNvPr id="89" name="Straight Arrow Connector 88"/>
            <p:cNvCxnSpPr/>
            <p:nvPr/>
          </p:nvCxnSpPr>
          <p:spPr bwMode="auto">
            <a:xfrm flipV="1">
              <a:off x="1459927" y="649265"/>
              <a:ext cx="1575654" cy="359762"/>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0" name="TextBox 89"/>
                <p:cNvSpPr txBox="1"/>
                <p:nvPr/>
              </p:nvSpPr>
              <p:spPr>
                <a:xfrm rot="20174215">
                  <a:off x="2259816" y="331938"/>
                  <a:ext cx="438773"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r>
                              <a:rPr lang="en-US" b="0" i="1" dirty="0" smtClean="0">
                                <a:latin typeface="Cambria Math"/>
                              </a:rPr>
                              <m:t>2</m:t>
                            </m:r>
                          </m:sub>
                        </m:sSub>
                      </m:oMath>
                    </m:oMathPara>
                  </a14:m>
                  <a:endParaRPr lang="en-US" dirty="0"/>
                </a:p>
              </p:txBody>
            </p:sp>
          </mc:Choice>
          <mc:Fallback xmlns="">
            <p:sp>
              <p:nvSpPr>
                <p:cNvPr id="90" name="TextBox 89"/>
                <p:cNvSpPr txBox="1">
                  <a:spLocks noRot="1" noChangeAspect="1" noMove="1" noResize="1" noEditPoints="1" noAdjustHandles="1" noChangeArrowheads="1" noChangeShapeType="1" noTextEdit="1"/>
                </p:cNvSpPr>
                <p:nvPr/>
              </p:nvSpPr>
              <p:spPr>
                <a:xfrm rot="20174215">
                  <a:off x="2259816" y="331938"/>
                  <a:ext cx="438773" cy="402931"/>
                </a:xfrm>
                <a:prstGeom prst="rect">
                  <a:avLst/>
                </a:prstGeom>
                <a:blipFill rotWithShape="1">
                  <a:blip r:embed="rId20"/>
                  <a:stretch>
                    <a:fillRect t="-20879" r="-11828" b="-4396"/>
                  </a:stretch>
                </a:blipFill>
              </p:spPr>
              <p:txBody>
                <a:bodyPr/>
                <a:lstStyle/>
                <a:p>
                  <a:r>
                    <a:rPr lang="en-US">
                      <a:noFill/>
                    </a:rPr>
                    <a:t> </a:t>
                  </a:r>
                </a:p>
              </p:txBody>
            </p:sp>
          </mc:Fallback>
        </mc:AlternateContent>
        <p:sp>
          <p:nvSpPr>
            <p:cNvPr id="91" name="Freeform 90"/>
            <p:cNvSpPr/>
            <p:nvPr/>
          </p:nvSpPr>
          <p:spPr bwMode="auto">
            <a:xfrm>
              <a:off x="1481070" y="473093"/>
              <a:ext cx="518351" cy="440149"/>
            </a:xfrm>
            <a:custGeom>
              <a:avLst/>
              <a:gdLst>
                <a:gd name="connsiteX0" fmla="*/ 0 w 518351"/>
                <a:gd name="connsiteY0" fmla="*/ 42062 h 440149"/>
                <a:gd name="connsiteX1" fmla="*/ 257578 w 518351"/>
                <a:gd name="connsiteY1" fmla="*/ 3425 h 440149"/>
                <a:gd name="connsiteX2" fmla="*/ 425003 w 518351"/>
                <a:gd name="connsiteY2" fmla="*/ 119335 h 440149"/>
                <a:gd name="connsiteX3" fmla="*/ 515155 w 518351"/>
                <a:gd name="connsiteY3" fmla="*/ 415549 h 440149"/>
                <a:gd name="connsiteX4" fmla="*/ 489398 w 518351"/>
                <a:gd name="connsiteY4" fmla="*/ 402670 h 440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351" h="440149">
                  <a:moveTo>
                    <a:pt x="0" y="42062"/>
                  </a:moveTo>
                  <a:cubicBezTo>
                    <a:pt x="93372" y="16304"/>
                    <a:pt x="186744" y="-9454"/>
                    <a:pt x="257578" y="3425"/>
                  </a:cubicBezTo>
                  <a:cubicBezTo>
                    <a:pt x="328412" y="16304"/>
                    <a:pt x="382074" y="50648"/>
                    <a:pt x="425003" y="119335"/>
                  </a:cubicBezTo>
                  <a:cubicBezTo>
                    <a:pt x="467933" y="188022"/>
                    <a:pt x="504423" y="368327"/>
                    <a:pt x="515155" y="415549"/>
                  </a:cubicBezTo>
                  <a:cubicBezTo>
                    <a:pt x="525887" y="462771"/>
                    <a:pt x="507642" y="432720"/>
                    <a:pt x="489398" y="40267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92" name="TextBox 91"/>
                <p:cNvSpPr txBox="1"/>
                <p:nvPr/>
              </p:nvSpPr>
              <p:spPr>
                <a:xfrm>
                  <a:off x="1020111" y="1264645"/>
                  <a:ext cx="485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𝜃</m:t>
                            </m:r>
                          </m:e>
                          <m:sub>
                            <m:r>
                              <a:rPr lang="he-IL" b="0" i="1" smtClean="0">
                                <a:latin typeface="Cambria Math"/>
                              </a:rPr>
                              <m:t>1</m:t>
                            </m:r>
                          </m:sub>
                        </m:sSub>
                      </m:oMath>
                    </m:oMathPara>
                  </a14:m>
                  <a:endParaRPr lang="en-US" dirty="0"/>
                </a:p>
              </p:txBody>
            </p:sp>
          </mc:Choice>
          <mc:Fallback xmlns="">
            <p:sp>
              <p:nvSpPr>
                <p:cNvPr id="92" name="TextBox 91"/>
                <p:cNvSpPr txBox="1">
                  <a:spLocks noRot="1" noChangeAspect="1" noMove="1" noResize="1" noEditPoints="1" noAdjustHandles="1" noChangeArrowheads="1" noChangeShapeType="1" noTextEdit="1"/>
                </p:cNvSpPr>
                <p:nvPr/>
              </p:nvSpPr>
              <p:spPr>
                <a:xfrm>
                  <a:off x="1020111" y="1264645"/>
                  <a:ext cx="485839" cy="369332"/>
                </a:xfrm>
                <a:prstGeom prst="rect">
                  <a:avLst/>
                </a:prstGeom>
                <a:blipFill rotWithShape="1">
                  <a:blip r:embed="rId21"/>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1461222" y="548650"/>
                  <a:ext cx="48583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a:ea typeface="Cambria Math"/>
                              </a:rPr>
                              <m:t>𝜃</m:t>
                            </m:r>
                          </m:e>
                          <m:sub>
                            <m:r>
                              <a:rPr lang="he-IL" b="0" i="1" smtClean="0">
                                <a:latin typeface="Cambria Math"/>
                              </a:rPr>
                              <m:t>2</m:t>
                            </m:r>
                          </m:sub>
                        </m:sSub>
                      </m:oMath>
                    </m:oMathPara>
                  </a14:m>
                  <a:endParaRPr lang="en-US" dirty="0"/>
                </a:p>
              </p:txBody>
            </p:sp>
          </mc:Choice>
          <mc:Fallback xmlns="">
            <p:sp>
              <p:nvSpPr>
                <p:cNvPr id="93" name="TextBox 92"/>
                <p:cNvSpPr txBox="1">
                  <a:spLocks noRot="1" noChangeAspect="1" noMove="1" noResize="1" noEditPoints="1" noAdjustHandles="1" noChangeArrowheads="1" noChangeShapeType="1" noTextEdit="1"/>
                </p:cNvSpPr>
                <p:nvPr/>
              </p:nvSpPr>
              <p:spPr>
                <a:xfrm>
                  <a:off x="1461222" y="548650"/>
                  <a:ext cx="485839" cy="369332"/>
                </a:xfrm>
                <a:prstGeom prst="rect">
                  <a:avLst/>
                </a:prstGeom>
                <a:blipFill rotWithShape="1">
                  <a:blip r:embed="rId22"/>
                  <a:stretch>
                    <a:fillRect b="-1639"/>
                  </a:stretch>
                </a:blipFill>
              </p:spPr>
              <p:txBody>
                <a:bodyPr/>
                <a:lstStyle/>
                <a:p>
                  <a:r>
                    <a:rPr lang="en-US">
                      <a:noFill/>
                    </a:rPr>
                    <a:t> </a:t>
                  </a:r>
                </a:p>
              </p:txBody>
            </p:sp>
          </mc:Fallback>
        </mc:AlternateContent>
        <p:sp>
          <p:nvSpPr>
            <p:cNvPr id="94" name="Freeform 93"/>
            <p:cNvSpPr/>
            <p:nvPr/>
          </p:nvSpPr>
          <p:spPr bwMode="auto">
            <a:xfrm>
              <a:off x="953037" y="1442434"/>
              <a:ext cx="450760" cy="263773"/>
            </a:xfrm>
            <a:custGeom>
              <a:avLst/>
              <a:gdLst>
                <a:gd name="connsiteX0" fmla="*/ 0 w 450760"/>
                <a:gd name="connsiteY0" fmla="*/ 0 h 263773"/>
                <a:gd name="connsiteX1" fmla="*/ 103031 w 450760"/>
                <a:gd name="connsiteY1" fmla="*/ 193183 h 263773"/>
                <a:gd name="connsiteX2" fmla="*/ 309093 w 450760"/>
                <a:gd name="connsiteY2" fmla="*/ 257577 h 263773"/>
                <a:gd name="connsiteX3" fmla="*/ 450760 w 450760"/>
                <a:gd name="connsiteY3" fmla="*/ 257577 h 263773"/>
              </a:gdLst>
              <a:ahLst/>
              <a:cxnLst>
                <a:cxn ang="0">
                  <a:pos x="connsiteX0" y="connsiteY0"/>
                </a:cxn>
                <a:cxn ang="0">
                  <a:pos x="connsiteX1" y="connsiteY1"/>
                </a:cxn>
                <a:cxn ang="0">
                  <a:pos x="connsiteX2" y="connsiteY2"/>
                </a:cxn>
                <a:cxn ang="0">
                  <a:pos x="connsiteX3" y="connsiteY3"/>
                </a:cxn>
              </a:cxnLst>
              <a:rect l="l" t="t" r="r" b="b"/>
              <a:pathLst>
                <a:path w="450760" h="263773">
                  <a:moveTo>
                    <a:pt x="0" y="0"/>
                  </a:moveTo>
                  <a:cubicBezTo>
                    <a:pt x="25758" y="75127"/>
                    <a:pt x="51516" y="150254"/>
                    <a:pt x="103031" y="193183"/>
                  </a:cubicBezTo>
                  <a:cubicBezTo>
                    <a:pt x="154546" y="236112"/>
                    <a:pt x="251138" y="246845"/>
                    <a:pt x="309093" y="257577"/>
                  </a:cubicBezTo>
                  <a:cubicBezTo>
                    <a:pt x="367048" y="268309"/>
                    <a:pt x="408904" y="262943"/>
                    <a:pt x="450760" y="257577"/>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103" name="Group 102"/>
          <p:cNvGrpSpPr/>
          <p:nvPr/>
        </p:nvGrpSpPr>
        <p:grpSpPr>
          <a:xfrm>
            <a:off x="561028" y="3378891"/>
            <a:ext cx="8504316" cy="2618922"/>
            <a:chOff x="561028" y="3378891"/>
            <a:chExt cx="8504316" cy="2618922"/>
          </a:xfrm>
        </p:grpSpPr>
        <p:grpSp>
          <p:nvGrpSpPr>
            <p:cNvPr id="98" name="Group 97"/>
            <p:cNvGrpSpPr/>
            <p:nvPr/>
          </p:nvGrpSpPr>
          <p:grpSpPr>
            <a:xfrm>
              <a:off x="561028" y="3378891"/>
              <a:ext cx="8504316" cy="2618922"/>
              <a:chOff x="2065205" y="3378891"/>
              <a:chExt cx="7000141" cy="2618922"/>
            </a:xfrm>
          </p:grpSpPr>
          <mc:AlternateContent xmlns:mc="http://schemas.openxmlformats.org/markup-compatibility/2006" xmlns:a14="http://schemas.microsoft.com/office/drawing/2010/main">
            <mc:Choice Requires="a14">
              <p:sp>
                <p:nvSpPr>
                  <p:cNvPr id="96" name="Rectangle 95"/>
                  <p:cNvSpPr/>
                  <p:nvPr/>
                </p:nvSpPr>
                <p:spPr>
                  <a:xfrm>
                    <a:off x="2065205" y="3378891"/>
                    <a:ext cx="7000141" cy="2618922"/>
                  </a:xfrm>
                  <a:prstGeom prst="rect">
                    <a:avLst/>
                  </a:prstGeom>
                </p:spPr>
                <p:txBody>
                  <a:bodyPr wrap="none">
                    <a:spAutoFit/>
                  </a:bodyPr>
                  <a:lstStyle/>
                  <a:p>
                    <a:pPr algn="r" rtl="1"/>
                    <a:r>
                      <a:rPr lang="he-IL" dirty="0" smtClean="0"/>
                      <a:t>מה קורה ל – </a:t>
                    </a:r>
                    <a14:m>
                      <m:oMath xmlns:m="http://schemas.openxmlformats.org/officeDocument/2006/math">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𝐽</m:t>
                                </m:r>
                              </m:e>
                            </m:acc>
                          </m:e>
                          <m:sub/>
                        </m:sSub>
                      </m:oMath>
                    </a14:m>
                    <a:r>
                      <a:rPr lang="he-IL" dirty="0" smtClean="0"/>
                      <a:t> במעבר בין מוליך למבודד מושלמים </a:t>
                    </a:r>
                    <a14:m>
                      <m:oMath xmlns:m="http://schemas.openxmlformats.org/officeDocument/2006/math">
                        <m:r>
                          <a:rPr lang="he-IL" b="0" i="0" dirty="0" smtClean="0">
                            <a:latin typeface="Cambria Math"/>
                          </a:rPr>
                          <m:t>?</m:t>
                        </m:r>
                        <m:r>
                          <a:rPr lang="he-IL" dirty="0" smtClean="0">
                            <a:latin typeface="Cambria Math"/>
                          </a:rPr>
                          <m:t>(</m:t>
                        </m:r>
                        <m:sSub>
                          <m:sSubPr>
                            <m:ctrlPr>
                              <a:rPr lang="en-US" i="1" dirty="0">
                                <a:latin typeface="Cambria Math" panose="02040503050406030204" pitchFamily="18" charset="0"/>
                              </a:rPr>
                            </m:ctrlPr>
                          </m:sSubPr>
                          <m:e>
                            <m:r>
                              <a:rPr lang="en-US" i="1" dirty="0">
                                <a:latin typeface="Cambria Math"/>
                                <a:ea typeface="Cambria Math"/>
                              </a:rPr>
                              <m:t>𝜎</m:t>
                            </m:r>
                          </m:e>
                          <m:sub>
                            <m:r>
                              <a:rPr lang="en-US" i="1" dirty="0">
                                <a:latin typeface="Cambria Math"/>
                              </a:rPr>
                              <m:t>2</m:t>
                            </m:r>
                          </m:sub>
                        </m:sSub>
                        <m:r>
                          <a:rPr lang="en-US" i="1" dirty="0" smtClean="0">
                            <a:latin typeface="Cambria Math"/>
                            <a:ea typeface="Cambria Math"/>
                          </a:rPr>
                          <m:t>→</m:t>
                        </m:r>
                        <m:r>
                          <a:rPr lang="en-US" b="0" i="1" dirty="0" smtClean="0">
                            <a:latin typeface="Cambria Math"/>
                            <a:ea typeface="Cambria Math"/>
                          </a:rPr>
                          <m:t>0</m:t>
                        </m:r>
                        <m:r>
                          <a:rPr lang="he-IL" b="0" i="1" dirty="0" smtClean="0">
                            <a:latin typeface="Cambria Math"/>
                            <a:ea typeface="Cambria Math"/>
                          </a:rPr>
                          <m:t>)</m:t>
                        </m:r>
                      </m:oMath>
                    </a14:m>
                    <a:endParaRPr lang="he-IL" dirty="0" smtClean="0"/>
                  </a:p>
                  <a:p>
                    <a:pPr algn="r" rtl="1"/>
                    <a:r>
                      <a:rPr lang="he-IL" dirty="0" smtClean="0"/>
                      <a:t> </a:t>
                    </a:r>
                  </a:p>
                  <a:p>
                    <a:pPr marL="285750" indent="-285750" algn="r" rtl="1">
                      <a:buFontTx/>
                      <a:buChar char="-"/>
                    </a:pPr>
                    <a:r>
                      <a:rPr lang="he-IL" dirty="0" smtClean="0"/>
                      <a:t>במבודד:                                           ומאידך מתקיים               ואין הדבר עומד בסתירה </a:t>
                    </a:r>
                  </a:p>
                  <a:p>
                    <a:pPr algn="r" rtl="1"/>
                    <a:r>
                      <a:rPr lang="he-IL" dirty="0"/>
                      <a:t> </a:t>
                    </a:r>
                    <a:r>
                      <a:rPr lang="he-IL" dirty="0" smtClean="0"/>
                      <a:t>    </a:t>
                    </a:r>
                  </a:p>
                  <a:p>
                    <a:pPr algn="r" rtl="1"/>
                    <a:r>
                      <a:rPr lang="he-IL" dirty="0"/>
                      <a:t> </a:t>
                    </a:r>
                    <a:r>
                      <a:rPr lang="he-IL" dirty="0" smtClean="0"/>
                      <a:t>   לכך ש -                מאחר ו -                                       .  </a:t>
                    </a:r>
                    <a:endParaRPr lang="en-US" dirty="0" smtClean="0"/>
                  </a:p>
                  <a:p>
                    <a:pPr algn="r" rtl="1"/>
                    <a:endParaRPr lang="he-IL" dirty="0" smtClean="0"/>
                  </a:p>
                  <a:p>
                    <a:pPr marL="285750" indent="-285750" algn="r" rtl="1">
                      <a:buFontTx/>
                      <a:buChar char="-"/>
                    </a:pPr>
                    <a:r>
                      <a:rPr lang="he-IL" dirty="0" smtClean="0"/>
                      <a:t>בכל נקודה במוליך </a:t>
                    </a:r>
                    <a:r>
                      <a:rPr lang="en-US" dirty="0" smtClean="0"/>
                      <a:t>E=D=0</a:t>
                    </a:r>
                    <a:r>
                      <a:rPr lang="he-IL" dirty="0" smtClean="0"/>
                      <a:t>.  </a:t>
                    </a:r>
                    <a:r>
                      <a:rPr lang="en-US" dirty="0" smtClean="0"/>
                      <a:t>E</a:t>
                    </a:r>
                    <a:r>
                      <a:rPr lang="en-US" baseline="-25000" dirty="0" smtClean="0"/>
                      <a:t>1</a:t>
                    </a:r>
                    <a:r>
                      <a:rPr lang="en-US" dirty="0" smtClean="0"/>
                      <a:t>=D</a:t>
                    </a:r>
                    <a:r>
                      <a:rPr lang="en-US" baseline="-25000" dirty="0" smtClean="0"/>
                      <a:t>1</a:t>
                    </a:r>
                    <a:r>
                      <a:rPr lang="en-US" dirty="0" smtClean="0"/>
                      <a:t>=0</a:t>
                    </a:r>
                    <a:r>
                      <a:rPr lang="he-IL" dirty="0" smtClean="0"/>
                      <a:t> וזה מחייב:</a:t>
                    </a:r>
                    <a:r>
                      <a:rPr lang="en-US" dirty="0" smtClean="0"/>
                      <a:t>0  </a:t>
                    </a:r>
                    <a:r>
                      <a:rPr lang="he-IL" dirty="0" smtClean="0"/>
                      <a:t> </a:t>
                    </a:r>
                    <a:r>
                      <a:rPr lang="en-US" dirty="0" smtClean="0"/>
                      <a:t>=</a:t>
                    </a:r>
                    <a:r>
                      <a:rPr lang="he-IL" dirty="0" smtClean="0"/>
                      <a:t> </a:t>
                    </a:r>
                    <a:r>
                      <a:rPr lang="en-US" dirty="0" smtClean="0"/>
                      <a:t>E</a:t>
                    </a:r>
                    <a:r>
                      <a:rPr lang="en-US" baseline="-25000" dirty="0" smtClean="0"/>
                      <a:t>T2</a:t>
                    </a:r>
                    <a:r>
                      <a:rPr lang="he-IL" dirty="0" smtClean="0"/>
                      <a:t> ו – </a:t>
                    </a:r>
                    <a:r>
                      <a:rPr lang="en-US" dirty="0" smtClean="0"/>
                      <a:t>D</a:t>
                    </a:r>
                    <a:r>
                      <a:rPr lang="en-US" baseline="-25000" dirty="0" smtClean="0"/>
                      <a:t>N2</a:t>
                    </a:r>
                    <a:r>
                      <a:rPr lang="en-US" dirty="0" smtClean="0"/>
                      <a:t>=0 </a:t>
                    </a:r>
                    <a:endParaRPr lang="he-IL" dirty="0" smtClean="0"/>
                  </a:p>
                  <a:p>
                    <a:pPr marL="285750" indent="-285750" algn="r" rtl="1">
                      <a:buFontTx/>
                      <a:buChar char="-"/>
                    </a:pPr>
                    <a:endParaRPr lang="he-IL" dirty="0"/>
                  </a:p>
                  <a:p>
                    <a:pPr algn="r" rtl="1"/>
                    <a:r>
                      <a:rPr lang="he-IL" dirty="0" smtClean="0"/>
                      <a:t>-  והייחס הכיווני בין </a:t>
                    </a:r>
                    <a:r>
                      <a:rPr lang="en-US" dirty="0" smtClean="0"/>
                      <a:t>J</a:t>
                    </a:r>
                    <a:r>
                      <a:rPr lang="en-US" baseline="-25000" dirty="0" smtClean="0"/>
                      <a:t>1</a:t>
                    </a:r>
                    <a:r>
                      <a:rPr lang="he-IL" baseline="-25000" dirty="0" smtClean="0"/>
                      <a:t> </a:t>
                    </a:r>
                    <a:r>
                      <a:rPr lang="he-IL" baseline="-25000" dirty="0"/>
                      <a:t> </a:t>
                    </a:r>
                    <a:r>
                      <a:rPr lang="he-IL" dirty="0" smtClean="0"/>
                      <a:t>לבין </a:t>
                    </a:r>
                    <a:r>
                      <a:rPr lang="en-US" dirty="0" smtClean="0"/>
                      <a:t>J</a:t>
                    </a:r>
                    <a:r>
                      <a:rPr lang="en-US" baseline="-25000" dirty="0" smtClean="0"/>
                      <a:t>2</a:t>
                    </a:r>
                    <a:r>
                      <a:rPr lang="he-IL" baseline="-25000" dirty="0" smtClean="0"/>
                      <a:t> </a:t>
                    </a:r>
                    <a:r>
                      <a:rPr lang="he-IL" dirty="0" smtClean="0"/>
                      <a:t>בגבול  בין שני מולכים:  </a:t>
                    </a:r>
                    <a:endParaRPr lang="en-US" dirty="0"/>
                  </a:p>
                </p:txBody>
              </p:sp>
            </mc:Choice>
            <mc:Fallback xmlns="">
              <p:sp>
                <p:nvSpPr>
                  <p:cNvPr id="96" name="Rectangle 95"/>
                  <p:cNvSpPr>
                    <a:spLocks noRot="1" noChangeAspect="1" noMove="1" noResize="1" noEditPoints="1" noAdjustHandles="1" noChangeArrowheads="1" noChangeShapeType="1" noTextEdit="1"/>
                  </p:cNvSpPr>
                  <p:nvPr/>
                </p:nvSpPr>
                <p:spPr>
                  <a:xfrm>
                    <a:off x="2065205" y="3378891"/>
                    <a:ext cx="7000141" cy="2618922"/>
                  </a:xfrm>
                  <a:prstGeom prst="rect">
                    <a:avLst/>
                  </a:prstGeom>
                  <a:blipFill rotWithShape="1">
                    <a:blip r:embed="rId23"/>
                    <a:stretch>
                      <a:fillRect t="-3256" r="-717" b="-2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7" name="Object 96"/>
                  <p:cNvGraphicFramePr>
                    <a:graphicFrameLocks noChangeAspect="1"/>
                  </p:cNvGraphicFramePr>
                  <p:nvPr>
                    <p:extLst>
                      <p:ext uri="{D42A27DB-BD31-4B8C-83A1-F6EECF244321}">
                        <p14:modId xmlns:p14="http://schemas.microsoft.com/office/powerpoint/2010/main" val="1682390260"/>
                      </p:ext>
                    </p:extLst>
                  </p:nvPr>
                </p:nvGraphicFramePr>
                <p:xfrm>
                  <a:off x="6172851" y="4020054"/>
                  <a:ext cx="1983948" cy="330658"/>
                </p:xfrm>
                <a:graphic>
                  <a:graphicData uri="http://schemas.openxmlformats.org/presentationml/2006/ole">
                    <mc:AlternateContent>
                      <mc:Choice xmlns:v="urn:schemas-microsoft-com:vml" Requires="v">
                        <p:oleObj spid="_x0000_s56753" name="Equation" r:id="rId24" imgW="1371600" imgH="228600" progId="Equation.DSMT4">
                          <p:embed/>
                        </p:oleObj>
                      </mc:Choice>
                      <mc:Fallback>
                        <p:oleObj name="Equation" r:id="rId24" imgW="1371600" imgH="228600" progId="Equation.DSMT4">
                          <p:embed/>
                          <p:pic>
                            <p:nvPicPr>
                              <p:cNvPr id="0" name=""/>
                              <p:cNvPicPr/>
                              <p:nvPr/>
                            </p:nvPicPr>
                            <p:blipFill>
                              <a:blip r:embed="rId25"/>
                              <a:stretch>
                                <a:fillRect/>
                              </a:stretch>
                            </p:blipFill>
                            <p:spPr>
                              <a:xfrm>
                                <a:off x="6172851" y="4020054"/>
                                <a:ext cx="1983948" cy="330658"/>
                              </a:xfrm>
                              <a:prstGeom prst="rect">
                                <a:avLst/>
                              </a:prstGeom>
                              <a:solidFill>
                                <a:schemeClr val="tx1"/>
                              </a:solidFill>
                            </p:spPr>
                          </p:pic>
                        </p:oleObj>
                      </mc:Fallback>
                    </mc:AlternateContent>
                  </a:graphicData>
                </a:graphic>
              </p:graphicFrame>
            </mc:Choice>
            <mc:Fallback xmlns="">
              <p:graphicFrame>
                <p:nvGraphicFramePr>
                  <p:cNvPr id="97" name="Object 96"/>
                  <p:cNvGraphicFramePr>
                    <a:graphicFrameLocks noChangeAspect="1"/>
                  </p:cNvGraphicFramePr>
                  <p:nvPr>
                    <p:extLst>
                      <p:ext uri="{D42A27DB-BD31-4B8C-83A1-F6EECF244321}">
                        <p14:modId xmlns:p14="http://schemas.microsoft.com/office/powerpoint/2010/main" val="1682390260"/>
                      </p:ext>
                    </p:extLst>
                  </p:nvPr>
                </p:nvGraphicFramePr>
                <p:xfrm>
                  <a:off x="6172851" y="4020054"/>
                  <a:ext cx="1983948" cy="330658"/>
                </p:xfrm>
                <a:graphic>
                  <a:graphicData uri="http://schemas.openxmlformats.org/presentationml/2006/ole">
                    <mc:AlternateContent>
                      <mc:Choice xmlns:v="urn:schemas-microsoft-com:vml" Requires="v">
                        <p:oleObj spid="_x0000_s56403" name="Equation" r:id="rId26" imgW="1371600" imgH="228600" progId="Equation.DSMT4">
                          <p:embed/>
                        </p:oleObj>
                      </mc:Choice>
                      <mc:Fallback>
                        <p:oleObj name="Equation" r:id="rId26" imgW="1371600" imgH="228600" progId="Equation.DSMT4">
                          <p:embed/>
                          <p:pic>
                            <p:nvPicPr>
                              <p:cNvPr id="0" name=""/>
                              <p:cNvPicPr/>
                              <p:nvPr/>
                            </p:nvPicPr>
                            <p:blipFill>
                              <a:blip r:embed="rId27"/>
                              <a:stretch>
                                <a:fillRect/>
                              </a:stretch>
                            </p:blipFill>
                            <p:spPr>
                              <a:xfrm>
                                <a:off x="6172851" y="4020054"/>
                                <a:ext cx="1983948" cy="330658"/>
                              </a:xfrm>
                              <a:prstGeom prst="rect">
                                <a:avLst/>
                              </a:prstGeom>
                              <a:solidFill>
                                <a:schemeClr val="tx1"/>
                              </a:solidFill>
                            </p:spPr>
                          </p:pic>
                        </p:oleObj>
                      </mc:Fallback>
                    </mc:AlternateContent>
                  </a:graphicData>
                </a:graphic>
              </p:graphicFrame>
            </mc:Fallback>
          </mc:AlternateContent>
        </p:grpSp>
        <mc:AlternateContent xmlns:mc="http://schemas.openxmlformats.org/markup-compatibility/2006" xmlns:a14="http://schemas.microsoft.com/office/drawing/2010/main">
          <mc:Choice Requires="a14">
            <p:graphicFrame>
              <p:nvGraphicFramePr>
                <p:cNvPr id="99" name="Object 98"/>
                <p:cNvGraphicFramePr>
                  <a:graphicFrameLocks noChangeAspect="1"/>
                </p:cNvGraphicFramePr>
                <p:nvPr>
                  <p:extLst>
                    <p:ext uri="{D42A27DB-BD31-4B8C-83A1-F6EECF244321}">
                      <p14:modId xmlns:p14="http://schemas.microsoft.com/office/powerpoint/2010/main" val="1177209816"/>
                    </p:ext>
                  </p:extLst>
                </p:nvPr>
              </p:nvGraphicFramePr>
              <p:xfrm>
                <a:off x="3074218" y="4005263"/>
                <a:ext cx="754062" cy="339725"/>
              </p:xfrm>
              <a:graphic>
                <a:graphicData uri="http://schemas.openxmlformats.org/presentationml/2006/ole">
                  <mc:AlternateContent>
                    <mc:Choice xmlns:v="urn:schemas-microsoft-com:vml" Requires="v">
                      <p:oleObj spid="_x0000_s56754" name="Equation" r:id="rId28" imgW="507960" imgH="228600" progId="Equation.DSMT4">
                        <p:embed/>
                      </p:oleObj>
                    </mc:Choice>
                    <mc:Fallback>
                      <p:oleObj name="Equation" r:id="rId28" imgW="507960" imgH="228600" progId="Equation.DSMT4">
                        <p:embed/>
                        <p:pic>
                          <p:nvPicPr>
                            <p:cNvPr id="0" name=""/>
                            <p:cNvPicPr/>
                            <p:nvPr/>
                          </p:nvPicPr>
                          <p:blipFill>
                            <a:blip r:embed="rId25"/>
                            <a:stretch>
                              <a:fillRect/>
                            </a:stretch>
                          </p:blipFill>
                          <p:spPr>
                            <a:xfrm>
                              <a:off x="3074218" y="4005263"/>
                              <a:ext cx="754062" cy="339725"/>
                            </a:xfrm>
                            <a:prstGeom prst="rect">
                              <a:avLst/>
                            </a:prstGeom>
                            <a:solidFill>
                              <a:schemeClr val="tx1"/>
                            </a:solidFill>
                          </p:spPr>
                        </p:pic>
                      </p:oleObj>
                    </mc:Fallback>
                  </mc:AlternateContent>
                </a:graphicData>
              </a:graphic>
            </p:graphicFrame>
          </mc:Choice>
          <mc:Fallback xmlns="">
            <p:graphicFrame>
              <p:nvGraphicFramePr>
                <p:cNvPr id="99" name="Object 98"/>
                <p:cNvGraphicFramePr>
                  <a:graphicFrameLocks noChangeAspect="1"/>
                </p:cNvGraphicFramePr>
                <p:nvPr>
                  <p:extLst>
                    <p:ext uri="{D42A27DB-BD31-4B8C-83A1-F6EECF244321}">
                      <p14:modId xmlns:p14="http://schemas.microsoft.com/office/powerpoint/2010/main" val="1177209816"/>
                    </p:ext>
                  </p:extLst>
                </p:nvPr>
              </p:nvGraphicFramePr>
              <p:xfrm>
                <a:off x="3074218" y="4005263"/>
                <a:ext cx="754062" cy="339725"/>
              </p:xfrm>
              <a:graphic>
                <a:graphicData uri="http://schemas.openxmlformats.org/presentationml/2006/ole">
                  <mc:AlternateContent>
                    <mc:Choice xmlns:v="urn:schemas-microsoft-com:vml" Requires="v">
                      <p:oleObj spid="_x0000_s56404" name="Equation" r:id="rId30" imgW="507960" imgH="228600" progId="Equation.DSMT4">
                        <p:embed/>
                      </p:oleObj>
                    </mc:Choice>
                    <mc:Fallback>
                      <p:oleObj name="Equation" r:id="rId30" imgW="507960" imgH="228600" progId="Equation.DSMT4">
                        <p:embed/>
                        <p:pic>
                          <p:nvPicPr>
                            <p:cNvPr id="0" name=""/>
                            <p:cNvPicPr/>
                            <p:nvPr/>
                          </p:nvPicPr>
                          <p:blipFill>
                            <a:blip r:embed="rId31"/>
                            <a:stretch>
                              <a:fillRect/>
                            </a:stretch>
                          </p:blipFill>
                          <p:spPr>
                            <a:xfrm>
                              <a:off x="3074218" y="4005263"/>
                              <a:ext cx="754062" cy="339725"/>
                            </a:xfrm>
                            <a:prstGeom prst="rect">
                              <a:avLst/>
                            </a:prstGeom>
                            <a:solidFill>
                              <a:schemeClr val="tx1"/>
                            </a:solid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00" name="Object 99"/>
                <p:cNvGraphicFramePr>
                  <a:graphicFrameLocks noChangeAspect="1"/>
                </p:cNvGraphicFramePr>
                <p:nvPr>
                  <p:extLst>
                    <p:ext uri="{D42A27DB-BD31-4B8C-83A1-F6EECF244321}">
                      <p14:modId xmlns:p14="http://schemas.microsoft.com/office/powerpoint/2010/main" val="4203322968"/>
                    </p:ext>
                  </p:extLst>
                </p:nvPr>
              </p:nvGraphicFramePr>
              <p:xfrm>
                <a:off x="7125672" y="4509425"/>
                <a:ext cx="841039" cy="398387"/>
              </p:xfrm>
              <a:graphic>
                <a:graphicData uri="http://schemas.openxmlformats.org/presentationml/2006/ole">
                  <mc:AlternateContent>
                    <mc:Choice xmlns:v="urn:schemas-microsoft-com:vml" Requires="v">
                      <p:oleObj spid="_x0000_s56755" name="Equation" r:id="rId32" imgW="482400" imgH="228600" progId="Equation.DSMT4">
                        <p:embed/>
                      </p:oleObj>
                    </mc:Choice>
                    <mc:Fallback>
                      <p:oleObj name="Equation" r:id="rId32" imgW="482400" imgH="228600" progId="Equation.DSMT4">
                        <p:embed/>
                        <p:pic>
                          <p:nvPicPr>
                            <p:cNvPr id="0" name=""/>
                            <p:cNvPicPr/>
                            <p:nvPr/>
                          </p:nvPicPr>
                          <p:blipFill>
                            <a:blip r:embed="rId27"/>
                            <a:stretch>
                              <a:fillRect/>
                            </a:stretch>
                          </p:blipFill>
                          <p:spPr>
                            <a:xfrm>
                              <a:off x="7125672" y="4509425"/>
                              <a:ext cx="841039" cy="398387"/>
                            </a:xfrm>
                            <a:prstGeom prst="rect">
                              <a:avLst/>
                            </a:prstGeom>
                            <a:solidFill>
                              <a:schemeClr val="tx1"/>
                            </a:solidFill>
                          </p:spPr>
                        </p:pic>
                      </p:oleObj>
                    </mc:Fallback>
                  </mc:AlternateContent>
                </a:graphicData>
              </a:graphic>
            </p:graphicFrame>
          </mc:Choice>
          <mc:Fallback xmlns="">
            <p:graphicFrame>
              <p:nvGraphicFramePr>
                <p:cNvPr id="100" name="Object 99"/>
                <p:cNvGraphicFramePr>
                  <a:graphicFrameLocks noChangeAspect="1"/>
                </p:cNvGraphicFramePr>
                <p:nvPr>
                  <p:extLst>
                    <p:ext uri="{D42A27DB-BD31-4B8C-83A1-F6EECF244321}">
                      <p14:modId xmlns:p14="http://schemas.microsoft.com/office/powerpoint/2010/main" val="4203322968"/>
                    </p:ext>
                  </p:extLst>
                </p:nvPr>
              </p:nvGraphicFramePr>
              <p:xfrm>
                <a:off x="7125672" y="4509425"/>
                <a:ext cx="841039" cy="398387"/>
              </p:xfrm>
              <a:graphic>
                <a:graphicData uri="http://schemas.openxmlformats.org/presentationml/2006/ole">
                  <mc:AlternateContent>
                    <mc:Choice xmlns:v="urn:schemas-microsoft-com:vml" Requires="v">
                      <p:oleObj spid="_x0000_s56405" name="Equation" r:id="rId34" imgW="482400" imgH="228600" progId="Equation.DSMT4">
                        <p:embed/>
                      </p:oleObj>
                    </mc:Choice>
                    <mc:Fallback>
                      <p:oleObj name="Equation" r:id="rId34" imgW="482400" imgH="228600" progId="Equation.DSMT4">
                        <p:embed/>
                        <p:pic>
                          <p:nvPicPr>
                            <p:cNvPr id="0" name=""/>
                            <p:cNvPicPr/>
                            <p:nvPr/>
                          </p:nvPicPr>
                          <p:blipFill>
                            <a:blip r:embed="rId35"/>
                            <a:stretch>
                              <a:fillRect/>
                            </a:stretch>
                          </p:blipFill>
                          <p:spPr>
                            <a:xfrm>
                              <a:off x="7125672" y="4509425"/>
                              <a:ext cx="841039" cy="398387"/>
                            </a:xfrm>
                            <a:prstGeom prst="rect">
                              <a:avLst/>
                            </a:prstGeom>
                            <a:solidFill>
                              <a:schemeClr val="tx1"/>
                            </a:solidFill>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01" name="Object 100"/>
                <p:cNvGraphicFramePr>
                  <a:graphicFrameLocks noChangeAspect="1"/>
                </p:cNvGraphicFramePr>
                <p:nvPr>
                  <p:extLst>
                    <p:ext uri="{D42A27DB-BD31-4B8C-83A1-F6EECF244321}">
                      <p14:modId xmlns:p14="http://schemas.microsoft.com/office/powerpoint/2010/main" val="100013613"/>
                    </p:ext>
                  </p:extLst>
                </p:nvPr>
              </p:nvGraphicFramePr>
              <p:xfrm>
                <a:off x="3489325" y="4498975"/>
                <a:ext cx="2914650" cy="420688"/>
              </p:xfrm>
              <a:graphic>
                <a:graphicData uri="http://schemas.openxmlformats.org/presentationml/2006/ole">
                  <mc:AlternateContent>
                    <mc:Choice xmlns:v="urn:schemas-microsoft-com:vml" Requires="v">
                      <p:oleObj spid="_x0000_s56756" name="Equation" r:id="rId36" imgW="1587240" imgH="228600" progId="Equation.DSMT4">
                        <p:embed/>
                      </p:oleObj>
                    </mc:Choice>
                    <mc:Fallback>
                      <p:oleObj name="Equation" r:id="rId36" imgW="1587240" imgH="228600" progId="Equation.DSMT4">
                        <p:embed/>
                        <p:pic>
                          <p:nvPicPr>
                            <p:cNvPr id="0" name=""/>
                            <p:cNvPicPr/>
                            <p:nvPr/>
                          </p:nvPicPr>
                          <p:blipFill>
                            <a:blip r:embed="rId31"/>
                            <a:stretch>
                              <a:fillRect/>
                            </a:stretch>
                          </p:blipFill>
                          <p:spPr>
                            <a:xfrm>
                              <a:off x="3489325" y="4498975"/>
                              <a:ext cx="2914650" cy="420688"/>
                            </a:xfrm>
                            <a:prstGeom prst="rect">
                              <a:avLst/>
                            </a:prstGeom>
                            <a:solidFill>
                              <a:schemeClr val="tx1"/>
                            </a:solidFill>
                          </p:spPr>
                        </p:pic>
                      </p:oleObj>
                    </mc:Fallback>
                  </mc:AlternateContent>
                </a:graphicData>
              </a:graphic>
            </p:graphicFrame>
          </mc:Choice>
          <mc:Fallback xmlns="">
            <p:graphicFrame>
              <p:nvGraphicFramePr>
                <p:cNvPr id="101" name="Object 100"/>
                <p:cNvGraphicFramePr>
                  <a:graphicFrameLocks noChangeAspect="1"/>
                </p:cNvGraphicFramePr>
                <p:nvPr>
                  <p:extLst>
                    <p:ext uri="{D42A27DB-BD31-4B8C-83A1-F6EECF244321}">
                      <p14:modId xmlns:p14="http://schemas.microsoft.com/office/powerpoint/2010/main" val="100013613"/>
                    </p:ext>
                  </p:extLst>
                </p:nvPr>
              </p:nvGraphicFramePr>
              <p:xfrm>
                <a:off x="3489325" y="4498975"/>
                <a:ext cx="2914650" cy="420688"/>
              </p:xfrm>
              <a:graphic>
                <a:graphicData uri="http://schemas.openxmlformats.org/presentationml/2006/ole">
                  <mc:AlternateContent>
                    <mc:Choice xmlns:v="urn:schemas-microsoft-com:vml" Requires="v">
                      <p:oleObj spid="_x0000_s56406" name="Equation" r:id="rId38" imgW="1587240" imgH="228600" progId="Equation.DSMT4">
                        <p:embed/>
                      </p:oleObj>
                    </mc:Choice>
                    <mc:Fallback>
                      <p:oleObj name="Equation" r:id="rId38" imgW="1587240" imgH="228600" progId="Equation.DSMT4">
                        <p:embed/>
                        <p:pic>
                          <p:nvPicPr>
                            <p:cNvPr id="0" name=""/>
                            <p:cNvPicPr/>
                            <p:nvPr/>
                          </p:nvPicPr>
                          <p:blipFill>
                            <a:blip r:embed="rId39"/>
                            <a:stretch>
                              <a:fillRect/>
                            </a:stretch>
                          </p:blipFill>
                          <p:spPr>
                            <a:xfrm>
                              <a:off x="3489325" y="4498975"/>
                              <a:ext cx="2914650" cy="420688"/>
                            </a:xfrm>
                            <a:prstGeom prst="rect">
                              <a:avLst/>
                            </a:prstGeom>
                            <a:solidFill>
                              <a:schemeClr val="tx1"/>
                            </a:solidFill>
                          </p:spPr>
                        </p:pic>
                      </p:oleObj>
                    </mc:Fallback>
                  </mc:AlternateContent>
                </a:graphicData>
              </a:graphic>
            </p:graphicFrame>
          </mc:Fallback>
        </mc:AlternateContent>
      </p:grpSp>
      <p:graphicFrame>
        <p:nvGraphicFramePr>
          <p:cNvPr id="102" name="Object 101"/>
          <p:cNvGraphicFramePr>
            <a:graphicFrameLocks noChangeAspect="1"/>
          </p:cNvGraphicFramePr>
          <p:nvPr>
            <p:extLst>
              <p:ext uri="{D42A27DB-BD31-4B8C-83A1-F6EECF244321}">
                <p14:modId xmlns:p14="http://schemas.microsoft.com/office/powerpoint/2010/main" val="76424731"/>
              </p:ext>
            </p:extLst>
          </p:nvPr>
        </p:nvGraphicFramePr>
        <p:xfrm>
          <a:off x="885152" y="5487506"/>
          <a:ext cx="3175000" cy="1282700"/>
        </p:xfrm>
        <a:graphic>
          <a:graphicData uri="http://schemas.openxmlformats.org/presentationml/2006/ole">
            <mc:AlternateContent xmlns:mc="http://schemas.openxmlformats.org/markup-compatibility/2006">
              <mc:Choice xmlns:v="urn:schemas-microsoft-com:vml" Requires="v">
                <p:oleObj spid="_x0000_s56757" name="Equation" r:id="rId40" imgW="3174840" imgH="1282680" progId="Equation.DSMT4">
                  <p:embed/>
                </p:oleObj>
              </mc:Choice>
              <mc:Fallback>
                <p:oleObj name="Equation" r:id="rId40" imgW="3174840" imgH="1282680" progId="Equation.DSMT4">
                  <p:embed/>
                  <p:pic>
                    <p:nvPicPr>
                      <p:cNvPr id="0" name=""/>
                      <p:cNvPicPr/>
                      <p:nvPr/>
                    </p:nvPicPr>
                    <p:blipFill>
                      <a:blip r:embed="rId35"/>
                      <a:stretch>
                        <a:fillRect/>
                      </a:stretch>
                    </p:blipFill>
                    <p:spPr>
                      <a:xfrm>
                        <a:off x="885152" y="5487506"/>
                        <a:ext cx="3175000" cy="12827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318880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ircle(out)">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circle(out)">
                                      <p:cBhvr>
                                        <p:cTn id="22" dur="20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fade">
                                      <p:cBhvr>
                                        <p:cTn id="67" dur="500"/>
                                        <p:tgtEl>
                                          <p:spTgt spid="10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animBg="1"/>
      <p:bldP spid="8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89276" y="6245225"/>
            <a:ext cx="576070" cy="476250"/>
          </a:xfrm>
        </p:spPr>
        <p:txBody>
          <a:bodyPr/>
          <a:lstStyle/>
          <a:p>
            <a:pPr algn="r" rtl="1">
              <a:defRPr/>
            </a:pPr>
            <a:fld id="{DB313FC9-621A-4E74-B621-6E46F1091A4A}" type="slidenum">
              <a:rPr lang="he-IL" altLang="en-US" smtClean="0">
                <a:solidFill>
                  <a:srgbClr val="FFFFFF"/>
                </a:solidFill>
              </a:rPr>
              <a:pPr algn="r" rtl="1">
                <a:defRPr/>
              </a:pPr>
              <a:t>69</a:t>
            </a:fld>
            <a:endParaRPr lang="en-US" altLang="en-US">
              <a:solidFill>
                <a:srgbClr val="FFFFFF"/>
              </a:solidFill>
            </a:endParaRPr>
          </a:p>
        </p:txBody>
      </p:sp>
      <p:sp>
        <p:nvSpPr>
          <p:cNvPr id="3" name="Rectangle 2"/>
          <p:cNvSpPr/>
          <p:nvPr/>
        </p:nvSpPr>
        <p:spPr>
          <a:xfrm>
            <a:off x="456098" y="1816004"/>
            <a:ext cx="8600431" cy="646331"/>
          </a:xfrm>
          <a:prstGeom prst="rect">
            <a:avLst/>
          </a:prstGeom>
        </p:spPr>
        <p:txBody>
          <a:bodyPr wrap="none">
            <a:spAutoFit/>
          </a:bodyPr>
          <a:lstStyle/>
          <a:p>
            <a:pPr algn="r" rtl="1"/>
            <a:r>
              <a:rPr lang="he-IL" dirty="0" smtClean="0"/>
              <a:t>לסיכום, במשטח החוצץ מוליך מבודד מצאנו כי הרכיב היחיד שאיננו מתאפס הוא הרכיב המאונך</a:t>
            </a:r>
          </a:p>
          <a:p>
            <a:pPr algn="r" rtl="1"/>
            <a:r>
              <a:rPr lang="he-IL" dirty="0" smtClean="0"/>
              <a:t>למישטח </a:t>
            </a:r>
            <a:r>
              <a:rPr lang="he-IL" u="sng" dirty="0" smtClean="0"/>
              <a:t>ובצד המבודד</a:t>
            </a:r>
            <a:r>
              <a:rPr lang="he-IL" dirty="0" smtClean="0"/>
              <a:t>.  מכאן אנו למדים כי השדה בסמוך לשפות מוליך חייב להיות מאונך לפניו:</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261" y="2852930"/>
            <a:ext cx="4079357" cy="32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3267" y="3934809"/>
            <a:ext cx="3885999" cy="646331"/>
          </a:xfrm>
          <a:prstGeom prst="rect">
            <a:avLst/>
          </a:prstGeom>
        </p:spPr>
        <p:txBody>
          <a:bodyPr wrap="none">
            <a:spAutoFit/>
          </a:bodyPr>
          <a:lstStyle/>
          <a:p>
            <a:pPr algn="r" rtl="1"/>
            <a:r>
              <a:rPr lang="he-IL" dirty="0" smtClean="0"/>
              <a:t>האם זה תואם את מה שלמדנו לגבי זרמים</a:t>
            </a:r>
          </a:p>
          <a:p>
            <a:pPr algn="r" rtl="1"/>
            <a:r>
              <a:rPr lang="he-IL" dirty="0" smtClean="0"/>
              <a:t> ומשטחים שווי-פוטנציאל?</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59247098"/>
              </p:ext>
            </p:extLst>
          </p:nvPr>
        </p:nvGraphicFramePr>
        <p:xfrm>
          <a:off x="136260" y="203008"/>
          <a:ext cx="3707381" cy="1497782"/>
        </p:xfrm>
        <a:graphic>
          <a:graphicData uri="http://schemas.openxmlformats.org/presentationml/2006/ole">
            <mc:AlternateContent xmlns:mc="http://schemas.openxmlformats.org/markup-compatibility/2006">
              <mc:Choice xmlns:v="urn:schemas-microsoft-com:vml" Requires="v">
                <p:oleObj spid="_x0000_s58481" name="Equation" r:id="rId5" imgW="3174840" imgH="1282680" progId="Equation.DSMT4">
                  <p:embed/>
                </p:oleObj>
              </mc:Choice>
              <mc:Fallback>
                <p:oleObj name="Equation" r:id="rId5" imgW="3174840" imgH="1282680" progId="Equation.DSMT4">
                  <p:embed/>
                  <p:pic>
                    <p:nvPicPr>
                      <p:cNvPr id="0" name="Object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260" y="203008"/>
                        <a:ext cx="3707381" cy="1497782"/>
                      </a:xfrm>
                      <a:prstGeom prst="rect">
                        <a:avLst/>
                      </a:prstGeom>
                      <a:solidFill>
                        <a:schemeClr val="tx1"/>
                      </a:solidFill>
                      <a:ln>
                        <a:noFill/>
                      </a:ln>
                    </p:spPr>
                  </p:pic>
                </p:oleObj>
              </mc:Fallback>
            </mc:AlternateContent>
          </a:graphicData>
        </a:graphic>
      </p:graphicFrame>
      <p:sp>
        <p:nvSpPr>
          <p:cNvPr id="7" name="Rectangle 6"/>
          <p:cNvSpPr/>
          <p:nvPr/>
        </p:nvSpPr>
        <p:spPr>
          <a:xfrm>
            <a:off x="4215618" y="87794"/>
            <a:ext cx="4846296" cy="1200329"/>
          </a:xfrm>
          <a:prstGeom prst="rect">
            <a:avLst/>
          </a:prstGeom>
        </p:spPr>
        <p:txBody>
          <a:bodyPr wrap="square">
            <a:spAutoFit/>
          </a:bodyPr>
          <a:lstStyle/>
          <a:p>
            <a:pPr algn="r" rtl="1"/>
            <a:r>
              <a:rPr lang="he-IL" dirty="0" smtClean="0"/>
              <a:t>לפיכךף במקרה בו                  יוצא </a:t>
            </a:r>
            <a:r>
              <a:rPr lang="en-US" dirty="0" smtClean="0"/>
              <a:t>θ</a:t>
            </a:r>
            <a:r>
              <a:rPr lang="en-US" baseline="-25000" dirty="0" smtClean="0"/>
              <a:t>2</a:t>
            </a:r>
            <a:r>
              <a:rPr lang="en-US" dirty="0" smtClean="0"/>
              <a:t>=0</a:t>
            </a:r>
            <a:r>
              <a:rPr lang="he-IL" dirty="0" smtClean="0"/>
              <a:t> ואז לכל  זרם בכל כוון שהוא המגיע מהתווך המוליך למבודד הוא לכאורה נכנס למבודד (בשפה) רק בכוון המאונך לשפה: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585981009"/>
              </p:ext>
            </p:extLst>
          </p:nvPr>
        </p:nvGraphicFramePr>
        <p:xfrm>
          <a:off x="6421047" y="30187"/>
          <a:ext cx="858482" cy="506391"/>
        </p:xfrm>
        <a:graphic>
          <a:graphicData uri="http://schemas.openxmlformats.org/presentationml/2006/ole">
            <mc:AlternateContent xmlns:mc="http://schemas.openxmlformats.org/markup-compatibility/2006">
              <mc:Choice xmlns:v="urn:schemas-microsoft-com:vml" Requires="v">
                <p:oleObj spid="_x0000_s58482" name="Equation" r:id="rId7" imgW="507960" imgH="228600" progId="Equation.DSMT4">
                  <p:embed/>
                </p:oleObj>
              </mc:Choice>
              <mc:Fallback>
                <p:oleObj name="Equation" r:id="rId7" imgW="507960" imgH="228600" progId="Equation.DSMT4">
                  <p:embed/>
                  <p:pic>
                    <p:nvPicPr>
                      <p:cNvPr id="0" name=""/>
                      <p:cNvPicPr/>
                      <p:nvPr/>
                    </p:nvPicPr>
                    <p:blipFill>
                      <a:blip r:embed="rId8"/>
                      <a:stretch>
                        <a:fillRect/>
                      </a:stretch>
                    </p:blipFill>
                    <p:spPr>
                      <a:xfrm>
                        <a:off x="6421047" y="30187"/>
                        <a:ext cx="858482" cy="506391"/>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4173297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76" name="Group 75"/>
          <p:cNvGrpSpPr/>
          <p:nvPr/>
        </p:nvGrpSpPr>
        <p:grpSpPr>
          <a:xfrm>
            <a:off x="-76200" y="1811587"/>
            <a:ext cx="4888571" cy="5122613"/>
            <a:chOff x="-76200" y="1811587"/>
            <a:chExt cx="4888571" cy="5122613"/>
          </a:xfrm>
        </p:grpSpPr>
        <p:grpSp>
          <p:nvGrpSpPr>
            <p:cNvPr id="64" name="Group 63"/>
            <p:cNvGrpSpPr/>
            <p:nvPr/>
          </p:nvGrpSpPr>
          <p:grpSpPr>
            <a:xfrm>
              <a:off x="-76200" y="1811587"/>
              <a:ext cx="4888571" cy="5122613"/>
              <a:chOff x="304800" y="583705"/>
              <a:chExt cx="4876800" cy="4674095"/>
            </a:xfrm>
          </p:grpSpPr>
          <p:grpSp>
            <p:nvGrpSpPr>
              <p:cNvPr id="7" name="Group 6"/>
              <p:cNvGrpSpPr/>
              <p:nvPr/>
            </p:nvGrpSpPr>
            <p:grpSpPr>
              <a:xfrm>
                <a:off x="592408" y="1122784"/>
                <a:ext cx="4009304" cy="3798577"/>
                <a:chOff x="762000" y="140732"/>
                <a:chExt cx="2468577" cy="2602469"/>
              </a:xfrm>
            </p:grpSpPr>
            <p:cxnSp>
              <p:nvCxnSpPr>
                <p:cNvPr id="25" name="Straight Arrow Connector 24"/>
                <p:cNvCxnSpPr/>
                <p:nvPr/>
              </p:nvCxnSpPr>
              <p:spPr bwMode="auto">
                <a:xfrm flipV="1">
                  <a:off x="762000" y="140732"/>
                  <a:ext cx="0" cy="26024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V="1">
                  <a:off x="768508" y="2743200"/>
                  <a:ext cx="2462069"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 name="Group 10"/>
              <p:cNvGrpSpPr/>
              <p:nvPr/>
            </p:nvGrpSpPr>
            <p:grpSpPr>
              <a:xfrm>
                <a:off x="632498" y="1606632"/>
                <a:ext cx="3845231" cy="3002991"/>
                <a:chOff x="838200" y="457200"/>
                <a:chExt cx="2775616" cy="2057400"/>
              </a:xfrm>
            </p:grpSpPr>
            <p:grpSp>
              <p:nvGrpSpPr>
                <p:cNvPr id="13" name="Group 12"/>
                <p:cNvGrpSpPr/>
                <p:nvPr/>
              </p:nvGrpSpPr>
              <p:grpSpPr>
                <a:xfrm>
                  <a:off x="838200" y="1600200"/>
                  <a:ext cx="2749858" cy="914400"/>
                  <a:chOff x="838200" y="1600200"/>
                  <a:chExt cx="2749858" cy="914400"/>
                </a:xfrm>
              </p:grpSpPr>
              <p:cxnSp>
                <p:nvCxnSpPr>
                  <p:cNvPr id="20" name="Straight Arrow Connector 19"/>
                  <p:cNvCxnSpPr/>
                  <p:nvPr/>
                </p:nvCxnSpPr>
                <p:spPr bwMode="auto">
                  <a:xfrm>
                    <a:off x="838200" y="1600200"/>
                    <a:ext cx="2749858"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838200" y="1828800"/>
                    <a:ext cx="2749858" cy="0"/>
                  </a:xfrm>
                  <a:prstGeom prst="straightConnector1">
                    <a:avLst/>
                  </a:prstGeom>
                  <a:solidFill>
                    <a:schemeClr val="accent1"/>
                  </a:solidFill>
                  <a:ln w="349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838200" y="2057400"/>
                    <a:ext cx="2749858" cy="0"/>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p:nvPr/>
                </p:nvCxnSpPr>
                <p:spPr bwMode="auto">
                  <a:xfrm>
                    <a:off x="838200" y="2286000"/>
                    <a:ext cx="2749858" cy="0"/>
                  </a:xfrm>
                  <a:prstGeom prst="straightConnector1">
                    <a:avLst/>
                  </a:prstGeom>
                  <a:solidFill>
                    <a:schemeClr val="accent1"/>
                  </a:solidFill>
                  <a:ln w="254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Arrow Connector 23"/>
                  <p:cNvCxnSpPr/>
                  <p:nvPr/>
                </p:nvCxnSpPr>
                <p:spPr bwMode="auto">
                  <a:xfrm>
                    <a:off x="838200" y="25146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p:cNvGrpSpPr/>
                <p:nvPr/>
              </p:nvGrpSpPr>
              <p:grpSpPr>
                <a:xfrm>
                  <a:off x="838200" y="457200"/>
                  <a:ext cx="2775616" cy="914400"/>
                  <a:chOff x="838200" y="1600200"/>
                  <a:chExt cx="2775616" cy="914400"/>
                </a:xfrm>
              </p:grpSpPr>
              <p:cxnSp>
                <p:nvCxnSpPr>
                  <p:cNvPr id="15" name="Straight Arrow Connector 14"/>
                  <p:cNvCxnSpPr/>
                  <p:nvPr/>
                </p:nvCxnSpPr>
                <p:spPr bwMode="auto">
                  <a:xfrm>
                    <a:off x="863958" y="1600200"/>
                    <a:ext cx="2749858" cy="0"/>
                  </a:xfrm>
                  <a:prstGeom prst="straightConnector1">
                    <a:avLst/>
                  </a:prstGeom>
                  <a:solidFill>
                    <a:schemeClr val="accent1"/>
                  </a:solidFill>
                  <a:ln w="66675" cap="sq"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838200" y="1828800"/>
                    <a:ext cx="2749858" cy="0"/>
                  </a:xfrm>
                  <a:prstGeom prst="straightConnector1">
                    <a:avLst/>
                  </a:prstGeom>
                  <a:solidFill>
                    <a:schemeClr val="accent1"/>
                  </a:solidFill>
                  <a:ln w="603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838200" y="2057400"/>
                    <a:ext cx="2749858" cy="0"/>
                  </a:xfrm>
                  <a:prstGeom prst="straightConnector1">
                    <a:avLst/>
                  </a:prstGeom>
                  <a:solidFill>
                    <a:schemeClr val="accent1"/>
                  </a:solidFill>
                  <a:ln w="508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a:off x="838200" y="2286000"/>
                    <a:ext cx="2749858" cy="0"/>
                  </a:xfrm>
                  <a:prstGeom prst="straightConnector1">
                    <a:avLst/>
                  </a:prstGeom>
                  <a:solidFill>
                    <a:schemeClr val="accent1"/>
                  </a:solidFill>
                  <a:ln w="476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a:off x="838200" y="2514600"/>
                    <a:ext cx="2749858" cy="0"/>
                  </a:xfrm>
                  <a:prstGeom prst="straightConnector1">
                    <a:avLst/>
                  </a:prstGeom>
                  <a:solidFill>
                    <a:schemeClr val="accent1"/>
                  </a:solidFill>
                  <a:ln w="412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12" name="TextBox 11"/>
                  <p:cNvSpPr txBox="1"/>
                  <p:nvPr/>
                </p:nvSpPr>
                <p:spPr>
                  <a:xfrm>
                    <a:off x="4327257" y="1434953"/>
                    <a:ext cx="645880" cy="539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a:rPr lang="en-US" b="0" i="1" smtClean="0">
                                  <a:solidFill>
                                    <a:srgbClr val="FFFF00"/>
                                  </a:solidFill>
                                  <a:latin typeface="Cambria Math"/>
                                </a:rPr>
                                <m:t>𝐹</m:t>
                              </m:r>
                            </m:e>
                            <m:sub>
                              <m:r>
                                <a:rPr lang="en-US" b="0" i="1" smtClean="0">
                                  <a:solidFill>
                                    <a:srgbClr val="FFFF00"/>
                                  </a:solidFill>
                                  <a:latin typeface="Cambria Math"/>
                                </a:rPr>
                                <m:t>𝑥</m:t>
                              </m:r>
                            </m:sub>
                          </m:sSub>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327257" y="1434953"/>
                    <a:ext cx="645880" cy="53907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52701" y="4718721"/>
                    <a:ext cx="628899" cy="539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552701" y="4718721"/>
                    <a:ext cx="628899" cy="53907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583705"/>
                    <a:ext cx="634420" cy="539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583705"/>
                    <a:ext cx="634420" cy="539079"/>
                  </a:xfrm>
                  <a:prstGeom prst="rect">
                    <a:avLst/>
                  </a:prstGeom>
                  <a:blipFill rotWithShape="1">
                    <a:blip r:embed="rId5"/>
                    <a:stretch>
                      <a:fillRect/>
                    </a:stretch>
                  </a:blipFill>
                </p:spPr>
                <p:txBody>
                  <a:bodyPr/>
                  <a:lstStyle/>
                  <a:p>
                    <a:r>
                      <a:rPr lang="en-US">
                        <a:noFill/>
                      </a:rPr>
                      <a:t> </a:t>
                    </a:r>
                  </a:p>
                </p:txBody>
              </p:sp>
            </mc:Fallback>
          </mc:AlternateContent>
          <p:grpSp>
            <p:nvGrpSpPr>
              <p:cNvPr id="51" name="Group 50"/>
              <p:cNvGrpSpPr/>
              <p:nvPr/>
            </p:nvGrpSpPr>
            <p:grpSpPr>
              <a:xfrm rot="16200000">
                <a:off x="569481" y="1487921"/>
                <a:ext cx="3845231" cy="3002991"/>
                <a:chOff x="838200" y="457200"/>
                <a:chExt cx="2775616" cy="2057400"/>
              </a:xfrm>
            </p:grpSpPr>
            <p:grpSp>
              <p:nvGrpSpPr>
                <p:cNvPr id="52" name="Group 51"/>
                <p:cNvGrpSpPr/>
                <p:nvPr/>
              </p:nvGrpSpPr>
              <p:grpSpPr>
                <a:xfrm>
                  <a:off x="838200" y="1600200"/>
                  <a:ext cx="2749858" cy="914400"/>
                  <a:chOff x="838200" y="1600200"/>
                  <a:chExt cx="2749858" cy="914400"/>
                </a:xfrm>
              </p:grpSpPr>
              <p:cxnSp>
                <p:nvCxnSpPr>
                  <p:cNvPr id="59" name="Straight Arrow Connector 58"/>
                  <p:cNvCxnSpPr/>
                  <p:nvPr/>
                </p:nvCxnSpPr>
                <p:spPr bwMode="auto">
                  <a:xfrm>
                    <a:off x="838200" y="1600200"/>
                    <a:ext cx="2749858" cy="0"/>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a:off x="838200" y="1828800"/>
                    <a:ext cx="2749858" cy="0"/>
                  </a:xfrm>
                  <a:prstGeom prst="straightConnector1">
                    <a:avLst/>
                  </a:prstGeom>
                  <a:solidFill>
                    <a:schemeClr val="accent1"/>
                  </a:solidFill>
                  <a:ln w="349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60"/>
                  <p:cNvCxnSpPr/>
                  <p:nvPr/>
                </p:nvCxnSpPr>
                <p:spPr bwMode="auto">
                  <a:xfrm>
                    <a:off x="838200" y="2057400"/>
                    <a:ext cx="2749858" cy="0"/>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a:off x="838200" y="2286000"/>
                    <a:ext cx="2749858" cy="0"/>
                  </a:xfrm>
                  <a:prstGeom prst="straightConnector1">
                    <a:avLst/>
                  </a:prstGeom>
                  <a:solidFill>
                    <a:schemeClr val="accent1"/>
                  </a:solidFill>
                  <a:ln w="254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p:cNvCxnSpPr/>
                  <p:nvPr/>
                </p:nvCxnSpPr>
                <p:spPr bwMode="auto">
                  <a:xfrm>
                    <a:off x="838200" y="2514600"/>
                    <a:ext cx="2749858" cy="0"/>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Group 52"/>
                <p:cNvGrpSpPr/>
                <p:nvPr/>
              </p:nvGrpSpPr>
              <p:grpSpPr>
                <a:xfrm>
                  <a:off x="838200" y="457200"/>
                  <a:ext cx="2775616" cy="914400"/>
                  <a:chOff x="838200" y="1600200"/>
                  <a:chExt cx="2775616" cy="914400"/>
                </a:xfrm>
              </p:grpSpPr>
              <p:cxnSp>
                <p:nvCxnSpPr>
                  <p:cNvPr id="54" name="Straight Arrow Connector 53"/>
                  <p:cNvCxnSpPr/>
                  <p:nvPr/>
                </p:nvCxnSpPr>
                <p:spPr bwMode="auto">
                  <a:xfrm>
                    <a:off x="863958" y="1600200"/>
                    <a:ext cx="2749858" cy="0"/>
                  </a:xfrm>
                  <a:prstGeom prst="straightConnector1">
                    <a:avLst/>
                  </a:prstGeom>
                  <a:solidFill>
                    <a:schemeClr val="accent1"/>
                  </a:solidFill>
                  <a:ln w="66675" cap="sq"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p:cNvCxnSpPr/>
                  <p:nvPr/>
                </p:nvCxnSpPr>
                <p:spPr bwMode="auto">
                  <a:xfrm>
                    <a:off x="838200" y="1828800"/>
                    <a:ext cx="2749858" cy="0"/>
                  </a:xfrm>
                  <a:prstGeom prst="straightConnector1">
                    <a:avLst/>
                  </a:prstGeom>
                  <a:solidFill>
                    <a:schemeClr val="accent1"/>
                  </a:solidFill>
                  <a:ln w="603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p:cNvCxnSpPr/>
                  <p:nvPr/>
                </p:nvCxnSpPr>
                <p:spPr bwMode="auto">
                  <a:xfrm>
                    <a:off x="838200" y="2057400"/>
                    <a:ext cx="2749858" cy="0"/>
                  </a:xfrm>
                  <a:prstGeom prst="straightConnector1">
                    <a:avLst/>
                  </a:prstGeom>
                  <a:solidFill>
                    <a:schemeClr val="accent1"/>
                  </a:solidFill>
                  <a:ln w="508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p:cNvCxnSpPr/>
                  <p:nvPr/>
                </p:nvCxnSpPr>
                <p:spPr bwMode="auto">
                  <a:xfrm>
                    <a:off x="838200" y="2514600"/>
                    <a:ext cx="2749858" cy="0"/>
                  </a:xfrm>
                  <a:prstGeom prst="straightConnector1">
                    <a:avLst/>
                  </a:prstGeom>
                  <a:solidFill>
                    <a:schemeClr val="accent1"/>
                  </a:solidFill>
                  <a:ln w="412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p:cNvCxnSpPr/>
                  <p:nvPr/>
                </p:nvCxnSpPr>
                <p:spPr bwMode="auto">
                  <a:xfrm>
                    <a:off x="838200" y="2286000"/>
                    <a:ext cx="2749858" cy="0"/>
                  </a:xfrm>
                  <a:prstGeom prst="straightConnector1">
                    <a:avLst/>
                  </a:prstGeom>
                  <a:solidFill>
                    <a:schemeClr val="accent1"/>
                  </a:solidFill>
                  <a:ln w="476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 name="Sun 9"/>
              <p:cNvSpPr/>
              <p:nvPr/>
            </p:nvSpPr>
            <p:spPr bwMode="auto">
              <a:xfrm>
                <a:off x="1943405" y="2624860"/>
                <a:ext cx="742555" cy="667331"/>
              </a:xfrm>
              <a:prstGeom prst="sun">
                <a:avLst>
                  <a:gd name="adj" fmla="val 3485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mc:AlternateContent xmlns:mc="http://schemas.openxmlformats.org/markup-compatibility/2006" xmlns:a14="http://schemas.microsoft.com/office/drawing/2010/main">
          <mc:Choice Requires="a14">
            <p:sp>
              <p:nvSpPr>
                <p:cNvPr id="75" name="TextBox 74"/>
                <p:cNvSpPr txBox="1"/>
                <p:nvPr/>
              </p:nvSpPr>
              <p:spPr>
                <a:xfrm>
                  <a:off x="3412352" y="2026785"/>
                  <a:ext cx="473848"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latin typeface="Cambria Math" panose="02040503050406030204" pitchFamily="18" charset="0"/>
                              </a:rPr>
                            </m:ctrlPr>
                          </m:sSubPr>
                          <m:e>
                            <m:r>
                              <a:rPr lang="en-US" b="0" i="1" smtClean="0">
                                <a:solidFill>
                                  <a:srgbClr val="FFFF00"/>
                                </a:solidFill>
                                <a:latin typeface="Cambria Math"/>
                              </a:rPr>
                              <m:t>𝐹</m:t>
                            </m:r>
                          </m:e>
                          <m:sub>
                            <m:r>
                              <a:rPr lang="en-US" b="0" i="1" smtClean="0">
                                <a:solidFill>
                                  <a:srgbClr val="FFFF00"/>
                                </a:solidFill>
                                <a:latin typeface="Cambria Math"/>
                              </a:rPr>
                              <m:t>𝑦</m:t>
                            </m:r>
                          </m:sub>
                        </m:sSub>
                      </m:oMath>
                    </m:oMathPara>
                  </a14:m>
                  <a:endParaRPr 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3412352" y="2026785"/>
                  <a:ext cx="473848" cy="391261"/>
                </a:xfrm>
                <a:prstGeom prst="rect">
                  <a:avLst/>
                </a:prstGeom>
                <a:blipFill rotWithShape="1">
                  <a:blip r:embed="rId6"/>
                  <a:stretch>
                    <a:fillRect b="-1538"/>
                  </a:stretch>
                </a:blipFill>
              </p:spPr>
              <p:txBody>
                <a:bodyPr/>
                <a:lstStyle/>
                <a:p>
                  <a:r>
                    <a:rPr lang="en-US">
                      <a:noFill/>
                    </a:rPr>
                    <a:t> </a:t>
                  </a:r>
                </a:p>
              </p:txBody>
            </p:sp>
          </mc:Fallback>
        </mc:AlternateContent>
      </p:grpSp>
      <p:sp>
        <p:nvSpPr>
          <p:cNvPr id="2" name="Slide Number Placeholder 1"/>
          <p:cNvSpPr>
            <a:spLocks noGrp="1"/>
          </p:cNvSpPr>
          <p:nvPr>
            <p:ph type="sldNum" sz="quarter" idx="12"/>
          </p:nvPr>
        </p:nvSpPr>
        <p:spPr>
          <a:xfrm>
            <a:off x="8503408" y="6245225"/>
            <a:ext cx="488192" cy="476250"/>
          </a:xfrm>
        </p:spPr>
        <p:txBody>
          <a:bodyPr/>
          <a:lstStyle/>
          <a:p>
            <a:pPr algn="ctr">
              <a:defRPr/>
            </a:pPr>
            <a:fld id="{DB313FC9-621A-4E74-B621-6E46F1091A4A}" type="slidenum">
              <a:rPr lang="he-IL" altLang="en-US" smtClean="0">
                <a:solidFill>
                  <a:srgbClr val="FFFFFF"/>
                </a:solidFill>
              </a:rPr>
              <a:pPr algn="ctr">
                <a:defRPr/>
              </a:pPr>
              <a:t>7</a:t>
            </a:fld>
            <a:endParaRPr lang="en-US" altLang="en-US" dirty="0">
              <a:solidFill>
                <a:srgbClr val="FFFFFF"/>
              </a:solidFill>
            </a:endParaRPr>
          </a:p>
        </p:txBody>
      </p:sp>
      <mc:AlternateContent xmlns:mc="http://schemas.openxmlformats.org/markup-compatibility/2006" xmlns:a14="http://schemas.microsoft.com/office/drawing/2010/main">
        <mc:Choice Requires="a14">
          <p:sp>
            <p:nvSpPr>
              <p:cNvPr id="65" name="Rectangle 64"/>
              <p:cNvSpPr/>
              <p:nvPr/>
            </p:nvSpPr>
            <p:spPr>
              <a:xfrm>
                <a:off x="838200" y="152400"/>
                <a:ext cx="4111125" cy="698974"/>
              </a:xfrm>
              <a:prstGeom prst="rect">
                <a:avLst/>
              </a:prstGeom>
            </p:spPr>
            <p:txBody>
              <a:bodyPr wrap="none">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𝐹</m:t>
                            </m:r>
                          </m:e>
                          <m:sub>
                            <m:r>
                              <a:rPr lang="en-US" sz="2400" i="1">
                                <a:latin typeface="Cambria Math"/>
                                <a:ea typeface="Cambria Math"/>
                              </a:rPr>
                              <m:t>𝑦</m:t>
                            </m:r>
                          </m:sub>
                        </m:sSub>
                      </m:num>
                      <m:den>
                        <m:r>
                          <a:rPr lang="en-US" sz="2400" i="1">
                            <a:latin typeface="Cambria Math"/>
                            <a:ea typeface="Cambria Math"/>
                          </a:rPr>
                          <m:t>𝜕</m:t>
                        </m:r>
                        <m:r>
                          <a:rPr lang="en-US" sz="2400" i="1">
                            <a:latin typeface="Cambria Math"/>
                            <a:ea typeface="Cambria Math"/>
                          </a:rPr>
                          <m:t>𝑥</m:t>
                        </m:r>
                      </m:den>
                    </m:f>
                    <m:r>
                      <a:rPr lang="en-US" sz="2400" i="1">
                        <a:latin typeface="Cambria Math"/>
                        <a:ea typeface="Cambria Math"/>
                      </a:rPr>
                      <m:t>−</m:t>
                    </m:r>
                    <m:f>
                      <m:fPr>
                        <m:ctrlPr>
                          <a:rPr lang="en-US" sz="2400" i="1" smtClean="0">
                            <a:latin typeface="Cambria Math" panose="02040503050406030204" pitchFamily="18" charset="0"/>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𝐹</m:t>
                            </m:r>
                          </m:e>
                          <m:sub>
                            <m:r>
                              <a:rPr lang="en-US" sz="2400" i="1">
                                <a:latin typeface="Cambria Math"/>
                                <a:ea typeface="Cambria Math"/>
                              </a:rPr>
                              <m:t>𝑥</m:t>
                            </m:r>
                          </m:sub>
                        </m:sSub>
                      </m:num>
                      <m:den>
                        <m:r>
                          <a:rPr lang="en-US" sz="2400" i="1">
                            <a:latin typeface="Cambria Math"/>
                            <a:ea typeface="Cambria Math"/>
                          </a:rPr>
                          <m:t>𝜕</m:t>
                        </m:r>
                        <m:r>
                          <a:rPr lang="en-US" sz="2400" i="1">
                            <a:latin typeface="Cambria Math"/>
                            <a:ea typeface="Cambria Math"/>
                          </a:rPr>
                          <m:t>𝑦</m:t>
                        </m:r>
                      </m:den>
                    </m:f>
                    <m:r>
                      <a:rPr lang="en-US" sz="2400" i="1" smtClean="0">
                        <a:latin typeface="Cambria Math"/>
                        <a:ea typeface="Cambria Math"/>
                      </a:rPr>
                      <m:t>≡</m:t>
                    </m:r>
                    <m:sSub>
                      <m:sSubPr>
                        <m:ctrlPr>
                          <a:rPr lang="en-US" sz="2400" i="1" smtClean="0">
                            <a:latin typeface="Cambria Math" panose="02040503050406030204" pitchFamily="18" charset="0"/>
                            <a:ea typeface="Cambria Math"/>
                          </a:rPr>
                        </m:ctrlPr>
                      </m:sSubPr>
                      <m:e>
                        <m:d>
                          <m:dPr>
                            <m:ctrlPr>
                              <a:rPr lang="en-US" sz="2400" i="1" smtClean="0">
                                <a:latin typeface="Cambria Math" panose="02040503050406030204" pitchFamily="18" charset="0"/>
                                <a:ea typeface="Cambria Math"/>
                              </a:rPr>
                            </m:ctrlPr>
                          </m:dPr>
                          <m:e>
                            <m:r>
                              <a:rPr lang="en-US" sz="2400" i="1">
                                <a:latin typeface="Cambria Math"/>
                                <a:ea typeface="Cambria Math"/>
                              </a:rPr>
                              <m:t>𝛻</m:t>
                            </m:r>
                            <m:r>
                              <m:rPr>
                                <m:sty m:val="p"/>
                              </m:rPr>
                              <a:rPr lang="en-US" sz="2400">
                                <a:latin typeface="Cambria Math"/>
                                <a:ea typeface="Cambria Math"/>
                              </a:rPr>
                              <m:t>X</m:t>
                            </m:r>
                            <m:acc>
                              <m:accPr>
                                <m:chr m:val="⃗"/>
                                <m:ctrlPr>
                                  <a:rPr lang="en-US" sz="2400" i="1">
                                    <a:latin typeface="Cambria Math" panose="02040503050406030204" pitchFamily="18" charset="0"/>
                                    <a:ea typeface="Cambria Math"/>
                                  </a:rPr>
                                </m:ctrlPr>
                              </m:accPr>
                              <m:e>
                                <m:r>
                                  <a:rPr lang="en-US" sz="2400" i="1">
                                    <a:latin typeface="Cambria Math"/>
                                    <a:ea typeface="Cambria Math"/>
                                  </a:rPr>
                                  <m:t>𝐹</m:t>
                                </m:r>
                              </m:e>
                            </m:acc>
                          </m:e>
                        </m:d>
                      </m:e>
                      <m:sub>
                        <m:r>
                          <a:rPr lang="en-US" sz="2400" b="0" i="1" smtClean="0">
                            <a:latin typeface="Cambria Math"/>
                            <a:ea typeface="Cambria Math"/>
                          </a:rPr>
                          <m:t>𝑧</m:t>
                        </m:r>
                      </m:sub>
                    </m:sSub>
                  </m:oMath>
                </a14:m>
                <a:r>
                  <a:rPr lang="en-US" dirty="0">
                    <a:ea typeface="Cambria Math"/>
                  </a:rPr>
                  <a:t> </a:t>
                </a:r>
                <a14:m>
                  <m:oMath xmlns:m="http://schemas.openxmlformats.org/officeDocument/2006/math">
                    <m:r>
                      <a:rPr lang="en-US" i="1">
                        <a:latin typeface="Cambria Math"/>
                        <a:ea typeface="Cambria Math"/>
                      </a:rPr>
                      <m:t>≠ </m:t>
                    </m:r>
                  </m:oMath>
                </a14:m>
                <a:r>
                  <a:rPr lang="en-US" dirty="0" smtClean="0"/>
                  <a:t>0  since </a:t>
                </a:r>
                <a14:m>
                  <m:oMath xmlns:m="http://schemas.openxmlformats.org/officeDocument/2006/math">
                    <m:r>
                      <a:rPr lang="en-US" sz="2400" i="1" smtClean="0">
                        <a:latin typeface="Cambria Math"/>
                        <a:ea typeface="Cambria Math"/>
                      </a:rPr>
                      <m:t>→</m:t>
                    </m:r>
                  </m:oMath>
                </a14:m>
                <a:endParaRPr lang="en-US" dirty="0"/>
              </a:p>
            </p:txBody>
          </p:sp>
        </mc:Choice>
        <mc:Fallback xmlns="">
          <p:sp>
            <p:nvSpPr>
              <p:cNvPr id="65" name="Rectangle 64"/>
              <p:cNvSpPr>
                <a:spLocks noRot="1" noChangeAspect="1" noMove="1" noResize="1" noEditPoints="1" noAdjustHandles="1" noChangeArrowheads="1" noChangeShapeType="1" noTextEdit="1"/>
              </p:cNvSpPr>
              <p:nvPr/>
            </p:nvSpPr>
            <p:spPr>
              <a:xfrm>
                <a:off x="838200" y="152400"/>
                <a:ext cx="4111125" cy="698974"/>
              </a:xfrm>
              <a:prstGeom prst="rect">
                <a:avLst/>
              </a:prstGeom>
              <a:blipFill rotWithShape="1">
                <a:blip r:embed="rId7"/>
                <a:stretch>
                  <a:fillRect/>
                </a:stretch>
              </a:blipFill>
            </p:spPr>
            <p:txBody>
              <a:bodyPr/>
              <a:lstStyle/>
              <a:p>
                <a:r>
                  <a:rPr lang="en-US">
                    <a:noFill/>
                  </a:rPr>
                  <a:t> </a:t>
                </a:r>
              </a:p>
            </p:txBody>
          </p:sp>
        </mc:Fallback>
      </mc:AlternateContent>
      <p:sp>
        <p:nvSpPr>
          <p:cNvPr id="66" name="Arc 65"/>
          <p:cNvSpPr/>
          <p:nvPr/>
        </p:nvSpPr>
        <p:spPr bwMode="auto">
          <a:xfrm rot="16200000">
            <a:off x="1623028" y="3908066"/>
            <a:ext cx="685802" cy="705818"/>
          </a:xfrm>
          <a:prstGeom prst="arc">
            <a:avLst>
              <a:gd name="adj1" fmla="val 16200000"/>
              <a:gd name="adj2" fmla="val 5536797"/>
            </a:avLst>
          </a:prstGeom>
          <a:noFill/>
          <a:ln w="28575" cap="flat" cmpd="sng" algn="ctr">
            <a:solidFill>
              <a:srgbClr val="FF0000"/>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mc:AlternateContent xmlns:mc="http://schemas.openxmlformats.org/markup-compatibility/2006" xmlns:a14="http://schemas.microsoft.com/office/drawing/2010/main">
        <mc:Choice Requires="a14">
          <p:sp>
            <p:nvSpPr>
              <p:cNvPr id="72" name="Rectangle 71"/>
              <p:cNvSpPr/>
              <p:nvPr/>
            </p:nvSpPr>
            <p:spPr>
              <a:xfrm>
                <a:off x="1447800" y="848140"/>
                <a:ext cx="7600222"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ea typeface="Cambria Math"/>
                        </a:rPr>
                        <m:t>→</m:t>
                      </m:r>
                      <m:sSub>
                        <m:sSubPr>
                          <m:ctrlPr>
                            <a:rPr lang="en-US" sz="2400" i="1">
                              <a:latin typeface="Cambria Math" panose="02040503050406030204" pitchFamily="18" charset="0"/>
                              <a:ea typeface="Cambria Math"/>
                            </a:rPr>
                          </m:ctrlPr>
                        </m:sSubPr>
                        <m:e>
                          <m:d>
                            <m:dPr>
                              <m:ctrlPr>
                                <a:rPr lang="en-US" sz="2400" i="1">
                                  <a:latin typeface="Cambria Math" panose="02040503050406030204" pitchFamily="18" charset="0"/>
                                  <a:ea typeface="Cambria Math"/>
                                </a:rPr>
                              </m:ctrlPr>
                            </m:dPr>
                            <m:e>
                              <m:r>
                                <a:rPr lang="en-US" sz="2400" i="1">
                                  <a:latin typeface="Cambria Math"/>
                                  <a:ea typeface="Cambria Math"/>
                                </a:rPr>
                                <m:t>𝛻</m:t>
                              </m:r>
                              <m:r>
                                <m:rPr>
                                  <m:sty m:val="p"/>
                                </m:rPr>
                                <a:rPr lang="en-US" sz="2400">
                                  <a:latin typeface="Cambria Math"/>
                                  <a:ea typeface="Cambria Math"/>
                                </a:rPr>
                                <m:t>X</m:t>
                              </m:r>
                              <m:acc>
                                <m:accPr>
                                  <m:chr m:val="⃗"/>
                                  <m:ctrlPr>
                                    <a:rPr lang="en-US" sz="2400" i="1">
                                      <a:latin typeface="Cambria Math" panose="02040503050406030204" pitchFamily="18" charset="0"/>
                                      <a:ea typeface="Cambria Math"/>
                                    </a:rPr>
                                  </m:ctrlPr>
                                </m:accPr>
                                <m:e>
                                  <m:r>
                                    <a:rPr lang="en-US" sz="2400" i="1">
                                      <a:latin typeface="Cambria Math"/>
                                      <a:ea typeface="Cambria Math"/>
                                    </a:rPr>
                                    <m:t>𝐹</m:t>
                                  </m:r>
                                </m:e>
                              </m:acc>
                            </m:e>
                          </m:d>
                        </m:e>
                        <m:sub>
                          <m:r>
                            <a:rPr lang="en-US" sz="2400" b="0" i="1" smtClean="0">
                              <a:latin typeface="Cambria Math"/>
                              <a:ea typeface="Cambria Math"/>
                            </a:rPr>
                            <m:t>𝑧</m:t>
                          </m:r>
                        </m:sub>
                      </m:sSub>
                      <m:r>
                        <a:rPr lang="en-US" sz="2400" b="0" i="1" smtClean="0">
                          <a:latin typeface="Cambria Math"/>
                          <a:ea typeface="Cambria Math"/>
                        </a:rPr>
                        <m:t>=</m:t>
                      </m:r>
                      <m:d>
                        <m:dPr>
                          <m:begChr m:val="["/>
                          <m:endChr m:val="]"/>
                          <m:ctrlPr>
                            <a:rPr lang="en-US" sz="2400" b="0" i="1" smtClean="0">
                              <a:latin typeface="Cambria Math" panose="02040503050406030204" pitchFamily="18" charset="0"/>
                              <a:ea typeface="Cambria Math"/>
                            </a:rPr>
                          </m:ctrlPr>
                        </m:dPr>
                        <m:e>
                          <m:d>
                            <m:dPr>
                              <m:ctrlPr>
                                <a:rPr lang="en-US" sz="2400" i="1">
                                  <a:latin typeface="Cambria Math" panose="02040503050406030204" pitchFamily="18" charset="0"/>
                                  <a:ea typeface="Cambria Math"/>
                                </a:rPr>
                              </m:ctrlPr>
                            </m:dPr>
                            <m:e>
                              <m:r>
                                <a:rPr lang="en-US" sz="2400" i="1">
                                  <a:latin typeface="Cambria Math"/>
                                  <a:ea typeface="Cambria Math"/>
                                </a:rPr>
                                <m:t>−</m:t>
                              </m:r>
                              <m:f>
                                <m:fPr>
                                  <m:ctrlPr>
                                    <a:rPr lang="en-US" sz="2400" i="1">
                                      <a:latin typeface="Cambria Math" panose="02040503050406030204" pitchFamily="18" charset="0"/>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𝐹</m:t>
                                      </m:r>
                                    </m:e>
                                    <m:sub>
                                      <m:r>
                                        <a:rPr lang="en-US" sz="2400" i="1">
                                          <a:latin typeface="Cambria Math"/>
                                          <a:ea typeface="Cambria Math"/>
                                        </a:rPr>
                                        <m:t>𝑦</m:t>
                                      </m:r>
                                    </m:sub>
                                  </m:sSub>
                                </m:num>
                                <m:den>
                                  <m:r>
                                    <a:rPr lang="en-US" sz="2400" i="1">
                                      <a:latin typeface="Cambria Math"/>
                                      <a:ea typeface="Cambria Math"/>
                                    </a:rPr>
                                    <m:t>𝜕</m:t>
                                  </m:r>
                                  <m:r>
                                    <a:rPr lang="en-US" sz="2400" i="1">
                                      <a:latin typeface="Cambria Math"/>
                                      <a:ea typeface="Cambria Math"/>
                                    </a:rPr>
                                    <m:t>𝑥</m:t>
                                  </m:r>
                                </m:den>
                              </m:f>
                            </m:e>
                          </m:d>
                          <m:r>
                            <a:rPr lang="en-US" sz="2400" i="1">
                              <a:latin typeface="Cambria Math"/>
                              <a:ea typeface="Cambria Math"/>
                            </a:rPr>
                            <m:t>−</m:t>
                          </m:r>
                          <m:f>
                            <m:fPr>
                              <m:ctrlPr>
                                <a:rPr lang="en-US" sz="2400" i="1">
                                  <a:latin typeface="Cambria Math" panose="02040503050406030204" pitchFamily="18" charset="0"/>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𝐹</m:t>
                                  </m:r>
                                </m:e>
                                <m:sub>
                                  <m:r>
                                    <a:rPr lang="en-US" sz="2400" i="1">
                                      <a:latin typeface="Cambria Math"/>
                                      <a:ea typeface="Cambria Math"/>
                                    </a:rPr>
                                    <m:t>𝑥</m:t>
                                  </m:r>
                                </m:sub>
                              </m:sSub>
                            </m:num>
                            <m:den>
                              <m:r>
                                <a:rPr lang="en-US" sz="2400" i="1">
                                  <a:latin typeface="Cambria Math"/>
                                  <a:ea typeface="Cambria Math"/>
                                </a:rPr>
                                <m:t>𝜕</m:t>
                              </m:r>
                              <m:r>
                                <a:rPr lang="en-US" sz="2400" i="1">
                                  <a:latin typeface="Cambria Math"/>
                                  <a:ea typeface="Cambria Math"/>
                                </a:rPr>
                                <m:t>𝑦</m:t>
                              </m:r>
                            </m:den>
                          </m:f>
                        </m:e>
                      </m:d>
                      <m:acc>
                        <m:accPr>
                          <m:chr m:val="̂"/>
                          <m:ctrlPr>
                            <a:rPr lang="en-US" sz="2400" b="0" i="1" smtClean="0">
                              <a:latin typeface="Cambria Math" panose="02040503050406030204" pitchFamily="18" charset="0"/>
                              <a:ea typeface="Cambria Math"/>
                            </a:rPr>
                          </m:ctrlPr>
                        </m:accPr>
                        <m:e>
                          <m:r>
                            <a:rPr lang="en-US" sz="2400" b="0" i="1" smtClean="0">
                              <a:latin typeface="Cambria Math"/>
                              <a:ea typeface="Cambria Math"/>
                            </a:rPr>
                            <m:t>𝑧</m:t>
                          </m:r>
                        </m:e>
                      </m:acc>
                      <m:r>
                        <a:rPr lang="en-US" sz="2400">
                          <a:latin typeface="Cambria Math"/>
                          <a:ea typeface="Cambria Math"/>
                        </a:rPr>
                        <m:t>=</m:t>
                      </m:r>
                      <m:r>
                        <a:rPr lang="en-US" sz="2400" b="0" i="0" smtClean="0">
                          <a:latin typeface="Cambria Math"/>
                          <a:ea typeface="Cambria Math"/>
                        </a:rPr>
                        <m:t>−</m:t>
                      </m:r>
                      <m:d>
                        <m:dPr>
                          <m:ctrlPr>
                            <a:rPr lang="en-US" sz="2400" i="1" smtClean="0">
                              <a:latin typeface="Cambria Math" panose="02040503050406030204" pitchFamily="18" charset="0"/>
                              <a:ea typeface="Cambria Math"/>
                            </a:rPr>
                          </m:ctrlPr>
                        </m:dPr>
                        <m:e>
                          <m:f>
                            <m:fPr>
                              <m:ctrlPr>
                                <a:rPr lang="en-US" sz="2400" i="1">
                                  <a:latin typeface="Cambria Math" panose="02040503050406030204" pitchFamily="18" charset="0"/>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𝐹</m:t>
                                  </m:r>
                                </m:e>
                                <m:sub>
                                  <m:r>
                                    <a:rPr lang="en-US" sz="2400" i="1">
                                      <a:latin typeface="Cambria Math"/>
                                      <a:ea typeface="Cambria Math"/>
                                    </a:rPr>
                                    <m:t>𝑦</m:t>
                                  </m:r>
                                </m:sub>
                              </m:sSub>
                            </m:num>
                            <m:den>
                              <m:r>
                                <a:rPr lang="en-US" sz="2400" i="1">
                                  <a:latin typeface="Cambria Math"/>
                                  <a:ea typeface="Cambria Math"/>
                                </a:rPr>
                                <m:t>𝜕</m:t>
                              </m:r>
                              <m:r>
                                <a:rPr lang="en-US" sz="2400" i="1">
                                  <a:latin typeface="Cambria Math"/>
                                  <a:ea typeface="Cambria Math"/>
                                </a:rPr>
                                <m:t>𝑥</m:t>
                              </m:r>
                            </m:den>
                          </m:f>
                          <m:r>
                            <a:rPr lang="en-US" sz="2400" i="1">
                              <a:latin typeface="Cambria Math"/>
                              <a:ea typeface="Cambria Math"/>
                            </a:rPr>
                            <m:t>+</m:t>
                          </m:r>
                          <m:f>
                            <m:fPr>
                              <m:ctrlPr>
                                <a:rPr lang="en-US" sz="2400" i="1">
                                  <a:latin typeface="Cambria Math" panose="02040503050406030204" pitchFamily="18" charset="0"/>
                                </a:rPr>
                              </m:ctrlPr>
                            </m:fPr>
                            <m:num>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a:ea typeface="Cambria Math"/>
                                    </a:rPr>
                                    <m:t>𝐹</m:t>
                                  </m:r>
                                </m:e>
                                <m:sub>
                                  <m:r>
                                    <a:rPr lang="en-US" sz="2400" i="1">
                                      <a:latin typeface="Cambria Math"/>
                                      <a:ea typeface="Cambria Math"/>
                                    </a:rPr>
                                    <m:t>𝑥</m:t>
                                  </m:r>
                                </m:sub>
                              </m:sSub>
                            </m:num>
                            <m:den>
                              <m:r>
                                <a:rPr lang="en-US" sz="2400" i="1">
                                  <a:latin typeface="Cambria Math"/>
                                  <a:ea typeface="Cambria Math"/>
                                </a:rPr>
                                <m:t>𝜕</m:t>
                              </m:r>
                              <m:r>
                                <a:rPr lang="en-US" sz="2400" i="1">
                                  <a:latin typeface="Cambria Math"/>
                                  <a:ea typeface="Cambria Math"/>
                                </a:rPr>
                                <m:t>𝑦</m:t>
                              </m:r>
                            </m:den>
                          </m:f>
                        </m:e>
                      </m:d>
                      <m:acc>
                        <m:accPr>
                          <m:chr m:val="̂"/>
                          <m:ctrlPr>
                            <a:rPr lang="en-US" sz="2400" i="1" smtClean="0">
                              <a:latin typeface="Cambria Math" panose="02040503050406030204" pitchFamily="18" charset="0"/>
                              <a:ea typeface="Cambria Math"/>
                            </a:rPr>
                          </m:ctrlPr>
                        </m:accPr>
                        <m:e>
                          <m:r>
                            <a:rPr lang="en-US" sz="2400" b="0" i="1" smtClean="0">
                              <a:latin typeface="Cambria Math"/>
                              <a:ea typeface="Cambria Math"/>
                            </a:rPr>
                            <m:t>𝑧</m:t>
                          </m:r>
                        </m:e>
                      </m:acc>
                      <m:r>
                        <a:rPr lang="en-US" sz="2400" i="1" smtClean="0">
                          <a:latin typeface="Cambria Math"/>
                          <a:ea typeface="Cambria Math"/>
                        </a:rPr>
                        <m:t>≠</m:t>
                      </m:r>
                      <m:r>
                        <a:rPr lang="en-US" sz="2400">
                          <a:latin typeface="Cambria Math"/>
                          <a:ea typeface="Cambria Math"/>
                        </a:rPr>
                        <m:t>0</m:t>
                      </m:r>
                    </m:oMath>
                  </m:oMathPara>
                </a14:m>
                <a:endParaRPr lang="en-US" sz="2400" dirty="0"/>
              </a:p>
            </p:txBody>
          </p:sp>
        </mc:Choice>
        <mc:Fallback xmlns="">
          <p:sp>
            <p:nvSpPr>
              <p:cNvPr id="72" name="Rectangle 71"/>
              <p:cNvSpPr>
                <a:spLocks noRot="1" noChangeAspect="1" noMove="1" noResize="1" noEditPoints="1" noAdjustHandles="1" noChangeArrowheads="1" noChangeShapeType="1" noTextEdit="1"/>
              </p:cNvSpPr>
              <p:nvPr/>
            </p:nvSpPr>
            <p:spPr>
              <a:xfrm>
                <a:off x="1447800" y="848140"/>
                <a:ext cx="7600222" cy="922176"/>
              </a:xfrm>
              <a:prstGeom prst="rect">
                <a:avLst/>
              </a:prstGeom>
              <a:blipFill rotWithShape="1">
                <a:blip r:embed="rId8"/>
                <a:stretch>
                  <a:fillRect/>
                </a:stretch>
              </a:blipFill>
            </p:spPr>
            <p:txBody>
              <a:bodyPr/>
              <a:lstStyle/>
              <a:p>
                <a:r>
                  <a:rPr lang="en-US">
                    <a:noFill/>
                  </a:rPr>
                  <a:t> </a:t>
                </a:r>
              </a:p>
            </p:txBody>
          </p:sp>
        </mc:Fallback>
      </mc:AlternateContent>
      <p:sp>
        <p:nvSpPr>
          <p:cNvPr id="73" name="TextBox 72"/>
          <p:cNvSpPr txBox="1"/>
          <p:nvPr/>
        </p:nvSpPr>
        <p:spPr>
          <a:xfrm>
            <a:off x="3886200" y="76200"/>
            <a:ext cx="5181601" cy="369332"/>
          </a:xfrm>
          <a:prstGeom prst="rect">
            <a:avLst/>
          </a:prstGeom>
          <a:noFill/>
        </p:spPr>
        <p:txBody>
          <a:bodyPr wrap="square" rtlCol="0">
            <a:spAutoFit/>
          </a:bodyPr>
          <a:lstStyle/>
          <a:p>
            <a:pPr algn="r" rtl="1"/>
            <a:r>
              <a:rPr lang="he-IL" dirty="0" smtClean="0"/>
              <a:t>ועבור המקרה הכללי למישור </a:t>
            </a:r>
            <a:r>
              <a:rPr lang="en-US" dirty="0" smtClean="0"/>
              <a:t>XY</a:t>
            </a:r>
            <a:r>
              <a:rPr lang="he-IL" dirty="0" smtClean="0"/>
              <a:t> בדוגמא שלנו:</a:t>
            </a:r>
            <a:endParaRPr lang="en-US" dirty="0"/>
          </a:p>
        </p:txBody>
      </p:sp>
      <mc:AlternateContent xmlns:mc="http://schemas.openxmlformats.org/markup-compatibility/2006" xmlns:a14="http://schemas.microsoft.com/office/drawing/2010/main">
        <mc:Choice Requires="a14">
          <p:sp>
            <p:nvSpPr>
              <p:cNvPr id="77" name="TextBox 76"/>
              <p:cNvSpPr txBox="1"/>
              <p:nvPr/>
            </p:nvSpPr>
            <p:spPr>
              <a:xfrm>
                <a:off x="4181954" y="4389124"/>
                <a:ext cx="4885846" cy="1325876"/>
              </a:xfrm>
              <a:prstGeom prst="rect">
                <a:avLst/>
              </a:prstGeom>
              <a:noFill/>
            </p:spPr>
            <p:txBody>
              <a:bodyPr wrap="square" rtlCol="0">
                <a:spAutoFit/>
              </a:bodyPr>
              <a:lstStyle/>
              <a:p>
                <a:pPr algn="r" rtl="1"/>
                <a:r>
                  <a:rPr lang="he-IL" dirty="0" smtClean="0"/>
                  <a:t>לפיכך בדוגמא הנוכחית הגודל </a:t>
                </a:r>
                <a14:m>
                  <m:oMath xmlns:m="http://schemas.openxmlformats.org/officeDocument/2006/math">
                    <m:sSub>
                      <m:sSubPr>
                        <m:ctrlPr>
                          <a:rPr lang="en-US" i="1">
                            <a:latin typeface="Cambria Math" panose="02040503050406030204" pitchFamily="18" charset="0"/>
                            <a:ea typeface="Cambria Math"/>
                          </a:rPr>
                        </m:ctrlPr>
                      </m:sSubPr>
                      <m:e>
                        <m:d>
                          <m:dPr>
                            <m:ctrlPr>
                              <a:rPr lang="en-US" i="1">
                                <a:latin typeface="Cambria Math" panose="02040503050406030204" pitchFamily="18" charset="0"/>
                                <a:ea typeface="Cambria Math"/>
                              </a:rPr>
                            </m:ctrlPr>
                          </m:dPr>
                          <m:e>
                            <m:r>
                              <a:rPr lang="en-US" i="1">
                                <a:latin typeface="Cambria Math"/>
                                <a:ea typeface="Cambria Math"/>
                              </a:rPr>
                              <m:t>𝛻</m:t>
                            </m:r>
                            <m:r>
                              <m:rPr>
                                <m:sty m:val="p"/>
                              </m:rPr>
                              <a:rPr lang="en-US">
                                <a:latin typeface="Cambria Math"/>
                                <a:ea typeface="Cambria Math"/>
                              </a:rPr>
                              <m:t>X</m:t>
                            </m:r>
                            <m:acc>
                              <m:accPr>
                                <m:chr m:val="⃗"/>
                                <m:ctrlPr>
                                  <a:rPr lang="en-US" i="1">
                                    <a:latin typeface="Cambria Math" panose="02040503050406030204" pitchFamily="18" charset="0"/>
                                    <a:ea typeface="Cambria Math"/>
                                  </a:rPr>
                                </m:ctrlPr>
                              </m:accPr>
                              <m:e>
                                <m:r>
                                  <a:rPr lang="en-US" i="1">
                                    <a:latin typeface="Cambria Math"/>
                                    <a:ea typeface="Cambria Math"/>
                                  </a:rPr>
                                  <m:t>𝐹</m:t>
                                </m:r>
                              </m:e>
                            </m:acc>
                          </m:e>
                        </m:d>
                      </m:e>
                      <m:sub>
                        <m:r>
                          <a:rPr lang="en-US" i="1">
                            <a:latin typeface="Cambria Math"/>
                            <a:ea typeface="Cambria Math"/>
                          </a:rPr>
                          <m:t>𝑧</m:t>
                        </m:r>
                      </m:sub>
                    </m:sSub>
                  </m:oMath>
                </a14:m>
                <a:r>
                  <a:rPr lang="he-IL" dirty="0" smtClean="0"/>
                  <a:t>הוא ווקטור </a:t>
                </a:r>
              </a:p>
              <a:p>
                <a:pPr algn="r" rtl="1"/>
                <a:r>
                  <a:rPr lang="he-IL" dirty="0" smtClean="0"/>
                  <a:t>בכוון </a:t>
                </a:r>
                <a14:m>
                  <m:oMath xmlns:m="http://schemas.openxmlformats.org/officeDocument/2006/math">
                    <m:acc>
                      <m:accPr>
                        <m:chr m:val="̂"/>
                        <m:ctrlPr>
                          <a:rPr lang="he-IL" i="1" smtClean="0">
                            <a:latin typeface="Cambria Math" panose="02040503050406030204" pitchFamily="18" charset="0"/>
                          </a:rPr>
                        </m:ctrlPr>
                      </m:accPr>
                      <m:e>
                        <m:r>
                          <a:rPr lang="en-US" b="0" i="1" smtClean="0">
                            <a:latin typeface="Cambria Math"/>
                          </a:rPr>
                          <m:t>𝑧</m:t>
                        </m:r>
                      </m:e>
                    </m:acc>
                  </m:oMath>
                </a14:m>
                <a:r>
                  <a:rPr lang="he-IL" dirty="0" smtClean="0"/>
                  <a:t>- המציג סיבוב בכוון השעון (בדומה לווקטור של תנע זוויתי) ומאחר והוא שונה מאפס הרי שהווקטור </a:t>
                </a:r>
                <a14:m>
                  <m:oMath xmlns:m="http://schemas.openxmlformats.org/officeDocument/2006/math">
                    <m:acc>
                      <m:accPr>
                        <m:chr m:val="⃗"/>
                        <m:ctrlPr>
                          <a:rPr lang="en-US" i="1">
                            <a:latin typeface="Cambria Math" panose="02040503050406030204" pitchFamily="18" charset="0"/>
                            <a:ea typeface="Cambria Math"/>
                          </a:rPr>
                        </m:ctrlPr>
                      </m:accPr>
                      <m:e>
                        <m:r>
                          <a:rPr lang="en-US" i="1">
                            <a:latin typeface="Cambria Math"/>
                            <a:ea typeface="Cambria Math"/>
                          </a:rPr>
                          <m:t>𝐹</m:t>
                        </m:r>
                      </m:e>
                    </m:acc>
                  </m:oMath>
                </a14:m>
                <a:r>
                  <a:rPr lang="he-IL" dirty="0" smtClean="0"/>
                  <a:t> איננו משמר.  </a:t>
                </a:r>
                <a:endParaRPr lang="en-US" dirty="0"/>
              </a:p>
            </p:txBody>
          </p:sp>
        </mc:Choice>
        <mc:Fallback xmlns="">
          <p:sp>
            <p:nvSpPr>
              <p:cNvPr id="77" name="TextBox 76"/>
              <p:cNvSpPr txBox="1">
                <a:spLocks noRot="1" noChangeAspect="1" noMove="1" noResize="1" noEditPoints="1" noAdjustHandles="1" noChangeArrowheads="1" noChangeShapeType="1" noTextEdit="1"/>
              </p:cNvSpPr>
              <p:nvPr/>
            </p:nvSpPr>
            <p:spPr>
              <a:xfrm>
                <a:off x="4181954" y="4389124"/>
                <a:ext cx="4885846" cy="1325876"/>
              </a:xfrm>
              <a:prstGeom prst="rect">
                <a:avLst/>
              </a:prstGeom>
              <a:blipFill rotWithShape="1">
                <a:blip r:embed="rId9"/>
                <a:stretch>
                  <a:fillRect l="-873" t="-6422" r="-998" b="-6422"/>
                </a:stretch>
              </a:blipFill>
            </p:spPr>
            <p:txBody>
              <a:bodyPr/>
              <a:lstStyle/>
              <a:p>
                <a:r>
                  <a:rPr lang="en-US">
                    <a:noFill/>
                  </a:rPr>
                  <a:t> </a:t>
                </a:r>
              </a:p>
            </p:txBody>
          </p:sp>
        </mc:Fallback>
      </mc:AlternateContent>
      <p:sp>
        <p:nvSpPr>
          <p:cNvPr id="78" name="TextBox 77"/>
          <p:cNvSpPr txBox="1"/>
          <p:nvPr/>
        </p:nvSpPr>
        <p:spPr>
          <a:xfrm>
            <a:off x="6629400" y="5879068"/>
            <a:ext cx="2514600" cy="369332"/>
          </a:xfrm>
          <a:prstGeom prst="rect">
            <a:avLst/>
          </a:prstGeom>
          <a:noFill/>
        </p:spPr>
        <p:txBody>
          <a:bodyPr wrap="square" rtlCol="0">
            <a:spAutoFit/>
          </a:bodyPr>
          <a:lstStyle/>
          <a:p>
            <a:r>
              <a:rPr lang="he-IL" dirty="0" smtClean="0"/>
              <a:t>להשלים דוגמאות על הלוח</a:t>
            </a:r>
            <a:endParaRPr lang="en-US" dirty="0"/>
          </a:p>
        </p:txBody>
      </p:sp>
      <p:grpSp>
        <p:nvGrpSpPr>
          <p:cNvPr id="111" name="Group 110"/>
          <p:cNvGrpSpPr/>
          <p:nvPr/>
        </p:nvGrpSpPr>
        <p:grpSpPr>
          <a:xfrm>
            <a:off x="5409607" y="1757923"/>
            <a:ext cx="3217600" cy="2733446"/>
            <a:chOff x="5409607" y="1757923"/>
            <a:chExt cx="3217600" cy="2733446"/>
          </a:xfrm>
        </p:grpSpPr>
        <p:grpSp>
          <p:nvGrpSpPr>
            <p:cNvPr id="108" name="Group 107"/>
            <p:cNvGrpSpPr/>
            <p:nvPr/>
          </p:nvGrpSpPr>
          <p:grpSpPr>
            <a:xfrm>
              <a:off x="5563193" y="2106991"/>
              <a:ext cx="3064014" cy="2384378"/>
              <a:chOff x="5563193" y="2106991"/>
              <a:chExt cx="3064014" cy="2384378"/>
            </a:xfrm>
          </p:grpSpPr>
          <p:grpSp>
            <p:nvGrpSpPr>
              <p:cNvPr id="107" name="Group 106"/>
              <p:cNvGrpSpPr/>
              <p:nvPr/>
            </p:nvGrpSpPr>
            <p:grpSpPr>
              <a:xfrm>
                <a:off x="5709079" y="2106991"/>
                <a:ext cx="1928653" cy="1931610"/>
                <a:chOff x="5709079" y="2106991"/>
                <a:chExt cx="1928653" cy="1931610"/>
              </a:xfrm>
            </p:grpSpPr>
            <p:cxnSp>
              <p:nvCxnSpPr>
                <p:cNvPr id="80" name="Straight Arrow Connector 79"/>
                <p:cNvCxnSpPr/>
                <p:nvPr/>
              </p:nvCxnSpPr>
              <p:spPr bwMode="auto">
                <a:xfrm rot="10800000">
                  <a:off x="5709079" y="2106991"/>
                  <a:ext cx="0" cy="19227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Arrow Connector 80"/>
                <p:cNvCxnSpPr/>
                <p:nvPr/>
              </p:nvCxnSpPr>
              <p:spPr bwMode="auto">
                <a:xfrm rot="16200000">
                  <a:off x="6676366" y="3077235"/>
                  <a:ext cx="0" cy="19227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2" name="Group 91"/>
              <p:cNvGrpSpPr/>
              <p:nvPr/>
            </p:nvGrpSpPr>
            <p:grpSpPr>
              <a:xfrm rot="900000">
                <a:off x="5563193" y="2187240"/>
                <a:ext cx="3064014" cy="2304129"/>
                <a:chOff x="5607653" y="2058146"/>
                <a:chExt cx="3064014" cy="2304129"/>
              </a:xfrm>
            </p:grpSpPr>
            <p:cxnSp>
              <p:nvCxnSpPr>
                <p:cNvPr id="82" name="Straight Arrow Connector 81"/>
                <p:cNvCxnSpPr/>
                <p:nvPr/>
              </p:nvCxnSpPr>
              <p:spPr bwMode="auto">
                <a:xfrm rot="20700000" flipV="1">
                  <a:off x="5956493" y="2332075"/>
                  <a:ext cx="1662578" cy="1654061"/>
                </a:xfrm>
                <a:prstGeom prst="straightConnector1">
                  <a:avLst/>
                </a:prstGeom>
                <a:solidFill>
                  <a:schemeClr val="accent1"/>
                </a:solidFill>
                <a:ln w="381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p:cNvCxnSpPr/>
                <p:nvPr/>
              </p:nvCxnSpPr>
              <p:spPr bwMode="auto">
                <a:xfrm rot="20700000" flipV="1">
                  <a:off x="6177598" y="2281501"/>
                  <a:ext cx="1662295" cy="1639118"/>
                </a:xfrm>
                <a:prstGeom prst="straightConnector1">
                  <a:avLst/>
                </a:prstGeom>
                <a:solidFill>
                  <a:schemeClr val="accent1"/>
                </a:solidFill>
                <a:ln w="349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Arrow Connector 83"/>
                <p:cNvCxnSpPr/>
                <p:nvPr/>
              </p:nvCxnSpPr>
              <p:spPr bwMode="auto">
                <a:xfrm rot="20700000" flipV="1">
                  <a:off x="6474624" y="2199897"/>
                  <a:ext cx="1635234" cy="1643910"/>
                </a:xfrm>
                <a:prstGeom prst="straightConnector1">
                  <a:avLst/>
                </a:prstGeom>
                <a:solidFill>
                  <a:schemeClr val="accent1"/>
                </a:solidFill>
                <a:ln w="285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p:cNvCxnSpPr/>
                <p:nvPr/>
              </p:nvCxnSpPr>
              <p:spPr bwMode="auto">
                <a:xfrm rot="20700000" flipV="1">
                  <a:off x="6745643" y="2110553"/>
                  <a:ext cx="1663700" cy="1657350"/>
                </a:xfrm>
                <a:prstGeom prst="straightConnector1">
                  <a:avLst/>
                </a:prstGeom>
                <a:solidFill>
                  <a:schemeClr val="accent1"/>
                </a:solidFill>
                <a:ln w="254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p:cNvCxnSpPr/>
                <p:nvPr/>
              </p:nvCxnSpPr>
              <p:spPr bwMode="auto">
                <a:xfrm rot="20700000" flipV="1">
                  <a:off x="7021709" y="2058146"/>
                  <a:ext cx="1649958" cy="1657474"/>
                </a:xfrm>
                <a:prstGeom prst="straightConnector1">
                  <a:avLst/>
                </a:prstGeom>
                <a:solidFill>
                  <a:schemeClr val="accent1"/>
                </a:solidFill>
                <a:ln w="1905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Arrow Connector 86"/>
                <p:cNvCxnSpPr/>
                <p:nvPr/>
              </p:nvCxnSpPr>
              <p:spPr bwMode="auto">
                <a:xfrm rot="20700000" flipV="1">
                  <a:off x="5607653" y="2535140"/>
                  <a:ext cx="478722" cy="468354"/>
                </a:xfrm>
                <a:prstGeom prst="straightConnector1">
                  <a:avLst/>
                </a:prstGeom>
                <a:solidFill>
                  <a:schemeClr val="accent1"/>
                </a:solidFill>
                <a:ln w="66675" cap="sq"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Arrow Connector 87"/>
                <p:cNvCxnSpPr/>
                <p:nvPr/>
              </p:nvCxnSpPr>
              <p:spPr bwMode="auto">
                <a:xfrm rot="20700000" flipV="1">
                  <a:off x="5629483" y="2521806"/>
                  <a:ext cx="771415" cy="766636"/>
                </a:xfrm>
                <a:prstGeom prst="straightConnector1">
                  <a:avLst/>
                </a:prstGeom>
                <a:solidFill>
                  <a:schemeClr val="accent1"/>
                </a:solidFill>
                <a:ln w="603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p:cNvCxnSpPr/>
                <p:nvPr/>
              </p:nvCxnSpPr>
              <p:spPr bwMode="auto">
                <a:xfrm rot="20700000" flipV="1">
                  <a:off x="5661968" y="2463756"/>
                  <a:ext cx="1083491" cy="1084125"/>
                </a:xfrm>
                <a:prstGeom prst="straightConnector1">
                  <a:avLst/>
                </a:prstGeom>
                <a:solidFill>
                  <a:schemeClr val="accent1"/>
                </a:solidFill>
                <a:ln w="50800"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89"/>
                <p:cNvCxnSpPr/>
                <p:nvPr/>
              </p:nvCxnSpPr>
              <p:spPr bwMode="auto">
                <a:xfrm rot="20700000" flipV="1">
                  <a:off x="5694837" y="2446717"/>
                  <a:ext cx="1334540" cy="1330485"/>
                </a:xfrm>
                <a:prstGeom prst="straightConnector1">
                  <a:avLst/>
                </a:prstGeom>
                <a:solidFill>
                  <a:schemeClr val="accent1"/>
                </a:solidFill>
                <a:ln w="4762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Arrow Connector 90"/>
                <p:cNvCxnSpPr/>
                <p:nvPr/>
              </p:nvCxnSpPr>
              <p:spPr bwMode="auto">
                <a:xfrm rot="18000000">
                  <a:off x="5396398" y="3211055"/>
                  <a:ext cx="2302441" cy="0"/>
                </a:xfrm>
                <a:prstGeom prst="straightConnector1">
                  <a:avLst/>
                </a:prstGeom>
                <a:solidFill>
                  <a:schemeClr val="accent1"/>
                </a:solidFill>
                <a:ln w="41275" cap="flat" cmpd="sng" algn="ctr">
                  <a:solidFill>
                    <a:srgbClr val="FFFF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mc:AlternateContent xmlns:mc="http://schemas.openxmlformats.org/markup-compatibility/2006" xmlns:a14="http://schemas.microsoft.com/office/drawing/2010/main">
          <mc:Choice Requires="a14">
            <p:sp>
              <p:nvSpPr>
                <p:cNvPr id="109" name="TextBox 108"/>
                <p:cNvSpPr txBox="1"/>
                <p:nvPr/>
              </p:nvSpPr>
              <p:spPr>
                <a:xfrm>
                  <a:off x="7446783" y="3834684"/>
                  <a:ext cx="630417" cy="5908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109" name="TextBox 108"/>
                <p:cNvSpPr txBox="1">
                  <a:spLocks noRot="1" noChangeAspect="1" noMove="1" noResize="1" noEditPoints="1" noAdjustHandles="1" noChangeArrowheads="1" noChangeShapeType="1" noTextEdit="1"/>
                </p:cNvSpPr>
                <p:nvPr/>
              </p:nvSpPr>
              <p:spPr>
                <a:xfrm>
                  <a:off x="7446783" y="3834684"/>
                  <a:ext cx="630417" cy="590808"/>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5409607" y="1757923"/>
                  <a:ext cx="635951" cy="5908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𝑦</m:t>
                        </m:r>
                      </m:oMath>
                    </m:oMathPara>
                  </a14:m>
                  <a:endParaRPr lang="en-US" dirty="0"/>
                </a:p>
              </p:txBody>
            </p:sp>
          </mc:Choice>
          <mc:Fallback xmlns="">
            <p:sp>
              <p:nvSpPr>
                <p:cNvPr id="110" name="TextBox 109"/>
                <p:cNvSpPr txBox="1">
                  <a:spLocks noRot="1" noChangeAspect="1" noMove="1" noResize="1" noEditPoints="1" noAdjustHandles="1" noChangeArrowheads="1" noChangeShapeType="1" noTextEdit="1"/>
                </p:cNvSpPr>
                <p:nvPr/>
              </p:nvSpPr>
              <p:spPr>
                <a:xfrm>
                  <a:off x="5409607" y="1757923"/>
                  <a:ext cx="635951" cy="590808"/>
                </a:xfrm>
                <a:prstGeom prst="rect">
                  <a:avLst/>
                </a:prstGeom>
                <a:blipFill rotWithShape="1">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70932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heel(8)">
                                      <p:cBhvr>
                                        <p:cTn id="17" dur="20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72" grpId="0"/>
      <p:bldP spid="77" grpId="0"/>
      <p:bldP spid="78" grpId="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74061" y="6245225"/>
            <a:ext cx="633677" cy="476250"/>
          </a:xfrm>
        </p:spPr>
        <p:txBody>
          <a:bodyPr/>
          <a:lstStyle/>
          <a:p>
            <a:pPr algn="r" rtl="1">
              <a:defRPr/>
            </a:pPr>
            <a:fld id="{DB313FC9-621A-4E74-B621-6E46F1091A4A}" type="slidenum">
              <a:rPr lang="he-IL" altLang="en-US" smtClean="0">
                <a:solidFill>
                  <a:srgbClr val="FFFFFF"/>
                </a:solidFill>
              </a:rPr>
              <a:pPr algn="r" rtl="1">
                <a:defRPr/>
              </a:pPr>
              <a:t>70</a:t>
            </a:fld>
            <a:endParaRPr lang="en-US" altLang="en-US">
              <a:solidFill>
                <a:srgbClr val="FFFFFF"/>
              </a:solidFill>
            </a:endParaRPr>
          </a:p>
        </p:txBody>
      </p:sp>
      <p:sp>
        <p:nvSpPr>
          <p:cNvPr id="3" name="TextBox 2"/>
          <p:cNvSpPr txBox="1"/>
          <p:nvPr/>
        </p:nvSpPr>
        <p:spPr>
          <a:xfrm>
            <a:off x="4917642" y="21718"/>
            <a:ext cx="4216616" cy="369332"/>
          </a:xfrm>
          <a:prstGeom prst="rect">
            <a:avLst/>
          </a:prstGeom>
          <a:noFill/>
        </p:spPr>
        <p:txBody>
          <a:bodyPr wrap="square" rtlCol="0">
            <a:spAutoFit/>
          </a:bodyPr>
          <a:lstStyle/>
          <a:p>
            <a:pPr algn="r" rtl="1"/>
            <a:r>
              <a:rPr lang="he-IL" dirty="0" smtClean="0"/>
              <a:t> הרציפות של </a:t>
            </a:r>
            <a:r>
              <a:rPr lang="en-US" dirty="0" smtClean="0"/>
              <a:t>J</a:t>
            </a:r>
            <a:r>
              <a:rPr lang="he-IL" dirty="0" smtClean="0"/>
              <a:t> במשטח החוצץ בין מוליכים: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541067056"/>
              </p:ext>
            </p:extLst>
          </p:nvPr>
        </p:nvGraphicFramePr>
        <p:xfrm>
          <a:off x="1347113" y="606257"/>
          <a:ext cx="6680201" cy="3830638"/>
        </p:xfrm>
        <a:graphic>
          <a:graphicData uri="http://schemas.openxmlformats.org/presentationml/2006/ole">
            <mc:AlternateContent xmlns:mc="http://schemas.openxmlformats.org/markup-compatibility/2006">
              <mc:Choice xmlns:v="urn:schemas-microsoft-com:vml" Requires="v">
                <p:oleObj spid="_x0000_s59503" name="Equation" r:id="rId4" imgW="2654280" imgH="1523880" progId="Equation.DSMT4">
                  <p:embed/>
                </p:oleObj>
              </mc:Choice>
              <mc:Fallback>
                <p:oleObj name="Equation" r:id="rId4" imgW="2654280" imgH="1523880" progId="Equation.DSMT4">
                  <p:embed/>
                  <p:pic>
                    <p:nvPicPr>
                      <p:cNvPr id="0" name=""/>
                      <p:cNvPicPr/>
                      <p:nvPr/>
                    </p:nvPicPr>
                    <p:blipFill>
                      <a:blip r:embed="rId5"/>
                      <a:stretch>
                        <a:fillRect/>
                      </a:stretch>
                    </p:blipFill>
                    <p:spPr>
                      <a:xfrm>
                        <a:off x="1347113" y="606257"/>
                        <a:ext cx="6680201" cy="3830638"/>
                      </a:xfrm>
                      <a:prstGeom prst="rect">
                        <a:avLst/>
                      </a:prstGeom>
                      <a:solidFill>
                        <a:schemeClr val="tx1"/>
                      </a:solidFill>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4226358" y="4672664"/>
                <a:ext cx="4954202" cy="403124"/>
              </a:xfrm>
              <a:prstGeom prst="rect">
                <a:avLst/>
              </a:prstGeom>
              <a:noFill/>
            </p:spPr>
            <p:txBody>
              <a:bodyPr wrap="square" rtlCol="0">
                <a:spAutoFit/>
              </a:bodyPr>
              <a:lstStyle/>
              <a:p>
                <a:pPr algn="r" rtl="1"/>
                <a:r>
                  <a:rPr lang="he-IL" dirty="0" smtClean="0"/>
                  <a:t> במוליכים בקרוב טוב הפרמיטיביות היא</a:t>
                </a:r>
                <a:r>
                  <a:rPr lang="en-US" dirty="0" smtClean="0"/>
                  <a:t> </a:t>
                </a:r>
                <a:r>
                  <a:rPr lang="he-IL" dirty="0" smtClean="0"/>
                  <a:t> </a:t>
                </a:r>
                <a14:m>
                  <m:oMath xmlns:m="http://schemas.openxmlformats.org/officeDocument/2006/math">
                    <m:r>
                      <a:rPr lang="he-IL" b="0" i="0" smtClean="0">
                        <a:latin typeface="Cambria Math"/>
                        <a:ea typeface="Cambria Math"/>
                      </a:rPr>
                      <m:t>:</m:t>
                    </m:r>
                    <m:r>
                      <a:rPr lang="he-IL" b="0" i="0" smtClean="0">
                        <a:latin typeface="Cambria Math"/>
                        <a:ea typeface="Cambria Math"/>
                      </a:rPr>
                      <m:t>ולכן</m:t>
                    </m:r>
                    <m:r>
                      <a:rPr lang="he-IL" b="0" i="0" smtClean="0">
                        <a:latin typeface="Cambria Math"/>
                        <a:ea typeface="Cambria Math"/>
                      </a:rPr>
                      <m:t> </m:t>
                    </m:r>
                    <m:r>
                      <a:rPr lang="he-IL" i="1" smtClean="0">
                        <a:latin typeface="Cambria Math"/>
                        <a:ea typeface="Cambria Math"/>
                      </a:rPr>
                      <m:t>𝜀</m:t>
                    </m:r>
                    <m:r>
                      <a:rPr lang="he-IL" b="0" i="1" smtClean="0">
                        <a:latin typeface="Cambria Math"/>
                        <a:ea typeface="Cambria Math"/>
                      </a:rPr>
                      <m:t>=</m:t>
                    </m:r>
                    <m:sSub>
                      <m:sSubPr>
                        <m:ctrlPr>
                          <a:rPr lang="he-IL" b="0" i="1" smtClean="0">
                            <a:latin typeface="Cambria Math" panose="02040503050406030204" pitchFamily="18" charset="0"/>
                            <a:ea typeface="Cambria Math"/>
                          </a:rPr>
                        </m:ctrlPr>
                      </m:sSubPr>
                      <m:e>
                        <m:r>
                          <a:rPr lang="he-IL" b="0" i="1" smtClean="0">
                            <a:latin typeface="Cambria Math"/>
                            <a:ea typeface="Cambria Math"/>
                          </a:rPr>
                          <m:t>𝜀</m:t>
                        </m:r>
                      </m:e>
                      <m:sub>
                        <m:r>
                          <a:rPr lang="he-IL" b="0" i="1" smtClean="0">
                            <a:latin typeface="Cambria Math"/>
                            <a:ea typeface="Cambria Math"/>
                          </a:rPr>
                          <m:t>0</m:t>
                        </m:r>
                      </m:sub>
                    </m:sSub>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226358" y="4672664"/>
                <a:ext cx="4954202" cy="403124"/>
              </a:xfrm>
              <a:prstGeom prst="rect">
                <a:avLst/>
              </a:prstGeom>
              <a:blipFill rotWithShape="1">
                <a:blip r:embed="rId6"/>
                <a:stretch>
                  <a:fillRect r="-1107" b="-24242"/>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311768214"/>
              </p:ext>
            </p:extLst>
          </p:nvPr>
        </p:nvGraphicFramePr>
        <p:xfrm>
          <a:off x="1576436" y="5272256"/>
          <a:ext cx="2628900" cy="979487"/>
        </p:xfrm>
        <a:graphic>
          <a:graphicData uri="http://schemas.openxmlformats.org/presentationml/2006/ole">
            <mc:AlternateContent xmlns:mc="http://schemas.openxmlformats.org/markup-compatibility/2006">
              <mc:Choice xmlns:v="urn:schemas-microsoft-com:vml" Requires="v">
                <p:oleObj spid="_x0000_s59504" name="Equation" r:id="rId7" imgW="1295280" imgH="482400" progId="Equation.DSMT4">
                  <p:embed/>
                </p:oleObj>
              </mc:Choice>
              <mc:Fallback>
                <p:oleObj name="Equation" r:id="rId7" imgW="1295280" imgH="482400" progId="Equation.DSMT4">
                  <p:embed/>
                  <p:pic>
                    <p:nvPicPr>
                      <p:cNvPr id="0" name=""/>
                      <p:cNvPicPr/>
                      <p:nvPr/>
                    </p:nvPicPr>
                    <p:blipFill>
                      <a:blip r:embed="rId8"/>
                      <a:stretch>
                        <a:fillRect/>
                      </a:stretch>
                    </p:blipFill>
                    <p:spPr>
                      <a:xfrm>
                        <a:off x="1576436" y="5272256"/>
                        <a:ext cx="2628900" cy="979487"/>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539062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71</a:t>
            </a:fld>
            <a:endParaRPr lang="en-US" altLang="en-US">
              <a:solidFill>
                <a:srgbClr val="FFFFFF"/>
              </a:solidFill>
            </a:endParaRPr>
          </a:p>
        </p:txBody>
      </p:sp>
      <p:sp>
        <p:nvSpPr>
          <p:cNvPr id="3" name="TextBox 2"/>
          <p:cNvSpPr txBox="1"/>
          <p:nvPr/>
        </p:nvSpPr>
        <p:spPr>
          <a:xfrm>
            <a:off x="5032856" y="203008"/>
            <a:ext cx="3744455" cy="369332"/>
          </a:xfrm>
          <a:prstGeom prst="rect">
            <a:avLst/>
          </a:prstGeom>
          <a:noFill/>
        </p:spPr>
        <p:txBody>
          <a:bodyPr wrap="square" rtlCol="0">
            <a:spAutoFit/>
          </a:bodyPr>
          <a:lstStyle/>
          <a:p>
            <a:pPr algn="r" rtl="1"/>
            <a:r>
              <a:rPr lang="he-IL" dirty="0" smtClean="0"/>
              <a:t>הדואליות בין </a:t>
            </a:r>
            <a:r>
              <a:rPr lang="en-US" dirty="0" smtClean="0"/>
              <a:t>J</a:t>
            </a:r>
            <a:r>
              <a:rPr lang="he-IL" dirty="0" smtClean="0"/>
              <a:t> ל- </a:t>
            </a:r>
            <a:r>
              <a:rPr lang="en-US" dirty="0" smtClean="0"/>
              <a:t>D</a:t>
            </a:r>
            <a:r>
              <a:rPr lang="he-IL" dirty="0" smtClean="0"/>
              <a:t> (אלקטרוסטיטקה):</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735236269"/>
                  </p:ext>
                </p:extLst>
              </p:nvPr>
            </p:nvGraphicFramePr>
            <p:xfrm>
              <a:off x="1524000" y="1397000"/>
              <a:ext cx="6096000" cy="3157157"/>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he-IL" dirty="0" smtClean="0"/>
                            <a:t>מוליך</a:t>
                          </a:r>
                          <a:endParaRPr lang="en-US" dirty="0"/>
                        </a:p>
                      </a:txBody>
                      <a:tcPr/>
                    </a:tc>
                    <a:tc>
                      <a:txBody>
                        <a:bodyPr/>
                        <a:lstStyle/>
                        <a:p>
                          <a:r>
                            <a:rPr lang="he-IL" dirty="0" smtClean="0"/>
                            <a:t>מבודד</a:t>
                          </a:r>
                          <a:endParaRPr lang="en-US" dirty="0"/>
                        </a:p>
                      </a:txBody>
                      <a:tcPr/>
                    </a:tc>
                  </a:tr>
                  <a:tr h="370840">
                    <a:tc>
                      <a:txBody>
                        <a:bodyPr/>
                        <a:lstStyle/>
                        <a:p>
                          <a:pPr algn="ctr"/>
                          <a:endParaRPr lang="en-US" dirty="0"/>
                        </a:p>
                      </a:txBody>
                      <a:tcPr/>
                    </a:tc>
                    <a:tc>
                      <a:txBody>
                        <a:bodyPr/>
                        <a:lstStyle/>
                        <a:p>
                          <a:pPr algn="ctr"/>
                          <a:endParaRPr lang="en-US"/>
                        </a:p>
                      </a:txBody>
                      <a:tcPr/>
                    </a:tc>
                  </a:tr>
                  <a:tr h="370840">
                    <a:tc>
                      <a:txBody>
                        <a:bodyPr/>
                        <a:lstStyle/>
                        <a:p>
                          <a:pPr algn="ctr"/>
                          <a:r>
                            <a:rPr lang="en-US" dirty="0" smtClean="0"/>
                            <a:t>J=</a:t>
                          </a:r>
                          <a:r>
                            <a:rPr lang="el-GR" dirty="0" smtClean="0"/>
                            <a:t>σ</a:t>
                          </a:r>
                          <a:r>
                            <a:rPr lang="en-US" dirty="0" smtClean="0"/>
                            <a:t>E=-</a:t>
                          </a:r>
                          <a:r>
                            <a:rPr lang="el-GR" dirty="0" smtClean="0"/>
                            <a:t>σ</a:t>
                          </a:r>
                          <a:r>
                            <a:rPr lang="en-US" dirty="0" smtClean="0"/>
                            <a:t> </a:t>
                          </a:r>
                          <a:r>
                            <a:rPr lang="en-US" dirty="0" err="1" smtClean="0"/>
                            <a:t>gradV</a:t>
                          </a:r>
                          <a:endParaRPr lang="en-US" dirty="0"/>
                        </a:p>
                      </a:txBody>
                      <a:tcPr/>
                    </a:tc>
                    <a:tc>
                      <a:txBody>
                        <a:bodyPr/>
                        <a:lstStyle/>
                        <a:p>
                          <a:pPr algn="ctr"/>
                          <a:r>
                            <a:rPr lang="en-US" dirty="0" smtClean="0"/>
                            <a:t>D=</a:t>
                          </a:r>
                          <a:r>
                            <a:rPr lang="el-GR" dirty="0" smtClean="0"/>
                            <a:t>ε</a:t>
                          </a:r>
                          <a:r>
                            <a:rPr lang="en-US" dirty="0" smtClean="0"/>
                            <a:t>E=-</a:t>
                          </a:r>
                          <a:r>
                            <a:rPr lang="el-GR" dirty="0" smtClean="0"/>
                            <a:t>ε</a:t>
                          </a:r>
                          <a:r>
                            <a:rPr lang="en-US" dirty="0" smtClean="0"/>
                            <a:t> </a:t>
                          </a:r>
                          <a:r>
                            <a:rPr lang="en-US" dirty="0" err="1" smtClean="0"/>
                            <a:t>gradV</a:t>
                          </a:r>
                          <a:endParaRPr lang="en-US" dirty="0"/>
                        </a:p>
                      </a:txBody>
                      <a:tcPr/>
                    </a:tc>
                  </a:tr>
                  <a:tr h="370840">
                    <a:tc>
                      <a:txBody>
                        <a:bodyPr/>
                        <a:lstStyle/>
                        <a:p>
                          <a:pPr algn="ctr"/>
                          <a:r>
                            <a:rPr lang="en-US" dirty="0" smtClean="0"/>
                            <a:t>div</a:t>
                          </a:r>
                          <a:r>
                            <a:rPr lang="en-US" baseline="0" dirty="0" smtClean="0"/>
                            <a:t> J=0</a:t>
                          </a:r>
                          <a:endParaRPr lang="en-US" dirty="0"/>
                        </a:p>
                      </a:txBody>
                      <a:tcPr/>
                    </a:tc>
                    <a:tc>
                      <a:txBody>
                        <a:bodyPr/>
                        <a:lstStyle/>
                        <a:p>
                          <a:pPr algn="ctr"/>
                          <a:r>
                            <a:rPr lang="en-US" dirty="0" err="1" smtClean="0"/>
                            <a:t>Div</a:t>
                          </a:r>
                          <a:r>
                            <a:rPr lang="en-US" dirty="0" smtClean="0"/>
                            <a:t> D=0</a:t>
                          </a:r>
                          <a:endParaRPr lang="en-US" dirty="0"/>
                        </a:p>
                      </a:txBody>
                      <a:tcPr/>
                    </a:tc>
                  </a:tr>
                  <a:tr h="370840">
                    <a:tc>
                      <a:txBody>
                        <a:bodyPr/>
                        <a:lstStyle/>
                        <a:p>
                          <a:pPr algn="ctr"/>
                          <a:r>
                            <a:rPr lang="en-US" dirty="0" smtClean="0"/>
                            <a:t>delta J</a:t>
                          </a:r>
                          <a:r>
                            <a:rPr lang="en-US" baseline="-25000" dirty="0" smtClean="0"/>
                            <a:t>N</a:t>
                          </a:r>
                          <a:r>
                            <a:rPr lang="en-US" dirty="0" smtClean="0"/>
                            <a:t> =0</a:t>
                          </a:r>
                          <a:endParaRPr lang="en-US" dirty="0"/>
                        </a:p>
                      </a:txBody>
                      <a:tcPr/>
                    </a:tc>
                    <a:tc>
                      <a:txBody>
                        <a:bodyPr/>
                        <a:lstStyle/>
                        <a:p>
                          <a:pPr algn="ctr"/>
                          <a:r>
                            <a:rPr lang="en-US" dirty="0" smtClean="0"/>
                            <a:t>delta D</a:t>
                          </a:r>
                          <a:r>
                            <a:rPr lang="en-US" baseline="-25000" dirty="0" smtClean="0"/>
                            <a:t>N</a:t>
                          </a:r>
                          <a:r>
                            <a:rPr lang="en-US" baseline="0" dirty="0" smtClean="0"/>
                            <a:t>==</a:t>
                          </a:r>
                          <a:endParaRPr lang="en-US" dirty="0"/>
                        </a:p>
                      </a:txBody>
                      <a:tcPr/>
                    </a:tc>
                  </a:tr>
                  <a:tr h="370840">
                    <a:tc>
                      <a:txBody>
                        <a:bodyPr/>
                        <a:lstStyle/>
                        <a:p>
                          <a:pPr algn="ctr"/>
                          <a14:m>
                            <m:oMathPara xmlns:m="http://schemas.openxmlformats.org/officeDocument/2006/math">
                              <m:oMathParaPr>
                                <m:jc m:val="centerGroup"/>
                              </m:oMathParaPr>
                              <m:oMath xmlns:m="http://schemas.openxmlformats.org/officeDocument/2006/math">
                                <m:f>
                                  <m:fPr>
                                    <m:type m:val="lin"/>
                                    <m:ctrlPr>
                                      <a:rPr lang="en-US" sz="1800" i="1" kern="1200" smtClean="0">
                                        <a:solidFill>
                                          <a:schemeClr val="dk1"/>
                                        </a:solidFill>
                                        <a:latin typeface="Cambria Math" panose="02040503050406030204" pitchFamily="18" charset="0"/>
                                        <a:ea typeface="+mn-ea"/>
                                        <a:cs typeface="+mn-cs"/>
                                      </a:rPr>
                                    </m:ctrlPr>
                                  </m:fPr>
                                  <m:num>
                                    <m:sSub>
                                      <m:sSubPr>
                                        <m:ctrlPr>
                                          <a:rPr lang="en-US" sz="1800" i="1" kern="1200">
                                            <a:solidFill>
                                              <a:schemeClr val="dk1"/>
                                            </a:solidFill>
                                            <a:latin typeface="Cambria Math" panose="02040503050406030204" pitchFamily="18" charset="0"/>
                                            <a:ea typeface="+mn-ea"/>
                                            <a:cs typeface="+mn-cs"/>
                                          </a:rPr>
                                        </m:ctrlPr>
                                      </m:sSubPr>
                                      <m:e>
                                        <m:r>
                                          <a:rPr lang="en-US" sz="1800" i="1" kern="1200">
                                            <a:solidFill>
                                              <a:schemeClr val="dk1"/>
                                            </a:solidFill>
                                            <a:latin typeface="Cambria Math" panose="02040503050406030204" pitchFamily="18" charset="0"/>
                                            <a:ea typeface="+mn-ea"/>
                                            <a:cs typeface="+mn-cs"/>
                                          </a:rPr>
                                          <m:t>𝐽</m:t>
                                        </m:r>
                                      </m:e>
                                      <m:sub>
                                        <m:r>
                                          <m:rPr>
                                            <m:sty m:val="p"/>
                                          </m:rPr>
                                          <a:rPr lang="en-US" sz="1800" b="0" i="0" kern="1200" smtClean="0">
                                            <a:solidFill>
                                              <a:schemeClr val="dk1"/>
                                            </a:solidFill>
                                            <a:latin typeface="Cambria Math"/>
                                            <a:ea typeface="+mn-ea"/>
                                            <a:cs typeface="+mn-cs"/>
                                          </a:rPr>
                                          <m:t>T</m:t>
                                        </m:r>
                                        <m:r>
                                          <a:rPr lang="en-US" sz="1800" b="0" i="1" kern="1200" smtClean="0">
                                            <a:solidFill>
                                              <a:schemeClr val="dk1"/>
                                            </a:solidFill>
                                            <a:latin typeface="Cambria Math"/>
                                            <a:ea typeface="+mn-ea"/>
                                            <a:cs typeface="+mn-cs"/>
                                          </a:rPr>
                                          <m:t>1</m:t>
                                        </m:r>
                                      </m:sub>
                                    </m:sSub>
                                  </m:num>
                                  <m:den>
                                    <m:sSub>
                                      <m:sSubPr>
                                        <m:ctrlPr>
                                          <a:rPr lang="en-US" sz="1800" i="1" kern="1200">
                                            <a:solidFill>
                                              <a:schemeClr val="dk1"/>
                                            </a:solidFill>
                                            <a:latin typeface="Cambria Math" panose="02040503050406030204" pitchFamily="18" charset="0"/>
                                            <a:ea typeface="+mn-ea"/>
                                            <a:cs typeface="+mn-cs"/>
                                          </a:rPr>
                                        </m:ctrlPr>
                                      </m:sSubPr>
                                      <m:e>
                                        <m:r>
                                          <a:rPr lang="en-US" sz="1800" i="1" kern="1200">
                                            <a:solidFill>
                                              <a:schemeClr val="dk1"/>
                                            </a:solidFill>
                                            <a:latin typeface="Cambria Math" panose="02040503050406030204" pitchFamily="18" charset="0"/>
                                            <a:ea typeface="+mn-ea"/>
                                            <a:cs typeface="+mn-cs"/>
                                          </a:rPr>
                                          <m:t>𝜎</m:t>
                                        </m:r>
                                      </m:e>
                                      <m:sub>
                                        <m:r>
                                          <a:rPr lang="en-US" sz="1800" i="0" kern="1200">
                                            <a:solidFill>
                                              <a:schemeClr val="dk1"/>
                                            </a:solidFill>
                                            <a:latin typeface="Cambria Math" panose="02040503050406030204" pitchFamily="18" charset="0"/>
                                            <a:ea typeface="+mn-ea"/>
                                            <a:cs typeface="+mn-cs"/>
                                          </a:rPr>
                                          <m:t>1</m:t>
                                        </m:r>
                                      </m:sub>
                                    </m:sSub>
                                  </m:den>
                                </m:f>
                                <m:r>
                                  <a:rPr lang="en-US" sz="1800" i="0" kern="1200">
                                    <a:solidFill>
                                      <a:schemeClr val="dk1"/>
                                    </a:solidFill>
                                    <a:latin typeface="Cambria Math" panose="02040503050406030204" pitchFamily="18" charset="0"/>
                                    <a:ea typeface="+mn-ea"/>
                                    <a:cs typeface="+mn-cs"/>
                                  </a:rPr>
                                  <m:t>=</m:t>
                                </m:r>
                                <m:f>
                                  <m:fPr>
                                    <m:type m:val="lin"/>
                                    <m:ctrlPr>
                                      <a:rPr lang="en-US" sz="1800" i="1" kern="1200">
                                        <a:solidFill>
                                          <a:schemeClr val="dk1"/>
                                        </a:solidFill>
                                        <a:latin typeface="Cambria Math" panose="02040503050406030204" pitchFamily="18" charset="0"/>
                                        <a:ea typeface="+mn-ea"/>
                                        <a:cs typeface="+mn-cs"/>
                                      </a:rPr>
                                    </m:ctrlPr>
                                  </m:fPr>
                                  <m:num>
                                    <m:sSub>
                                      <m:sSubPr>
                                        <m:ctrlPr>
                                          <a:rPr lang="en-US" sz="1800" i="1" kern="1200">
                                            <a:solidFill>
                                              <a:schemeClr val="dk1"/>
                                            </a:solidFill>
                                            <a:latin typeface="Cambria Math" panose="02040503050406030204" pitchFamily="18" charset="0"/>
                                            <a:ea typeface="+mn-ea"/>
                                            <a:cs typeface="+mn-cs"/>
                                          </a:rPr>
                                        </m:ctrlPr>
                                      </m:sSubPr>
                                      <m:e>
                                        <m:r>
                                          <a:rPr lang="en-US" sz="1800" i="1" kern="1200">
                                            <a:solidFill>
                                              <a:schemeClr val="dk1"/>
                                            </a:solidFill>
                                            <a:latin typeface="Cambria Math" panose="02040503050406030204" pitchFamily="18" charset="0"/>
                                            <a:ea typeface="+mn-ea"/>
                                            <a:cs typeface="+mn-cs"/>
                                          </a:rPr>
                                          <m:t>𝐽</m:t>
                                        </m:r>
                                      </m:e>
                                      <m:sub>
                                        <m:r>
                                          <m:rPr>
                                            <m:sty m:val="p"/>
                                          </m:rPr>
                                          <a:rPr lang="en-US" sz="1800" b="0" i="0" kern="1200" smtClean="0">
                                            <a:solidFill>
                                              <a:schemeClr val="dk1"/>
                                            </a:solidFill>
                                            <a:latin typeface="Cambria Math"/>
                                            <a:ea typeface="+mn-ea"/>
                                            <a:cs typeface="+mn-cs"/>
                                          </a:rPr>
                                          <m:t>T</m:t>
                                        </m:r>
                                        <m:r>
                                          <a:rPr lang="en-US" sz="1800" i="0" kern="1200">
                                            <a:solidFill>
                                              <a:schemeClr val="dk1"/>
                                            </a:solidFill>
                                            <a:latin typeface="Cambria Math" panose="02040503050406030204" pitchFamily="18" charset="0"/>
                                            <a:ea typeface="+mn-ea"/>
                                            <a:cs typeface="+mn-cs"/>
                                          </a:rPr>
                                          <m:t>2</m:t>
                                        </m:r>
                                      </m:sub>
                                    </m:sSub>
                                  </m:num>
                                  <m:den>
                                    <m:sSub>
                                      <m:sSubPr>
                                        <m:ctrlPr>
                                          <a:rPr lang="en-US" sz="1800" i="1" kern="1200">
                                            <a:solidFill>
                                              <a:schemeClr val="dk1"/>
                                            </a:solidFill>
                                            <a:latin typeface="Cambria Math" panose="02040503050406030204" pitchFamily="18" charset="0"/>
                                            <a:ea typeface="+mn-ea"/>
                                            <a:cs typeface="+mn-cs"/>
                                          </a:rPr>
                                        </m:ctrlPr>
                                      </m:sSubPr>
                                      <m:e>
                                        <m:r>
                                          <a:rPr lang="en-US" sz="1800" i="1" kern="1200">
                                            <a:solidFill>
                                              <a:schemeClr val="dk1"/>
                                            </a:solidFill>
                                            <a:latin typeface="Cambria Math" panose="02040503050406030204" pitchFamily="18" charset="0"/>
                                            <a:ea typeface="+mn-ea"/>
                                            <a:cs typeface="+mn-cs"/>
                                          </a:rPr>
                                          <m:t>𝜎</m:t>
                                        </m:r>
                                      </m:e>
                                      <m:sub>
                                        <m:r>
                                          <a:rPr lang="en-US" sz="1800" i="0" kern="1200">
                                            <a:solidFill>
                                              <a:schemeClr val="dk1"/>
                                            </a:solidFill>
                                            <a:latin typeface="Cambria Math" panose="02040503050406030204" pitchFamily="18" charset="0"/>
                                            <a:ea typeface="+mn-ea"/>
                                            <a:cs typeface="+mn-cs"/>
                                          </a:rPr>
                                          <m:t>2</m:t>
                                        </m:r>
                                      </m:sub>
                                    </m:sSub>
                                  </m:den>
                                </m:f>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type m:val="lin"/>
                                    <m:ctrlPr>
                                      <a:rPr lang="en-US" sz="1800" i="1" kern="1200" smtClean="0">
                                        <a:solidFill>
                                          <a:schemeClr val="dk1"/>
                                        </a:solidFill>
                                        <a:latin typeface="Cambria Math" panose="02040503050406030204" pitchFamily="18" charset="0"/>
                                        <a:ea typeface="+mn-ea"/>
                                        <a:cs typeface="+mn-cs"/>
                                      </a:rPr>
                                    </m:ctrlPr>
                                  </m:fPr>
                                  <m:num>
                                    <m:sSub>
                                      <m:sSubPr>
                                        <m:ctrlPr>
                                          <a:rPr lang="en-US" sz="1800" i="1" kern="1200">
                                            <a:solidFill>
                                              <a:schemeClr val="dk1"/>
                                            </a:solidFill>
                                            <a:latin typeface="Cambria Math" panose="02040503050406030204" pitchFamily="18" charset="0"/>
                                            <a:ea typeface="+mn-ea"/>
                                            <a:cs typeface="+mn-cs"/>
                                          </a:rPr>
                                        </m:ctrlPr>
                                      </m:sSubPr>
                                      <m:e>
                                        <m:r>
                                          <a:rPr lang="en-US" sz="1800" b="0" i="1" kern="1200" smtClean="0">
                                            <a:solidFill>
                                              <a:schemeClr val="dk1"/>
                                            </a:solidFill>
                                            <a:latin typeface="Cambria Math"/>
                                            <a:ea typeface="+mn-ea"/>
                                            <a:cs typeface="+mn-cs"/>
                                          </a:rPr>
                                          <m:t>𝐷</m:t>
                                        </m:r>
                                      </m:e>
                                      <m:sub>
                                        <m:r>
                                          <a:rPr lang="en-US" sz="1800" i="0" kern="1200">
                                            <a:solidFill>
                                              <a:schemeClr val="dk1"/>
                                            </a:solidFill>
                                            <a:latin typeface="Cambria Math" panose="02040503050406030204" pitchFamily="18" charset="0"/>
                                            <a:ea typeface="+mn-ea"/>
                                            <a:cs typeface="+mn-cs"/>
                                          </a:rPr>
                                          <m:t>1</m:t>
                                        </m:r>
                                        <m:r>
                                          <a:rPr lang="en-US" sz="1800" i="1" kern="1200">
                                            <a:solidFill>
                                              <a:schemeClr val="dk1"/>
                                            </a:solidFill>
                                            <a:latin typeface="Cambria Math" panose="02040503050406030204" pitchFamily="18" charset="0"/>
                                            <a:ea typeface="+mn-ea"/>
                                            <a:cs typeface="+mn-cs"/>
                                          </a:rPr>
                                          <m:t>𝑇</m:t>
                                        </m:r>
                                      </m:sub>
                                    </m:sSub>
                                  </m:num>
                                  <m:den>
                                    <m:sSub>
                                      <m:sSubPr>
                                        <m:ctrlPr>
                                          <a:rPr lang="en-US" sz="1800" i="1" kern="1200">
                                            <a:solidFill>
                                              <a:schemeClr val="dk1"/>
                                            </a:solidFill>
                                            <a:latin typeface="Cambria Math" panose="02040503050406030204" pitchFamily="18" charset="0"/>
                                            <a:ea typeface="+mn-ea"/>
                                            <a:cs typeface="+mn-cs"/>
                                          </a:rPr>
                                        </m:ctrlPr>
                                      </m:sSubPr>
                                      <m:e>
                                        <m:r>
                                          <a:rPr lang="en-US" sz="1800" i="1" kern="1200" smtClean="0">
                                            <a:solidFill>
                                              <a:schemeClr val="dk1"/>
                                            </a:solidFill>
                                            <a:latin typeface="Cambria Math"/>
                                            <a:ea typeface="Cambria Math"/>
                                            <a:cs typeface="+mn-cs"/>
                                          </a:rPr>
                                          <m:t>𝜀</m:t>
                                        </m:r>
                                      </m:e>
                                      <m:sub>
                                        <m:r>
                                          <a:rPr lang="en-US" sz="1800" i="0" kern="1200">
                                            <a:solidFill>
                                              <a:schemeClr val="dk1"/>
                                            </a:solidFill>
                                            <a:latin typeface="Cambria Math" panose="02040503050406030204" pitchFamily="18" charset="0"/>
                                            <a:ea typeface="+mn-ea"/>
                                            <a:cs typeface="+mn-cs"/>
                                          </a:rPr>
                                          <m:t>1</m:t>
                                        </m:r>
                                      </m:sub>
                                    </m:sSub>
                                  </m:den>
                                </m:f>
                                <m:r>
                                  <a:rPr lang="en-US" sz="1800" i="0" kern="1200">
                                    <a:solidFill>
                                      <a:schemeClr val="dk1"/>
                                    </a:solidFill>
                                    <a:latin typeface="Cambria Math" panose="02040503050406030204" pitchFamily="18" charset="0"/>
                                    <a:ea typeface="+mn-ea"/>
                                    <a:cs typeface="+mn-cs"/>
                                  </a:rPr>
                                  <m:t>=</m:t>
                                </m:r>
                                <m:f>
                                  <m:fPr>
                                    <m:type m:val="lin"/>
                                    <m:ctrlPr>
                                      <a:rPr lang="en-US" sz="1800" i="1" kern="1200">
                                        <a:solidFill>
                                          <a:schemeClr val="dk1"/>
                                        </a:solidFill>
                                        <a:latin typeface="Cambria Math" panose="02040503050406030204" pitchFamily="18" charset="0"/>
                                        <a:ea typeface="+mn-ea"/>
                                        <a:cs typeface="+mn-cs"/>
                                      </a:rPr>
                                    </m:ctrlPr>
                                  </m:fPr>
                                  <m:num>
                                    <m:sSub>
                                      <m:sSubPr>
                                        <m:ctrlPr>
                                          <a:rPr lang="en-US" sz="1800" i="1" kern="1200">
                                            <a:solidFill>
                                              <a:schemeClr val="dk1"/>
                                            </a:solidFill>
                                            <a:latin typeface="Cambria Math" panose="02040503050406030204" pitchFamily="18" charset="0"/>
                                            <a:ea typeface="+mn-ea"/>
                                            <a:cs typeface="+mn-cs"/>
                                          </a:rPr>
                                        </m:ctrlPr>
                                      </m:sSubPr>
                                      <m:e>
                                        <m:r>
                                          <a:rPr lang="en-US" sz="1800" b="0" i="1" kern="1200" smtClean="0">
                                            <a:solidFill>
                                              <a:schemeClr val="dk1"/>
                                            </a:solidFill>
                                            <a:latin typeface="Cambria Math"/>
                                            <a:ea typeface="+mn-ea"/>
                                            <a:cs typeface="+mn-cs"/>
                                          </a:rPr>
                                          <m:t>𝐷</m:t>
                                        </m:r>
                                      </m:e>
                                      <m:sub>
                                        <m:r>
                                          <m:rPr>
                                            <m:sty m:val="p"/>
                                          </m:rPr>
                                          <a:rPr lang="en-US" sz="1800" b="0" i="0" kern="1200" smtClean="0">
                                            <a:solidFill>
                                              <a:schemeClr val="dk1"/>
                                            </a:solidFill>
                                            <a:latin typeface="Cambria Math"/>
                                            <a:ea typeface="+mn-ea"/>
                                            <a:cs typeface="+mn-cs"/>
                                          </a:rPr>
                                          <m:t>T</m:t>
                                        </m:r>
                                        <m:r>
                                          <a:rPr lang="en-US" sz="1800" i="0" kern="1200">
                                            <a:solidFill>
                                              <a:schemeClr val="dk1"/>
                                            </a:solidFill>
                                            <a:latin typeface="Cambria Math" panose="02040503050406030204" pitchFamily="18" charset="0"/>
                                            <a:ea typeface="+mn-ea"/>
                                            <a:cs typeface="+mn-cs"/>
                                          </a:rPr>
                                          <m:t>2</m:t>
                                        </m:r>
                                      </m:sub>
                                    </m:sSub>
                                  </m:num>
                                  <m:den>
                                    <m:sSub>
                                      <m:sSubPr>
                                        <m:ctrlPr>
                                          <a:rPr lang="en-US" sz="1800" i="1" kern="1200">
                                            <a:solidFill>
                                              <a:schemeClr val="dk1"/>
                                            </a:solidFill>
                                            <a:latin typeface="Cambria Math" panose="02040503050406030204" pitchFamily="18" charset="0"/>
                                            <a:ea typeface="+mn-ea"/>
                                            <a:cs typeface="+mn-cs"/>
                                          </a:rPr>
                                        </m:ctrlPr>
                                      </m:sSubPr>
                                      <m:e>
                                        <m:r>
                                          <a:rPr lang="en-US" sz="1800" i="1" kern="1200" smtClean="0">
                                            <a:solidFill>
                                              <a:schemeClr val="dk1"/>
                                            </a:solidFill>
                                            <a:latin typeface="Cambria Math"/>
                                            <a:ea typeface="Cambria Math"/>
                                            <a:cs typeface="+mn-cs"/>
                                          </a:rPr>
                                          <m:t>𝜖</m:t>
                                        </m:r>
                                      </m:e>
                                      <m:sub>
                                        <m:r>
                                          <a:rPr lang="en-US" sz="1800" i="0" kern="1200">
                                            <a:solidFill>
                                              <a:schemeClr val="dk1"/>
                                            </a:solidFill>
                                            <a:latin typeface="Cambria Math" panose="02040503050406030204" pitchFamily="18" charset="0"/>
                                            <a:ea typeface="+mn-ea"/>
                                            <a:cs typeface="+mn-cs"/>
                                          </a:rPr>
                                          <m:t>2</m:t>
                                        </m:r>
                                      </m:sub>
                                    </m:sSub>
                                  </m:den>
                                </m:f>
                              </m:oMath>
                            </m:oMathPara>
                          </a14:m>
                          <a:endParaRPr lang="en-US" dirty="0"/>
                        </a:p>
                      </a:txBody>
                      <a:tcPr/>
                    </a:tc>
                  </a:tr>
                  <a:tr h="370840">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𝑅</m:t>
                                </m:r>
                                <m:r>
                                  <a:rPr lang="en-US" b="0" i="1" smtClean="0">
                                    <a:latin typeface="Cambria Math"/>
                                  </a:rPr>
                                  <m:t>=</m:t>
                                </m:r>
                                <m:f>
                                  <m:fPr>
                                    <m:type m:val="lin"/>
                                    <m:ctrlPr>
                                      <a:rPr lang="en-US" b="0" i="1" smtClean="0">
                                        <a:latin typeface="Cambria Math" panose="02040503050406030204" pitchFamily="18" charset="0"/>
                                      </a:rPr>
                                    </m:ctrlPr>
                                  </m:fPr>
                                  <m:num>
                                    <m:r>
                                      <a:rPr lang="en-US" b="0" i="1" smtClean="0">
                                        <a:latin typeface="Cambria Math"/>
                                      </a:rPr>
                                      <m:t>𝑙</m:t>
                                    </m:r>
                                  </m:num>
                                  <m:den>
                                    <m:r>
                                      <a:rPr lang="en-US" b="0" i="1" smtClean="0">
                                        <a:latin typeface="Cambria Math"/>
                                        <a:ea typeface="Cambria Math"/>
                                      </a:rPr>
                                      <m:t>𝜎</m:t>
                                    </m:r>
                                    <m:r>
                                      <a:rPr lang="en-US" b="0" i="1" smtClean="0">
                                        <a:latin typeface="Cambria Math"/>
                                        <a:ea typeface="Cambria Math"/>
                                      </a:rPr>
                                      <m:t>𝐴</m:t>
                                    </m:r>
                                  </m:den>
                                </m:f>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m:t>
                                </m:r>
                                <m:f>
                                  <m:fPr>
                                    <m:type m:val="lin"/>
                                    <m:ctrlPr>
                                      <a:rPr lang="en-US" b="0" i="1" smtClean="0">
                                        <a:latin typeface="Cambria Math" panose="02040503050406030204" pitchFamily="18" charset="0"/>
                                      </a:rPr>
                                    </m:ctrlPr>
                                  </m:fPr>
                                  <m:num>
                                    <m:r>
                                      <a:rPr lang="en-US" b="0" i="1" smtClean="0">
                                        <a:latin typeface="Cambria Math"/>
                                        <a:ea typeface="Cambria Math"/>
                                      </a:rPr>
                                      <m:t>𝜖</m:t>
                                    </m:r>
                                    <m:r>
                                      <a:rPr lang="en-US" b="0" i="1" smtClean="0">
                                        <a:latin typeface="Cambria Math"/>
                                        <a:ea typeface="Cambria Math"/>
                                      </a:rPr>
                                      <m:t>𝐴</m:t>
                                    </m:r>
                                  </m:num>
                                  <m:den>
                                    <m:r>
                                      <a:rPr lang="en-US" b="0" i="1" smtClean="0">
                                        <a:latin typeface="Cambria Math"/>
                                      </a:rPr>
                                      <m:t>𝑙</m:t>
                                    </m:r>
                                  </m:den>
                                </m:f>
                              </m:oMath>
                            </m:oMathPara>
                          </a14:m>
                          <a:endParaRPr lang="en-US" dirty="0"/>
                        </a:p>
                      </a:txBody>
                      <a:tcPr/>
                    </a:tc>
                  </a:tr>
                  <a:tr h="370840">
                    <a:tc gridSpan="2">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𝑅𝐶</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ea typeface="Cambria Math"/>
                                      </a:rPr>
                                      <m:t>𝜖</m:t>
                                    </m:r>
                                  </m:num>
                                  <m:den>
                                    <m:r>
                                      <a:rPr lang="en-US" b="0" i="1" smtClean="0">
                                        <a:latin typeface="Cambria Math"/>
                                        <a:ea typeface="Cambria Math"/>
                                      </a:rPr>
                                      <m:t>𝜎</m:t>
                                    </m:r>
                                  </m:den>
                                </m:f>
                                <m:r>
                                  <a:rPr lang="en-US" b="0" i="0" smtClean="0">
                                    <a:latin typeface="Cambria Math"/>
                                  </a:rPr>
                                  <m:t>=</m:t>
                                </m:r>
                                <m:r>
                                  <m:rPr>
                                    <m:sty m:val="p"/>
                                  </m:rPr>
                                  <a:rPr lang="el-GR" b="0" i="1" smtClean="0">
                                    <a:latin typeface="Cambria Math"/>
                                    <a:ea typeface="Cambria Math"/>
                                  </a:rPr>
                                  <m:t>τ</m:t>
                                </m:r>
                              </m:oMath>
                            </m:oMathPara>
                          </a14:m>
                          <a:endParaRPr lang="en-US" dirty="0"/>
                        </a:p>
                      </a:txBody>
                      <a:tcPr/>
                    </a:tc>
                    <a:tc hMerge="1">
                      <a:txBody>
                        <a:bodyPr/>
                        <a:lstStyle/>
                        <a:p>
                          <a:endParaRPr lang="en-US"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735236269"/>
                  </p:ext>
                </p:extLst>
              </p:nvPr>
            </p:nvGraphicFramePr>
            <p:xfrm>
              <a:off x="1524000" y="1397000"/>
              <a:ext cx="6096000" cy="3173985"/>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he-IL" dirty="0" smtClean="0"/>
                            <a:t>מוליך</a:t>
                          </a:r>
                          <a:endParaRPr lang="en-US" dirty="0"/>
                        </a:p>
                      </a:txBody>
                      <a:tcPr/>
                    </a:tc>
                    <a:tc>
                      <a:txBody>
                        <a:bodyPr/>
                        <a:lstStyle/>
                        <a:p>
                          <a:r>
                            <a:rPr lang="he-IL" dirty="0" smtClean="0"/>
                            <a:t>מבודד</a:t>
                          </a:r>
                          <a:endParaRPr lang="en-US" dirty="0"/>
                        </a:p>
                      </a:txBody>
                      <a:tcPr/>
                    </a:tc>
                  </a:tr>
                  <a:tr h="370840">
                    <a:tc>
                      <a:txBody>
                        <a:bodyPr/>
                        <a:lstStyle/>
                        <a:p>
                          <a:pPr algn="ctr"/>
                          <a:endParaRPr lang="en-US" dirty="0"/>
                        </a:p>
                      </a:txBody>
                      <a:tcPr/>
                    </a:tc>
                    <a:tc>
                      <a:txBody>
                        <a:bodyPr/>
                        <a:lstStyle/>
                        <a:p>
                          <a:pPr algn="ctr"/>
                          <a:endParaRPr lang="en-US"/>
                        </a:p>
                      </a:txBody>
                      <a:tcPr/>
                    </a:tc>
                  </a:tr>
                  <a:tr h="370840">
                    <a:tc>
                      <a:txBody>
                        <a:bodyPr/>
                        <a:lstStyle/>
                        <a:p>
                          <a:pPr algn="ctr"/>
                          <a:r>
                            <a:rPr lang="en-US" dirty="0" smtClean="0"/>
                            <a:t>J=</a:t>
                          </a:r>
                          <a:r>
                            <a:rPr lang="el-GR" dirty="0" smtClean="0"/>
                            <a:t>σ</a:t>
                          </a:r>
                          <a:r>
                            <a:rPr lang="en-US" dirty="0" smtClean="0"/>
                            <a:t>E=-</a:t>
                          </a:r>
                          <a:r>
                            <a:rPr lang="el-GR" dirty="0" smtClean="0"/>
                            <a:t>σ</a:t>
                          </a:r>
                          <a:r>
                            <a:rPr lang="en-US" dirty="0" smtClean="0"/>
                            <a:t> </a:t>
                          </a:r>
                          <a:r>
                            <a:rPr lang="en-US" dirty="0" err="1" smtClean="0"/>
                            <a:t>gradV</a:t>
                          </a:r>
                          <a:endParaRPr lang="en-US" dirty="0"/>
                        </a:p>
                      </a:txBody>
                      <a:tcPr/>
                    </a:tc>
                    <a:tc>
                      <a:txBody>
                        <a:bodyPr/>
                        <a:lstStyle/>
                        <a:p>
                          <a:pPr algn="ctr"/>
                          <a:r>
                            <a:rPr lang="en-US" dirty="0" smtClean="0"/>
                            <a:t>D=</a:t>
                          </a:r>
                          <a:r>
                            <a:rPr lang="el-GR" dirty="0" smtClean="0"/>
                            <a:t>ε</a:t>
                          </a:r>
                          <a:r>
                            <a:rPr lang="en-US" dirty="0" smtClean="0"/>
                            <a:t>E=-</a:t>
                          </a:r>
                          <a:r>
                            <a:rPr lang="el-GR" dirty="0" smtClean="0"/>
                            <a:t>ε</a:t>
                          </a:r>
                          <a:r>
                            <a:rPr lang="en-US" dirty="0" smtClean="0"/>
                            <a:t> </a:t>
                          </a:r>
                          <a:r>
                            <a:rPr lang="en-US" dirty="0" err="1" smtClean="0"/>
                            <a:t>gradV</a:t>
                          </a:r>
                          <a:endParaRPr lang="en-US" dirty="0"/>
                        </a:p>
                      </a:txBody>
                      <a:tcPr/>
                    </a:tc>
                  </a:tr>
                  <a:tr h="370840">
                    <a:tc>
                      <a:txBody>
                        <a:bodyPr/>
                        <a:lstStyle/>
                        <a:p>
                          <a:pPr algn="ctr"/>
                          <a:r>
                            <a:rPr lang="en-US" dirty="0" smtClean="0"/>
                            <a:t>div</a:t>
                          </a:r>
                          <a:r>
                            <a:rPr lang="en-US" baseline="0" dirty="0" smtClean="0"/>
                            <a:t> J=0</a:t>
                          </a:r>
                          <a:endParaRPr lang="en-US" dirty="0"/>
                        </a:p>
                      </a:txBody>
                      <a:tcPr/>
                    </a:tc>
                    <a:tc>
                      <a:txBody>
                        <a:bodyPr/>
                        <a:lstStyle/>
                        <a:p>
                          <a:pPr algn="ctr"/>
                          <a:r>
                            <a:rPr lang="en-US" dirty="0" err="1" smtClean="0"/>
                            <a:t>Div</a:t>
                          </a:r>
                          <a:r>
                            <a:rPr lang="en-US" dirty="0" smtClean="0"/>
                            <a:t> D=0</a:t>
                          </a:r>
                          <a:endParaRPr lang="en-US" dirty="0"/>
                        </a:p>
                      </a:txBody>
                      <a:tcPr/>
                    </a:tc>
                  </a:tr>
                  <a:tr h="370840">
                    <a:tc>
                      <a:txBody>
                        <a:bodyPr/>
                        <a:lstStyle/>
                        <a:p>
                          <a:pPr algn="ctr"/>
                          <a:r>
                            <a:rPr lang="en-US" dirty="0" smtClean="0"/>
                            <a:t>delta J</a:t>
                          </a:r>
                          <a:r>
                            <a:rPr lang="en-US" baseline="-25000" dirty="0" smtClean="0"/>
                            <a:t>N</a:t>
                          </a:r>
                          <a:r>
                            <a:rPr lang="en-US" dirty="0" smtClean="0"/>
                            <a:t> =0</a:t>
                          </a:r>
                          <a:endParaRPr lang="en-US" dirty="0"/>
                        </a:p>
                      </a:txBody>
                      <a:tcPr/>
                    </a:tc>
                    <a:tc>
                      <a:txBody>
                        <a:bodyPr/>
                        <a:lstStyle/>
                        <a:p>
                          <a:pPr algn="ctr"/>
                          <a:r>
                            <a:rPr lang="en-US" dirty="0" smtClean="0"/>
                            <a:t>delta D</a:t>
                          </a:r>
                          <a:r>
                            <a:rPr lang="en-US" baseline="-25000" dirty="0" smtClean="0"/>
                            <a:t>N</a:t>
                          </a:r>
                          <a:r>
                            <a:rPr lang="en-US" baseline="0" dirty="0" smtClean="0"/>
                            <a:t>==</a:t>
                          </a:r>
                          <a:endParaRPr lang="en-US" dirty="0"/>
                        </a:p>
                      </a:txBody>
                      <a:tcPr/>
                    </a:tc>
                  </a:tr>
                  <a:tr h="387668">
                    <a:tc>
                      <a:txBody>
                        <a:bodyPr/>
                        <a:lstStyle/>
                        <a:p>
                          <a:endParaRPr lang="en-US"/>
                        </a:p>
                      </a:txBody>
                      <a:tcPr>
                        <a:blipFill rotWithShape="1">
                          <a:blip r:embed="rId4"/>
                          <a:stretch>
                            <a:fillRect t="-481250" r="-100000" b="-265625"/>
                          </a:stretch>
                        </a:blipFill>
                      </a:tcPr>
                    </a:tc>
                    <a:tc>
                      <a:txBody>
                        <a:bodyPr/>
                        <a:lstStyle/>
                        <a:p>
                          <a:endParaRPr lang="en-US"/>
                        </a:p>
                      </a:txBody>
                      <a:tcPr>
                        <a:blipFill rotWithShape="1">
                          <a:blip r:embed="rId4"/>
                          <a:stretch>
                            <a:fillRect l="-100000" t="-481250" b="-265625"/>
                          </a:stretch>
                        </a:blipFill>
                      </a:tcPr>
                    </a:tc>
                  </a:tr>
                  <a:tr h="370840">
                    <a:tc>
                      <a:txBody>
                        <a:bodyPr/>
                        <a:lstStyle/>
                        <a:p>
                          <a:endParaRPr lang="en-US"/>
                        </a:p>
                      </a:txBody>
                      <a:tcPr>
                        <a:blipFill rotWithShape="1">
                          <a:blip r:embed="rId4"/>
                          <a:stretch>
                            <a:fillRect t="-609836" r="-100000" b="-178689"/>
                          </a:stretch>
                        </a:blipFill>
                      </a:tcPr>
                    </a:tc>
                    <a:tc>
                      <a:txBody>
                        <a:bodyPr/>
                        <a:lstStyle/>
                        <a:p>
                          <a:endParaRPr lang="en-US"/>
                        </a:p>
                      </a:txBody>
                      <a:tcPr>
                        <a:blipFill rotWithShape="1">
                          <a:blip r:embed="rId4"/>
                          <a:stretch>
                            <a:fillRect l="-100000" t="-609836" b="-178689"/>
                          </a:stretch>
                        </a:blipFill>
                      </a:tcPr>
                    </a:tc>
                  </a:tr>
                  <a:tr h="561277">
                    <a:tc gridSpan="2">
                      <a:txBody>
                        <a:bodyPr/>
                        <a:lstStyle/>
                        <a:p>
                          <a:endParaRPr lang="en-US"/>
                        </a:p>
                      </a:txBody>
                      <a:tcPr>
                        <a:blipFill rotWithShape="1">
                          <a:blip r:embed="rId4"/>
                          <a:stretch>
                            <a:fillRect t="-470652" b="-18478"/>
                          </a:stretch>
                        </a:blipFill>
                      </a:tcPr>
                    </a:tc>
                    <a:tc hMerge="1">
                      <a:txBody>
                        <a:bodyPr/>
                        <a:lstStyle/>
                        <a:p>
                          <a:endParaRPr lang="en-US" dirty="0"/>
                        </a:p>
                      </a:txBody>
                      <a:tcPr/>
                    </a:tc>
                  </a:tr>
                </a:tbl>
              </a:graphicData>
            </a:graphic>
          </p:graphicFrame>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2900755497"/>
              </p:ext>
            </p:extLst>
          </p:nvPr>
        </p:nvGraphicFramePr>
        <p:xfrm>
          <a:off x="2498148" y="1816004"/>
          <a:ext cx="921712" cy="355748"/>
        </p:xfrm>
        <a:graphic>
          <a:graphicData uri="http://schemas.openxmlformats.org/presentationml/2006/ole">
            <mc:AlternateContent xmlns:mc="http://schemas.openxmlformats.org/markup-compatibility/2006">
              <mc:Choice xmlns:v="urn:schemas-microsoft-com:vml" Requires="v">
                <p:oleObj spid="_x0000_s60527" name="Equation" r:id="rId5" imgW="723600" imgH="279360" progId="Equation.DSMT4">
                  <p:embed/>
                </p:oleObj>
              </mc:Choice>
              <mc:Fallback>
                <p:oleObj name="Equation" r:id="rId5" imgW="723600" imgH="279360" progId="Equation.DSMT4">
                  <p:embed/>
                  <p:pic>
                    <p:nvPicPr>
                      <p:cNvPr id="0" name=""/>
                      <p:cNvPicPr/>
                      <p:nvPr/>
                    </p:nvPicPr>
                    <p:blipFill>
                      <a:blip r:embed="rId6"/>
                      <a:stretch>
                        <a:fillRect/>
                      </a:stretch>
                    </p:blipFill>
                    <p:spPr>
                      <a:xfrm>
                        <a:off x="2498148" y="1816004"/>
                        <a:ext cx="921712" cy="3557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06727027"/>
              </p:ext>
            </p:extLst>
          </p:nvPr>
        </p:nvGraphicFramePr>
        <p:xfrm>
          <a:off x="5494674" y="1806046"/>
          <a:ext cx="920750" cy="355600"/>
        </p:xfrm>
        <a:graphic>
          <a:graphicData uri="http://schemas.openxmlformats.org/presentationml/2006/ole">
            <mc:AlternateContent xmlns:mc="http://schemas.openxmlformats.org/markup-compatibility/2006">
              <mc:Choice xmlns:v="urn:schemas-microsoft-com:vml" Requires="v">
                <p:oleObj spid="_x0000_s60528" name="Equation" r:id="rId7" imgW="723600" imgH="279360" progId="Equation.DSMT4">
                  <p:embed/>
                </p:oleObj>
              </mc:Choice>
              <mc:Fallback>
                <p:oleObj name="Equation" r:id="rId7" imgW="723600" imgH="27936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4674" y="1806046"/>
                        <a:ext cx="9207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3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72</a:t>
            </a:fld>
            <a:endParaRPr lang="en-US" altLang="en-US">
              <a:solidFill>
                <a:srgbClr val="FFFFFF"/>
              </a:solidFill>
            </a:endParaRP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6" y="203008"/>
            <a:ext cx="4079357" cy="32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25" y="3717035"/>
            <a:ext cx="5674151" cy="290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6063269" y="145401"/>
                <a:ext cx="2944717" cy="402931"/>
              </a:xfrm>
              <a:prstGeom prst="rect">
                <a:avLst/>
              </a:prstGeom>
            </p:spPr>
            <p:txBody>
              <a:bodyPr wrap="none">
                <a:spAutoFit/>
              </a:bodyPr>
              <a:lstStyle/>
              <a:p>
                <a:pPr algn="r" rtl="1"/>
                <a:r>
                  <a:rPr lang="he-IL" dirty="0"/>
                  <a:t>רציפות ווקטור צפיפות הזרם </a:t>
                </a:r>
                <a14:m>
                  <m:oMath xmlns:m="http://schemas.openxmlformats.org/officeDocument/2006/math">
                    <m:acc>
                      <m:accPr>
                        <m:chr m:val="⃗"/>
                        <m:ctrlPr>
                          <a:rPr lang="he-IL" i="1">
                            <a:latin typeface="Cambria Math" panose="02040503050406030204" pitchFamily="18" charset="0"/>
                          </a:rPr>
                        </m:ctrlPr>
                      </m:accPr>
                      <m:e>
                        <m:r>
                          <a:rPr lang="en-US" i="1">
                            <a:latin typeface="Cambria Math"/>
                          </a:rPr>
                          <m:t>𝐽</m:t>
                        </m:r>
                      </m:e>
                    </m:acc>
                  </m:oMath>
                </a14:m>
                <a:r>
                  <a:rPr lang="he-IL" dirty="0"/>
                  <a:t> </a:t>
                </a:r>
                <a:r>
                  <a:rPr lang="he-IL" dirty="0" smtClean="0"/>
                  <a:t>:</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063269" y="145401"/>
                <a:ext cx="2944717" cy="402931"/>
              </a:xfrm>
              <a:prstGeom prst="rect">
                <a:avLst/>
              </a:prstGeom>
              <a:blipFill rotWithShape="1">
                <a:blip r:embed="rId5"/>
                <a:stretch>
                  <a:fillRect l="-1035" t="-21212" r="-1656" b="-24242"/>
                </a:stretch>
              </a:blipFill>
            </p:spPr>
            <p:txBody>
              <a:bodyPr/>
              <a:lstStyle/>
              <a:p>
                <a:r>
                  <a:rPr lang="en-US">
                    <a:noFill/>
                  </a:rPr>
                  <a:t> </a:t>
                </a:r>
              </a:p>
            </p:txBody>
          </p:sp>
        </mc:Fallback>
      </mc:AlternateContent>
    </p:spTree>
    <p:extLst>
      <p:ext uri="{BB962C8B-B14F-4D97-AF65-F5344CB8AC3E}">
        <p14:creationId xmlns:p14="http://schemas.microsoft.com/office/powerpoint/2010/main" val="413897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B313FC9-621A-4E74-B621-6E46F1091A4A}" type="slidenum">
              <a:rPr lang="he-IL" altLang="en-US" smtClean="0">
                <a:solidFill>
                  <a:srgbClr val="FFFFFF"/>
                </a:solidFill>
              </a:rPr>
              <a:pPr>
                <a:defRPr/>
              </a:pPr>
              <a:t>73</a:t>
            </a:fld>
            <a:endParaRPr lang="en-US" altLang="en-US">
              <a:solidFill>
                <a:srgbClr val="FFFFFF"/>
              </a:solidFill>
            </a:endParaRPr>
          </a:p>
        </p:txBody>
      </p:sp>
      <p:sp>
        <p:nvSpPr>
          <p:cNvPr id="3" name="TextBox 2"/>
          <p:cNvSpPr txBox="1"/>
          <p:nvPr/>
        </p:nvSpPr>
        <p:spPr>
          <a:xfrm>
            <a:off x="6019800" y="1078468"/>
            <a:ext cx="3124200" cy="369332"/>
          </a:xfrm>
          <a:prstGeom prst="rect">
            <a:avLst/>
          </a:prstGeom>
          <a:noFill/>
        </p:spPr>
        <p:txBody>
          <a:bodyPr wrap="square" rtlCol="0">
            <a:spAutoFit/>
          </a:bodyPr>
          <a:lstStyle/>
          <a:p>
            <a:pPr algn="r" rtl="1"/>
            <a:r>
              <a:rPr lang="he-IL" dirty="0" smtClean="0"/>
              <a:t>הדואליות בין </a:t>
            </a:r>
            <a:r>
              <a:rPr lang="en-US" dirty="0" smtClean="0"/>
              <a:t>J</a:t>
            </a:r>
            <a:r>
              <a:rPr lang="he-IL" dirty="0" smtClean="0"/>
              <a:t> לבין </a:t>
            </a:r>
            <a:r>
              <a:rPr lang="en-US" dirty="0" smtClean="0"/>
              <a:t>D</a:t>
            </a:r>
            <a:endParaRPr lang="en-US" dirty="0"/>
          </a:p>
        </p:txBody>
      </p:sp>
    </p:spTree>
    <p:extLst>
      <p:ext uri="{BB962C8B-B14F-4D97-AF65-F5344CB8AC3E}">
        <p14:creationId xmlns:p14="http://schemas.microsoft.com/office/powerpoint/2010/main" val="271985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he-IL" dirty="0" smtClean="0"/>
              <a:t>תווך דיאלקטרי (מבודד)</a:t>
            </a:r>
            <a:endParaRPr lang="he-IL" dirty="0"/>
          </a:p>
        </p:txBody>
      </p:sp>
      <p:sp>
        <p:nvSpPr>
          <p:cNvPr id="3" name="Subtitle 2"/>
          <p:cNvSpPr>
            <a:spLocks noGrp="1"/>
          </p:cNvSpPr>
          <p:nvPr>
            <p:ph type="subTitle" sz="quarter" idx="1"/>
          </p:nvPr>
        </p:nvSpPr>
        <p:spPr/>
        <p:txBody>
          <a:bodyPr/>
          <a:lstStyle/>
          <a:p>
            <a:endParaRPr lang="he-IL"/>
          </a:p>
        </p:txBody>
      </p:sp>
      <p:sp>
        <p:nvSpPr>
          <p:cNvPr id="4" name="Slide Number Placeholder 3"/>
          <p:cNvSpPr>
            <a:spLocks noGrp="1"/>
          </p:cNvSpPr>
          <p:nvPr>
            <p:ph type="sldNum" sz="quarter" idx="12"/>
          </p:nvPr>
        </p:nvSpPr>
        <p:spPr/>
        <p:txBody>
          <a:bodyPr/>
          <a:lstStyle/>
          <a:p>
            <a:pPr>
              <a:defRPr/>
            </a:pPr>
            <a:fld id="{3C513DBE-88A6-4AE9-9B85-563385FF76B4}" type="slidenum">
              <a:rPr lang="he-IL" altLang="en-US" smtClean="0">
                <a:solidFill>
                  <a:srgbClr val="FFFFFF"/>
                </a:solidFill>
              </a:rPr>
              <a:pPr>
                <a:defRPr/>
              </a:pPr>
              <a:t>8</a:t>
            </a:fld>
            <a:endParaRPr lang="en-US" altLang="en-US">
              <a:solidFill>
                <a:srgbClr val="FFFFFF"/>
              </a:solidFill>
            </a:endParaRPr>
          </a:p>
        </p:txBody>
      </p:sp>
      <p:grpSp>
        <p:nvGrpSpPr>
          <p:cNvPr id="5" name="Group 4"/>
          <p:cNvGrpSpPr/>
          <p:nvPr/>
        </p:nvGrpSpPr>
        <p:grpSpPr>
          <a:xfrm>
            <a:off x="1749257" y="524562"/>
            <a:ext cx="5211263" cy="1200329"/>
            <a:chOff x="-76199" y="3886200"/>
            <a:chExt cx="5211263" cy="1200329"/>
          </a:xfrm>
        </p:grpSpPr>
        <p:sp>
          <p:nvSpPr>
            <p:cNvPr id="6" name="TextBox 4"/>
            <p:cNvSpPr txBox="1"/>
            <p:nvPr/>
          </p:nvSpPr>
          <p:spPr>
            <a:xfrm>
              <a:off x="304800" y="3886200"/>
              <a:ext cx="4830264" cy="1200329"/>
            </a:xfrm>
            <a:prstGeom prst="rect">
              <a:avLst/>
            </a:prstGeom>
            <a:solidFill>
              <a:srgbClr val="00B0F0"/>
            </a:solidFill>
          </p:spPr>
          <p:txBody>
            <a:bodyPr wrap="square" rtlCol="0">
              <a:spAutoFit/>
            </a:bodyPr>
            <a:lstStyle>
              <a:defPPr>
                <a:defRPr lang="he-IL"/>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pPr algn="ctr"/>
              <a:r>
                <a:rPr lang="he-IL" dirty="0" smtClean="0"/>
                <a:t>קווי כוח ושטף מהערכויות שונות של מטענים</a:t>
              </a:r>
            </a:p>
            <a:p>
              <a:pPr algn="ctr"/>
              <a:r>
                <a:rPr lang="he-IL" sz="1400" dirty="0" smtClean="0"/>
                <a:t>(</a:t>
              </a:r>
              <a:r>
                <a:rPr lang="he-IL" b="1" dirty="0" smtClean="0">
                  <a:solidFill>
                    <a:srgbClr val="FF0000"/>
                  </a:solidFill>
                </a:rPr>
                <a:t>מטען בודד, דיפול, שורה, קליפה</a:t>
              </a:r>
              <a:r>
                <a:rPr lang="he-IL" sz="1400" dirty="0" smtClean="0"/>
                <a:t>)</a:t>
              </a:r>
            </a:p>
            <a:p>
              <a:endParaRPr lang="he-IL" dirty="0"/>
            </a:p>
            <a:p>
              <a:endParaRPr lang="en-US" dirty="0"/>
            </a:p>
          </p:txBody>
        </p:sp>
        <p:sp>
          <p:nvSpPr>
            <p:cNvPr id="7" name="TextBox 5"/>
            <p:cNvSpPr txBox="1"/>
            <p:nvPr/>
          </p:nvSpPr>
          <p:spPr>
            <a:xfrm>
              <a:off x="-76199" y="4446071"/>
              <a:ext cx="5181599" cy="369332"/>
            </a:xfrm>
            <a:prstGeom prst="rect">
              <a:avLst/>
            </a:prstGeom>
            <a:noFill/>
          </p:spPr>
          <p:txBody>
            <a:bodyPr wrap="square" rtlCol="0">
              <a:spAutoFit/>
            </a:bodyPr>
            <a:lstStyle>
              <a:defPPr>
                <a:defRPr lang="he-IL"/>
              </a:defPPr>
              <a:lvl1pPr algn="r" rtl="1" fontAlgn="base">
                <a:spcBef>
                  <a:spcPct val="0"/>
                </a:spcBef>
                <a:spcAft>
                  <a:spcPct val="0"/>
                </a:spcAft>
                <a:defRPr kern="1200">
                  <a:solidFill>
                    <a:schemeClr val="tx1"/>
                  </a:solidFill>
                  <a:latin typeface="Tahoma" pitchFamily="34" charset="0"/>
                  <a:ea typeface="+mn-ea"/>
                  <a:cs typeface="Arial" charset="0"/>
                </a:defRPr>
              </a:lvl1pPr>
              <a:lvl2pPr marL="457200" algn="r" rtl="1" fontAlgn="base">
                <a:spcBef>
                  <a:spcPct val="0"/>
                </a:spcBef>
                <a:spcAft>
                  <a:spcPct val="0"/>
                </a:spcAft>
                <a:defRPr kern="1200">
                  <a:solidFill>
                    <a:schemeClr val="tx1"/>
                  </a:solidFill>
                  <a:latin typeface="Tahoma" pitchFamily="34" charset="0"/>
                  <a:ea typeface="+mn-ea"/>
                  <a:cs typeface="Arial" charset="0"/>
                </a:defRPr>
              </a:lvl2pPr>
              <a:lvl3pPr marL="914400" algn="r" rtl="1" fontAlgn="base">
                <a:spcBef>
                  <a:spcPct val="0"/>
                </a:spcBef>
                <a:spcAft>
                  <a:spcPct val="0"/>
                </a:spcAft>
                <a:defRPr kern="1200">
                  <a:solidFill>
                    <a:schemeClr val="tx1"/>
                  </a:solidFill>
                  <a:latin typeface="Tahoma" pitchFamily="34" charset="0"/>
                  <a:ea typeface="+mn-ea"/>
                  <a:cs typeface="Arial" charset="0"/>
                </a:defRPr>
              </a:lvl3pPr>
              <a:lvl4pPr marL="1371600" algn="r" rtl="1" fontAlgn="base">
                <a:spcBef>
                  <a:spcPct val="0"/>
                </a:spcBef>
                <a:spcAft>
                  <a:spcPct val="0"/>
                </a:spcAft>
                <a:defRPr kern="1200">
                  <a:solidFill>
                    <a:schemeClr val="tx1"/>
                  </a:solidFill>
                  <a:latin typeface="Tahoma" pitchFamily="34" charset="0"/>
                  <a:ea typeface="+mn-ea"/>
                  <a:cs typeface="Arial" charset="0"/>
                </a:defRPr>
              </a:lvl4pPr>
              <a:lvl5pPr marL="1828800" algn="r" rtl="1"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a:lstStyle>
            <a:p>
              <a:r>
                <a:rPr lang="en-US" dirty="0"/>
                <a:t>http://</a:t>
              </a:r>
              <a:r>
                <a:rPr lang="en-US" dirty="0">
                  <a:hlinkClick r:id="rId2"/>
                </a:rPr>
                <a:t>www.falstad.com/emstatic/index.html</a:t>
              </a:r>
              <a:endParaRPr lang="en-US" dirty="0"/>
            </a:p>
          </p:txBody>
        </p:sp>
      </p:grpSp>
    </p:spTree>
    <p:extLst>
      <p:ext uri="{BB962C8B-B14F-4D97-AF65-F5344CB8AC3E}">
        <p14:creationId xmlns:p14="http://schemas.microsoft.com/office/powerpoint/2010/main" val="3638702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05800" y="6245225"/>
            <a:ext cx="685800" cy="476250"/>
          </a:xfrm>
        </p:spPr>
        <p:txBody>
          <a:bodyPr/>
          <a:lstStyle/>
          <a:p>
            <a:pPr algn="r" rtl="1">
              <a:defRPr/>
            </a:pPr>
            <a:fld id="{DB313FC9-621A-4E74-B621-6E46F1091A4A}" type="slidenum">
              <a:rPr lang="he-IL" altLang="en-US" smtClean="0">
                <a:solidFill>
                  <a:srgbClr val="FFFFFF"/>
                </a:solidFill>
              </a:rPr>
              <a:pPr algn="r" rtl="1">
                <a:defRPr/>
              </a:pPr>
              <a:t>9</a:t>
            </a:fld>
            <a:endParaRPr lang="en-US" altLang="en-US" dirty="0">
              <a:solidFill>
                <a:srgbClr val="FFFFFF"/>
              </a:solidFill>
            </a:endParaRPr>
          </a:p>
        </p:txBody>
      </p:sp>
      <p:sp>
        <p:nvSpPr>
          <p:cNvPr id="3" name="TextBox 2"/>
          <p:cNvSpPr txBox="1"/>
          <p:nvPr/>
        </p:nvSpPr>
        <p:spPr>
          <a:xfrm>
            <a:off x="3810000" y="-76200"/>
            <a:ext cx="5181600" cy="523220"/>
          </a:xfrm>
          <a:prstGeom prst="rect">
            <a:avLst/>
          </a:prstGeom>
          <a:noFill/>
        </p:spPr>
        <p:txBody>
          <a:bodyPr wrap="square" rtlCol="0">
            <a:spAutoFit/>
          </a:bodyPr>
          <a:lstStyle/>
          <a:p>
            <a:pPr algn="r" rtl="1"/>
            <a:r>
              <a:rPr lang="he-IL" sz="2800" dirty="0" smtClean="0"/>
              <a:t>מבודדים (חומרים דיאלקטריים)</a:t>
            </a:r>
            <a:endParaRPr lang="en-US" sz="2800" dirty="0"/>
          </a:p>
        </p:txBody>
      </p:sp>
      <p:sp>
        <p:nvSpPr>
          <p:cNvPr id="4" name="TextBox 3"/>
          <p:cNvSpPr txBox="1"/>
          <p:nvPr/>
        </p:nvSpPr>
        <p:spPr>
          <a:xfrm>
            <a:off x="76200" y="468868"/>
            <a:ext cx="8991600" cy="646331"/>
          </a:xfrm>
          <a:prstGeom prst="rect">
            <a:avLst/>
          </a:prstGeom>
          <a:noFill/>
        </p:spPr>
        <p:txBody>
          <a:bodyPr wrap="square" rtlCol="0">
            <a:spAutoFit/>
          </a:bodyPr>
          <a:lstStyle/>
          <a:p>
            <a:r>
              <a:rPr lang="he-IL" dirty="0" smtClean="0"/>
              <a:t>בשונה ממוליכים, אין מצויים בהם אלקטרונים חופשיים ובנוכחות שדה חשמלי הם מתקטבים חשמלית.</a:t>
            </a:r>
          </a:p>
          <a:p>
            <a:pPr algn="r" rtl="1"/>
            <a:r>
              <a:rPr lang="he-IL" dirty="0" smtClean="0"/>
              <a:t>לכן השדה השקול בתוכם קטן אך לא מתאפס.</a:t>
            </a:r>
            <a:endParaRPr lang="en-US" dirty="0"/>
          </a:p>
        </p:txBody>
      </p:sp>
      <p:grpSp>
        <p:nvGrpSpPr>
          <p:cNvPr id="21" name="Group 20"/>
          <p:cNvGrpSpPr/>
          <p:nvPr/>
        </p:nvGrpSpPr>
        <p:grpSpPr>
          <a:xfrm>
            <a:off x="609600" y="1219200"/>
            <a:ext cx="3657600" cy="3962400"/>
            <a:chOff x="990600" y="1981200"/>
            <a:chExt cx="3657600" cy="3962400"/>
          </a:xfrm>
        </p:grpSpPr>
        <p:grpSp>
          <p:nvGrpSpPr>
            <p:cNvPr id="18" name="Group 17"/>
            <p:cNvGrpSpPr/>
            <p:nvPr/>
          </p:nvGrpSpPr>
          <p:grpSpPr>
            <a:xfrm>
              <a:off x="990600" y="1981200"/>
              <a:ext cx="3657600" cy="3962400"/>
              <a:chOff x="990600" y="1981200"/>
              <a:chExt cx="3657600" cy="3962400"/>
            </a:xfrm>
          </p:grpSpPr>
          <p:sp>
            <p:nvSpPr>
              <p:cNvPr id="8" name="Flowchart: Connector 7"/>
              <p:cNvSpPr/>
              <p:nvPr/>
            </p:nvSpPr>
            <p:spPr bwMode="auto">
              <a:xfrm>
                <a:off x="990600" y="1981200"/>
                <a:ext cx="3657600" cy="3962400"/>
              </a:xfrm>
              <a:prstGeom prst="flowChartConnector">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6" name="TextBox 15"/>
              <p:cNvSpPr txBox="1"/>
              <p:nvPr/>
            </p:nvSpPr>
            <p:spPr>
              <a:xfrm>
                <a:off x="1752600" y="2438400"/>
                <a:ext cx="450764" cy="461665"/>
              </a:xfrm>
              <a:prstGeom prst="rect">
                <a:avLst/>
              </a:prstGeom>
              <a:noFill/>
            </p:spPr>
            <p:txBody>
              <a:bodyPr wrap="none" rtlCol="0">
                <a:spAutoFit/>
              </a:bodyPr>
              <a:lstStyle/>
              <a:p>
                <a:r>
                  <a:rPr lang="en-US" sz="2400" b="1" dirty="0" smtClean="0">
                    <a:solidFill>
                      <a:srgbClr val="0066FF"/>
                    </a:solidFill>
                    <a:latin typeface="Cambria Math"/>
                  </a:rPr>
                  <a:t>-</a:t>
                </a:r>
                <a:r>
                  <a:rPr lang="en-US" sz="2400" b="1" i="1" dirty="0" smtClean="0">
                    <a:solidFill>
                      <a:srgbClr val="0066FF"/>
                    </a:solidFill>
                    <a:latin typeface="Cambria Math"/>
                  </a:rPr>
                  <a:t>q</a:t>
                </a:r>
                <a:endParaRPr lang="en-US" sz="2400" b="1" i="1" dirty="0">
                  <a:solidFill>
                    <a:srgbClr val="0066FF"/>
                  </a:solidFill>
                  <a:latin typeface="Cambria Math"/>
                </a:endParaRPr>
              </a:p>
            </p:txBody>
          </p:sp>
        </p:grpSp>
        <p:sp>
          <p:nvSpPr>
            <p:cNvPr id="20" name="Flowchart: Connector 19"/>
            <p:cNvSpPr/>
            <p:nvPr/>
          </p:nvSpPr>
          <p:spPr bwMode="auto">
            <a:xfrm>
              <a:off x="2474259" y="3608292"/>
              <a:ext cx="685800" cy="685802"/>
            </a:xfrm>
            <a:prstGeom prst="flowChartConnector">
              <a:avLst/>
            </a:prstGeom>
            <a:solidFill>
              <a:schemeClr val="bg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grpSp>
      <p:grpSp>
        <p:nvGrpSpPr>
          <p:cNvPr id="19" name="Group 18"/>
          <p:cNvGrpSpPr/>
          <p:nvPr/>
        </p:nvGrpSpPr>
        <p:grpSpPr>
          <a:xfrm>
            <a:off x="2286000" y="2967335"/>
            <a:ext cx="838200" cy="461665"/>
            <a:chOff x="2667000" y="3670300"/>
            <a:chExt cx="838200" cy="461665"/>
          </a:xfrm>
        </p:grpSpPr>
        <p:sp>
          <p:nvSpPr>
            <p:cNvPr id="7" name="Flowchart: Connector 6"/>
            <p:cNvSpPr/>
            <p:nvPr/>
          </p:nvSpPr>
          <p:spPr bwMode="auto">
            <a:xfrm>
              <a:off x="2667000" y="3759200"/>
              <a:ext cx="304800" cy="304800"/>
            </a:xfrm>
            <a:prstGeom prst="flowChartConnector">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Arial" charset="0"/>
              </a:endParaRPr>
            </a:p>
          </p:txBody>
        </p:sp>
        <p:sp>
          <p:nvSpPr>
            <p:cNvPr id="15" name="TextBox 14"/>
            <p:cNvSpPr txBox="1"/>
            <p:nvPr/>
          </p:nvSpPr>
          <p:spPr>
            <a:xfrm>
              <a:off x="2922989" y="3670300"/>
              <a:ext cx="582211" cy="461665"/>
            </a:xfrm>
            <a:prstGeom prst="rect">
              <a:avLst/>
            </a:prstGeom>
            <a:noFill/>
          </p:spPr>
          <p:txBody>
            <a:bodyPr wrap="none" rtlCol="0">
              <a:spAutoFit/>
            </a:bodyPr>
            <a:lstStyle/>
            <a:p>
              <a:r>
                <a:rPr lang="en-US" sz="2400" b="1" dirty="0">
                  <a:solidFill>
                    <a:srgbClr val="FF3300"/>
                  </a:solidFill>
                  <a:latin typeface="Cambria Math"/>
                </a:rPr>
                <a:t>+</a:t>
              </a:r>
              <a:r>
                <a:rPr lang="en-US" sz="2400" b="1" i="1" dirty="0">
                  <a:solidFill>
                    <a:srgbClr val="FF3300"/>
                  </a:solidFill>
                  <a:latin typeface="Cambria Math"/>
                </a:rPr>
                <a:t>q</a:t>
              </a:r>
            </a:p>
          </p:txBody>
        </p:sp>
      </p:grpSp>
      <p:grpSp>
        <p:nvGrpSpPr>
          <p:cNvPr id="24" name="Group 23"/>
          <p:cNvGrpSpPr/>
          <p:nvPr/>
        </p:nvGrpSpPr>
        <p:grpSpPr>
          <a:xfrm>
            <a:off x="177799" y="1553212"/>
            <a:ext cx="730328" cy="3704588"/>
            <a:chOff x="177799" y="1553212"/>
            <a:chExt cx="730328" cy="3704588"/>
          </a:xfrm>
        </p:grpSpPr>
        <p:cxnSp>
          <p:nvCxnSpPr>
            <p:cNvPr id="10" name="Straight Arrow Connector 9"/>
            <p:cNvCxnSpPr/>
            <p:nvPr/>
          </p:nvCxnSpPr>
          <p:spPr bwMode="auto">
            <a:xfrm rot="10800000" flipV="1">
              <a:off x="395031" y="2059633"/>
              <a:ext cx="0" cy="3198167"/>
            </a:xfrm>
            <a:prstGeom prst="straightConnector1">
              <a:avLst/>
            </a:prstGeom>
            <a:solidFill>
              <a:schemeClr val="accent1"/>
            </a:solidFill>
            <a:ln w="38100" cap="flat" cmpd="sng" algn="ctr">
              <a:solidFill>
                <a:schemeClr val="tx1"/>
              </a:solidFill>
              <a:prstDash val="solid"/>
              <a:round/>
              <a:headEnd type="triangle" w="med" len="me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3" name="TextBox 22"/>
                <p:cNvSpPr txBox="1"/>
                <p:nvPr/>
              </p:nvSpPr>
              <p:spPr>
                <a:xfrm>
                  <a:off x="177799" y="1553212"/>
                  <a:ext cx="730328" cy="5064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a:rPr>
                                  <m:t>𝐸</m:t>
                                </m:r>
                              </m:e>
                            </m:acc>
                          </m:e>
                          <m:sub>
                            <m:r>
                              <a:rPr lang="en-US" sz="2400" b="0" i="1" smtClean="0">
                                <a:latin typeface="Cambria Math"/>
                              </a:rPr>
                              <m:t>𝑒𝑥</m:t>
                            </m:r>
                          </m:sub>
                        </m:sSub>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77799" y="1553212"/>
                  <a:ext cx="730328" cy="506421"/>
                </a:xfrm>
                <a:prstGeom prst="rect">
                  <a:avLst/>
                </a:prstGeom>
                <a:blipFill rotWithShape="1">
                  <a:blip r:embed="rId4"/>
                  <a:stretch>
                    <a:fillRect/>
                  </a:stretch>
                </a:blipFill>
              </p:spPr>
              <p:txBody>
                <a:bodyPr/>
                <a:lstStyle/>
                <a:p>
                  <a:r>
                    <a:rPr lang="en-US">
                      <a:noFill/>
                    </a:rPr>
                    <a:t> </a:t>
                  </a:r>
                </a:p>
              </p:txBody>
            </p:sp>
          </mc:Fallback>
        </mc:AlternateContent>
      </p:grpSp>
      <p:sp>
        <p:nvSpPr>
          <p:cNvPr id="25" name="TextBox 24"/>
          <p:cNvSpPr txBox="1"/>
          <p:nvPr/>
        </p:nvSpPr>
        <p:spPr>
          <a:xfrm>
            <a:off x="2692400" y="1140023"/>
            <a:ext cx="6375400"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נתון אטום ובו המרכזים של המטען החיובי (גרעין) וענן המטען השלילי מתלכדים</a:t>
            </a:r>
            <a:endParaRPr lang="en-US" sz="1400" dirty="0"/>
          </a:p>
        </p:txBody>
      </p:sp>
      <p:sp>
        <p:nvSpPr>
          <p:cNvPr id="26" name="TextBox 25"/>
          <p:cNvSpPr txBox="1"/>
          <p:nvPr/>
        </p:nvSpPr>
        <p:spPr>
          <a:xfrm>
            <a:off x="4724400" y="1414046"/>
            <a:ext cx="4343400"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על האטום פועל שדה חשמלי בכוון מעלה.</a:t>
            </a:r>
            <a:endParaRPr lang="en-US" sz="1400" dirty="0"/>
          </a:p>
        </p:txBody>
      </p:sp>
      <p:sp>
        <p:nvSpPr>
          <p:cNvPr id="27" name="TextBox 26"/>
          <p:cNvSpPr txBox="1"/>
          <p:nvPr/>
        </p:nvSpPr>
        <p:spPr>
          <a:xfrm>
            <a:off x="2692400" y="1762780"/>
            <a:ext cx="6375400" cy="523220"/>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כתוצאה מכך (בקירוב סביר) נע בעיקר ענן המטען השליל מטה ואילו </a:t>
            </a:r>
          </a:p>
          <a:p>
            <a:pPr algn="r" rtl="1"/>
            <a:r>
              <a:rPr lang="he-IL" sz="1400" dirty="0" smtClean="0"/>
              <a:t>      הגרעין החיובי מוסט מעלה, אך בשיעור זעיר בהרבה (בשל כובדו).</a:t>
            </a:r>
          </a:p>
        </p:txBody>
      </p:sp>
      <p:grpSp>
        <p:nvGrpSpPr>
          <p:cNvPr id="34" name="Group 33"/>
          <p:cNvGrpSpPr/>
          <p:nvPr/>
        </p:nvGrpSpPr>
        <p:grpSpPr>
          <a:xfrm>
            <a:off x="1981200" y="2600980"/>
            <a:ext cx="457200" cy="1742420"/>
            <a:chOff x="2514600" y="3145135"/>
            <a:chExt cx="457200" cy="1731665"/>
          </a:xfrm>
        </p:grpSpPr>
        <p:cxnSp>
          <p:nvCxnSpPr>
            <p:cNvPr id="32" name="Straight Arrow Connector 31"/>
            <p:cNvCxnSpPr/>
            <p:nvPr/>
          </p:nvCxnSpPr>
          <p:spPr bwMode="auto">
            <a:xfrm flipV="1">
              <a:off x="2971800" y="3145135"/>
              <a:ext cx="0" cy="1731665"/>
            </a:xfrm>
            <a:prstGeom prst="straightConnector1">
              <a:avLst/>
            </a:prstGeom>
            <a:solidFill>
              <a:schemeClr val="accent1"/>
            </a:solidFill>
            <a:ln w="28575" cap="flat" cmpd="sng" algn="ctr">
              <a:solidFill>
                <a:schemeClr val="tx1"/>
              </a:solidFill>
              <a:prstDash val="lg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33" name="TextBox 32"/>
                <p:cNvSpPr txBox="1"/>
                <p:nvPr/>
              </p:nvSpPr>
              <p:spPr>
                <a:xfrm>
                  <a:off x="2514600" y="3755935"/>
                  <a:ext cx="4572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i="1" smtClean="0">
                                <a:latin typeface="Cambria Math"/>
                              </a:rPr>
                              <m:t>𝒓</m:t>
                            </m:r>
                          </m:e>
                        </m:acc>
                      </m:oMath>
                    </m:oMathPara>
                  </a14:m>
                  <a:endParaRPr lang="en-US"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2514600" y="3755935"/>
                  <a:ext cx="457200" cy="400110"/>
                </a:xfrm>
                <a:prstGeom prst="rect">
                  <a:avLst/>
                </a:prstGeom>
                <a:blipFill rotWithShape="1">
                  <a:blip r:embed="rId6"/>
                  <a:stretch>
                    <a:fillRect/>
                  </a:stretch>
                </a:blipFill>
              </p:spPr>
              <p:txBody>
                <a:bodyPr/>
                <a:lstStyle/>
                <a:p>
                  <a:r>
                    <a:rPr lang="en-US">
                      <a:noFill/>
                    </a:rPr>
                    <a:t> </a:t>
                  </a:r>
                </a:p>
              </p:txBody>
            </p:sp>
          </mc:Fallback>
        </mc:AlternateContent>
      </p:grpSp>
      <p:grpSp>
        <p:nvGrpSpPr>
          <p:cNvPr id="38" name="Group 37"/>
          <p:cNvGrpSpPr/>
          <p:nvPr/>
        </p:nvGrpSpPr>
        <p:grpSpPr>
          <a:xfrm>
            <a:off x="5495850" y="2232680"/>
            <a:ext cx="3571950" cy="371277"/>
            <a:chOff x="5495850" y="2232680"/>
            <a:chExt cx="3571950" cy="371277"/>
          </a:xfrm>
        </p:grpSpPr>
        <p:sp>
          <p:nvSpPr>
            <p:cNvPr id="36" name="TextBox 35"/>
            <p:cNvSpPr txBox="1"/>
            <p:nvPr/>
          </p:nvSpPr>
          <p:spPr>
            <a:xfrm>
              <a:off x="5495850" y="2296180"/>
              <a:ext cx="3571950" cy="307777"/>
            </a:xfrm>
            <a:prstGeom prst="rect">
              <a:avLst/>
            </a:prstGeom>
            <a:noFill/>
          </p:spPr>
          <p:txBody>
            <a:bodyPr wrap="square" rtlCol="0">
              <a:spAutoFit/>
            </a:bodyPr>
            <a:lstStyle/>
            <a:p>
              <a:pPr marL="285750" indent="-285750" algn="r" rtl="1">
                <a:buFont typeface="Arial" panose="020B0604020202020204" pitchFamily="34" charset="0"/>
                <a:buChar char="•"/>
              </a:pPr>
              <a:r>
                <a:rPr lang="he-IL" sz="1400" dirty="0" smtClean="0"/>
                <a:t>המרחק עתה בין שני המרכזים הינו </a:t>
              </a:r>
            </a:p>
          </p:txBody>
        </p:sp>
        <mc:AlternateContent xmlns:mc="http://schemas.openxmlformats.org/markup-compatibility/2006" xmlns:a14="http://schemas.microsoft.com/office/drawing/2010/main">
          <mc:Choice Requires="a14">
            <p:sp>
              <p:nvSpPr>
                <p:cNvPr id="37" name="TextBox 36"/>
                <p:cNvSpPr txBox="1"/>
                <p:nvPr/>
              </p:nvSpPr>
              <p:spPr>
                <a:xfrm>
                  <a:off x="6041950" y="2232680"/>
                  <a:ext cx="3708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𝑟</m:t>
                            </m:r>
                          </m:e>
                        </m:acc>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6041950" y="2232680"/>
                  <a:ext cx="370871" cy="369332"/>
                </a:xfrm>
                <a:prstGeom prst="rect">
                  <a:avLst/>
                </a:prstGeom>
                <a:blipFill rotWithShape="1">
                  <a:blip r:embed="rId7"/>
                  <a:stretch>
                    <a:fillRect t="-19672" r="-27869"/>
                  </a:stretch>
                </a:blipFill>
              </p:spPr>
              <p:txBody>
                <a:bodyPr/>
                <a:lstStyle/>
                <a:p>
                  <a:r>
                    <a:rPr lang="en-US">
                      <a:noFill/>
                    </a:rPr>
                    <a:t> </a:t>
                  </a:r>
                </a:p>
              </p:txBody>
            </p:sp>
          </mc:Fallback>
        </mc:AlternateContent>
      </p:grpSp>
      <p:grpSp>
        <p:nvGrpSpPr>
          <p:cNvPr id="6" name="Group 5"/>
          <p:cNvGrpSpPr/>
          <p:nvPr/>
        </p:nvGrpSpPr>
        <p:grpSpPr>
          <a:xfrm>
            <a:off x="3477467" y="4933701"/>
            <a:ext cx="5271832" cy="1711982"/>
            <a:chOff x="3477467" y="4933701"/>
            <a:chExt cx="5271832" cy="1711982"/>
          </a:xfrm>
        </p:grpSpPr>
        <p:graphicFrame>
          <p:nvGraphicFramePr>
            <p:cNvPr id="42" name="Object 41"/>
            <p:cNvGraphicFramePr>
              <a:graphicFrameLocks noChangeAspect="1"/>
            </p:cNvGraphicFramePr>
            <p:nvPr>
              <p:extLst/>
            </p:nvPr>
          </p:nvGraphicFramePr>
          <p:xfrm>
            <a:off x="5176382" y="5554732"/>
            <a:ext cx="2448835" cy="1090951"/>
          </p:xfrm>
          <a:graphic>
            <a:graphicData uri="http://schemas.openxmlformats.org/presentationml/2006/ole">
              <mc:AlternateContent xmlns:mc="http://schemas.openxmlformats.org/markup-compatibility/2006">
                <mc:Choice xmlns:v="urn:schemas-microsoft-com:vml" Requires="v">
                  <p:oleObj spid="_x0000_s68670" name="Equation" r:id="rId8" imgW="457200" imgH="203040" progId="Equation.DSMT4">
                    <p:embed/>
                  </p:oleObj>
                </mc:Choice>
                <mc:Fallback>
                  <p:oleObj name="Equation" r:id="rId8" imgW="457200" imgH="203040" progId="Equation.DSMT4">
                    <p:embed/>
                    <p:pic>
                      <p:nvPicPr>
                        <p:cNvPr id="0" name=""/>
                        <p:cNvPicPr/>
                        <p:nvPr/>
                      </p:nvPicPr>
                      <p:blipFill>
                        <a:blip r:embed="rId9"/>
                        <a:stretch>
                          <a:fillRect/>
                        </a:stretch>
                      </p:blipFill>
                      <p:spPr>
                        <a:xfrm>
                          <a:off x="5176382" y="5554732"/>
                          <a:ext cx="2448835" cy="1090951"/>
                        </a:xfrm>
                        <a:prstGeom prst="rect">
                          <a:avLst/>
                        </a:prstGeom>
                        <a:solidFill>
                          <a:schemeClr val="tx1"/>
                        </a:solidFill>
                      </p:spPr>
                    </p:pic>
                  </p:oleObj>
                </mc:Fallback>
              </mc:AlternateContent>
            </a:graphicData>
          </a:graphic>
        </p:graphicFrame>
        <p:sp>
          <p:nvSpPr>
            <p:cNvPr id="5" name="TextBox 4"/>
            <p:cNvSpPr txBox="1"/>
            <p:nvPr/>
          </p:nvSpPr>
          <p:spPr>
            <a:xfrm>
              <a:off x="3477467" y="4933701"/>
              <a:ext cx="5271832" cy="369332"/>
            </a:xfrm>
            <a:prstGeom prst="rect">
              <a:avLst/>
            </a:prstGeom>
            <a:noFill/>
          </p:spPr>
          <p:txBody>
            <a:bodyPr wrap="square" rtlCol="1">
              <a:spAutoFit/>
            </a:bodyPr>
            <a:lstStyle/>
            <a:p>
              <a:pPr algn="r" rtl="1"/>
              <a:r>
                <a:rPr lang="he-IL" dirty="0" smtClean="0"/>
                <a:t>המולקולה מתקטבת חשמלית וערך הדיפול החשמלי הינו:</a:t>
              </a:r>
              <a:endParaRPr lang="he-IL" dirty="0"/>
            </a:p>
          </p:txBody>
        </p:sp>
      </p:grpSp>
      <p:graphicFrame>
        <p:nvGraphicFramePr>
          <p:cNvPr id="9" name="Object 8"/>
          <p:cNvGraphicFramePr>
            <a:graphicFrameLocks noChangeAspect="1"/>
          </p:cNvGraphicFramePr>
          <p:nvPr>
            <p:extLst>
              <p:ext uri="{D42A27DB-BD31-4B8C-83A1-F6EECF244321}">
                <p14:modId xmlns:p14="http://schemas.microsoft.com/office/powerpoint/2010/main" val="656611380"/>
              </p:ext>
            </p:extLst>
          </p:nvPr>
        </p:nvGraphicFramePr>
        <p:xfrm>
          <a:off x="334455" y="166271"/>
          <a:ext cx="417015" cy="500418"/>
        </p:xfrm>
        <a:graphic>
          <a:graphicData uri="http://schemas.openxmlformats.org/presentationml/2006/ole">
            <mc:AlternateContent xmlns:mc="http://schemas.openxmlformats.org/markup-compatibility/2006">
              <mc:Choice xmlns:v="urn:schemas-microsoft-com:vml" Requires="v">
                <p:oleObj spid="_x0000_s68671" name="Equation" r:id="rId10" imgW="190440" imgH="228600" progId="Equation.DSMT4">
                  <p:embed/>
                </p:oleObj>
              </mc:Choice>
              <mc:Fallback>
                <p:oleObj name="Equation" r:id="rId10" imgW="190440" imgH="228600" progId="Equation.DSMT4">
                  <p:embed/>
                  <p:pic>
                    <p:nvPicPr>
                      <p:cNvPr id="0" name=""/>
                      <p:cNvPicPr/>
                      <p:nvPr/>
                    </p:nvPicPr>
                    <p:blipFill>
                      <a:blip r:embed="rId11"/>
                      <a:stretch>
                        <a:fillRect/>
                      </a:stretch>
                    </p:blipFill>
                    <p:spPr>
                      <a:xfrm>
                        <a:off x="334455" y="166271"/>
                        <a:ext cx="417015" cy="500418"/>
                      </a:xfrm>
                      <a:prstGeom prst="rect">
                        <a:avLst/>
                      </a:prstGeom>
                    </p:spPr>
                  </p:pic>
                </p:oleObj>
              </mc:Fallback>
            </mc:AlternateContent>
          </a:graphicData>
        </a:graphic>
      </p:graphicFrame>
    </p:spTree>
    <p:extLst>
      <p:ext uri="{BB962C8B-B14F-4D97-AF65-F5344CB8AC3E}">
        <p14:creationId xmlns:p14="http://schemas.microsoft.com/office/powerpoint/2010/main" val="1292999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6" presetClass="entr" presetSubtype="32"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circle(out)">
                                      <p:cBhvr>
                                        <p:cTn id="26" dur="20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33333E-6 1.48148E-6 L 3.33333E-6 0.16481 " pathEditMode="relative" rAng="0" ptsTypes="AA">
                                      <p:cBhvr>
                                        <p:cTn id="35" dur="2000" fill="hold"/>
                                        <p:tgtEl>
                                          <p:spTgt spid="21"/>
                                        </p:tgtEl>
                                        <p:attrNameLst>
                                          <p:attrName>ppt_x</p:attrName>
                                          <p:attrName>ppt_y</p:attrName>
                                        </p:attrNameLst>
                                      </p:cBhvr>
                                      <p:rCtr x="0" y="8241"/>
                                    </p:animMotion>
                                  </p:childTnLst>
                                </p:cTn>
                              </p:par>
                            </p:childTnLst>
                          </p:cTn>
                        </p:par>
                      </p:childTnLst>
                    </p:cTn>
                  </p:par>
                  <p:par>
                    <p:cTn id="36" fill="hold">
                      <p:stCondLst>
                        <p:cond delay="indefinite"/>
                      </p:stCondLst>
                      <p:childTnLst>
                        <p:par>
                          <p:cTn id="37" fill="hold">
                            <p:stCondLst>
                              <p:cond delay="0"/>
                            </p:stCondLst>
                            <p:childTnLst>
                              <p:par>
                                <p:cTn id="38" presetID="64" presetClass="path" presetSubtype="0" accel="50000" decel="50000" fill="hold" nodeType="clickEffect">
                                  <p:stCondLst>
                                    <p:cond delay="0"/>
                                  </p:stCondLst>
                                  <p:childTnLst>
                                    <p:animMotion origin="layout" path="M -3.33333E-6 -3.7037E-6 L -3.33333E-6 -0.08842 " pathEditMode="relative" rAng="0" ptsTypes="AA">
                                      <p:cBhvr>
                                        <p:cTn id="39" dur="2000" fill="hold"/>
                                        <p:tgtEl>
                                          <p:spTgt spid="19"/>
                                        </p:tgtEl>
                                        <p:attrNameLst>
                                          <p:attrName>ppt_x</p:attrName>
                                          <p:attrName>ppt_y</p:attrName>
                                        </p:attrNameLst>
                                      </p:cBhvr>
                                      <p:rCtr x="0" y="-4421"/>
                                    </p:animMotion>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27"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alt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10675</TotalTime>
  <Words>3828</Words>
  <Application>Microsoft Office PowerPoint</Application>
  <PresentationFormat>On-screen Show (4:3)</PresentationFormat>
  <Paragraphs>1148</Paragraphs>
  <Slides>73</Slides>
  <Notes>60</Notes>
  <HiddenSlides>37</HiddenSlides>
  <MMClips>1</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6" baseType="lpstr">
      <vt:lpstr>Arial</vt:lpstr>
      <vt:lpstr>Arial</vt:lpstr>
      <vt:lpstr>Calibri</vt:lpstr>
      <vt:lpstr>Cambria Math</vt:lpstr>
      <vt:lpstr>Courier New</vt:lpstr>
      <vt:lpstr>David</vt:lpstr>
      <vt:lpstr>Symbol</vt:lpstr>
      <vt:lpstr>Tahoma</vt:lpstr>
      <vt:lpstr>Times New Roman</vt:lpstr>
      <vt:lpstr>Wingdings</vt:lpstr>
      <vt:lpstr>Textured</vt:lpstr>
      <vt:lpstr>Equation</vt:lpstr>
      <vt:lpstr>משוואה</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תווך דיאלקטרי (מבודד)</vt:lpstr>
      <vt:lpstr>PowerPoint Presentation</vt:lpstr>
      <vt:lpstr>המקדם דיאלקטרי ε</vt:lpstr>
      <vt:lpstr>PowerPoint Presentation</vt:lpstr>
      <vt:lpstr>PowerPoint Presentation</vt:lpstr>
      <vt:lpstr>PowerPoint Presentation</vt:lpstr>
      <vt:lpstr>קיבול חשמלי (1)</vt:lpstr>
      <vt:lpstr>קיבול חשמלי (2)</vt:lpstr>
      <vt:lpstr>דוגמאות לקבל חשמלי</vt:lpstr>
      <vt:lpstr>השפעת מקדם דיאלקטרי על הקיבול</vt:lpstr>
      <vt:lpstr>חיבור קבלים </vt:lpstr>
      <vt:lpstr>עד כאן  </vt:lpstr>
      <vt:lpstr>PowerPoint Presentation</vt:lpstr>
      <vt:lpstr>PowerPoint Presentation</vt:lpstr>
      <vt:lpstr>"R"=ρ l/S =l/σS</vt:lpstr>
      <vt:lpstr>PowerPoint Presentation</vt:lpstr>
      <vt:lpstr>PowerPoint Presentation</vt:lpstr>
      <vt:lpstr>חוק אום</vt:lpstr>
      <vt:lpstr>PowerPoint Presentation</vt:lpstr>
      <vt:lpstr>PowerPoint Presentation</vt:lpstr>
      <vt:lpstr>PowerPoint Presentation</vt:lpstr>
      <vt:lpstr>PowerPoint Presentation</vt:lpstr>
      <vt:lpstr>סוגים שכיחים של נגדים</vt:lpstr>
      <vt:lpstr>המעגל החשמלי (1-תזכורת)</vt:lpstr>
      <vt:lpstr>מעגל חשמלי-2</vt:lpstr>
      <vt:lpstr>מעגל חשמלי – אנלוגיה לזרם מים</vt:lpstr>
      <vt:lpstr>PowerPoint Presentation</vt:lpstr>
      <vt:lpstr>מעגל זרם ישר - DC</vt:lpstr>
      <vt:lpstr>PowerPoint Presentation</vt:lpstr>
      <vt:lpstr>חיבור נגדים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טעינה ופריקה של קבל</vt:lpstr>
      <vt:lpstr>מעגל טעינה/פריקה פשוט</vt:lpstr>
      <vt:lpstr>PowerPoint Presentation</vt:lpstr>
      <vt:lpstr>התלות בזמן וערכי קיצון</vt:lpstr>
      <vt:lpstr>סיכום</vt:lpstr>
      <vt:lpstr>PowerPoint Presentation</vt:lpstr>
      <vt:lpstr>חשמל בבית</vt:lpstr>
      <vt:lpstr>מכשירי מדידה – </vt:lpstr>
      <vt:lpstr>PowerPoint Presentation</vt:lpstr>
      <vt:lpstr>PowerPoint Presentation</vt:lpstr>
      <vt:lpstr>מגנטיות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Bar-Ilan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תודה</dc:title>
  <dc:creator>mottid</dc:creator>
  <cp:lastModifiedBy>Motti Deutsch</cp:lastModifiedBy>
  <cp:revision>611</cp:revision>
  <dcterms:created xsi:type="dcterms:W3CDTF">2014-04-01T12:44:33Z</dcterms:created>
  <dcterms:modified xsi:type="dcterms:W3CDTF">2017-05-10T07:56:00Z</dcterms:modified>
</cp:coreProperties>
</file>